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79"/>
  </p:notesMasterIdLst>
  <p:handoutMasterIdLst>
    <p:handoutMasterId r:id="rId80"/>
  </p:handoutMasterIdLst>
  <p:sldIdLst>
    <p:sldId id="722" r:id="rId2"/>
    <p:sldId id="723" r:id="rId3"/>
    <p:sldId id="791" r:id="rId4"/>
    <p:sldId id="749" r:id="rId5"/>
    <p:sldId id="740" r:id="rId6"/>
    <p:sldId id="741" r:id="rId7"/>
    <p:sldId id="757" r:id="rId8"/>
    <p:sldId id="758" r:id="rId9"/>
    <p:sldId id="759" r:id="rId10"/>
    <p:sldId id="750" r:id="rId11"/>
    <p:sldId id="751" r:id="rId12"/>
    <p:sldId id="752" r:id="rId13"/>
    <p:sldId id="655" r:id="rId14"/>
    <p:sldId id="760" r:id="rId15"/>
    <p:sldId id="762" r:id="rId16"/>
    <p:sldId id="763" r:id="rId17"/>
    <p:sldId id="792" r:id="rId18"/>
    <p:sldId id="735" r:id="rId19"/>
    <p:sldId id="736" r:id="rId20"/>
    <p:sldId id="789" r:id="rId21"/>
    <p:sldId id="746" r:id="rId22"/>
    <p:sldId id="747" r:id="rId23"/>
    <p:sldId id="748" r:id="rId24"/>
    <p:sldId id="764" r:id="rId25"/>
    <p:sldId id="766" r:id="rId26"/>
    <p:sldId id="768" r:id="rId27"/>
    <p:sldId id="769" r:id="rId28"/>
    <p:sldId id="770" r:id="rId29"/>
    <p:sldId id="771" r:id="rId30"/>
    <p:sldId id="772" r:id="rId31"/>
    <p:sldId id="774" r:id="rId32"/>
    <p:sldId id="775" r:id="rId33"/>
    <p:sldId id="776" r:id="rId34"/>
    <p:sldId id="777" r:id="rId35"/>
    <p:sldId id="778" r:id="rId36"/>
    <p:sldId id="779" r:id="rId37"/>
    <p:sldId id="780" r:id="rId38"/>
    <p:sldId id="781" r:id="rId39"/>
    <p:sldId id="782" r:id="rId40"/>
    <p:sldId id="783" r:id="rId41"/>
    <p:sldId id="784" r:id="rId42"/>
    <p:sldId id="785" r:id="rId43"/>
    <p:sldId id="787" r:id="rId44"/>
    <p:sldId id="793" r:id="rId45"/>
    <p:sldId id="724" r:id="rId46"/>
    <p:sldId id="657" r:id="rId47"/>
    <p:sldId id="725" r:id="rId48"/>
    <p:sldId id="652" r:id="rId49"/>
    <p:sldId id="726" r:id="rId50"/>
    <p:sldId id="658" r:id="rId51"/>
    <p:sldId id="651" r:id="rId52"/>
    <p:sldId id="728" r:id="rId53"/>
    <p:sldId id="794" r:id="rId54"/>
    <p:sldId id="656" r:id="rId55"/>
    <p:sldId id="654" r:id="rId56"/>
    <p:sldId id="727" r:id="rId57"/>
    <p:sldId id="653" r:id="rId58"/>
    <p:sldId id="729" r:id="rId59"/>
    <p:sldId id="730" r:id="rId60"/>
    <p:sldId id="731" r:id="rId61"/>
    <p:sldId id="732" r:id="rId62"/>
    <p:sldId id="788" r:id="rId63"/>
    <p:sldId id="733" r:id="rId64"/>
    <p:sldId id="734" r:id="rId65"/>
    <p:sldId id="737" r:id="rId66"/>
    <p:sldId id="738" r:id="rId67"/>
    <p:sldId id="739" r:id="rId68"/>
    <p:sldId id="795" r:id="rId69"/>
    <p:sldId id="742" r:id="rId70"/>
    <p:sldId id="743" r:id="rId71"/>
    <p:sldId id="744" r:id="rId72"/>
    <p:sldId id="745" r:id="rId73"/>
    <p:sldId id="753" r:id="rId74"/>
    <p:sldId id="754" r:id="rId75"/>
    <p:sldId id="755" r:id="rId76"/>
    <p:sldId id="756" r:id="rId77"/>
    <p:sldId id="790" r:id="rId78"/>
  </p:sldIdLst>
  <p:sldSz cx="6858000" cy="9906000" type="A4"/>
  <p:notesSz cx="6858000" cy="9144000"/>
  <p:defaultTextStyle>
    <a:defPPr marL="0" marR="0" indent="0" algn="l" defTabSz="201494" rtl="0" fontAlgn="auto" latinLnBrk="1" hangingPunct="0">
      <a:lnSpc>
        <a:spcPct val="100000"/>
      </a:lnSpc>
      <a:spcBef>
        <a:spcPts val="0"/>
      </a:spcBef>
      <a:spcAft>
        <a:spcPts val="0"/>
      </a:spcAft>
      <a:buClrTx/>
      <a:buSzTx/>
      <a:buFontTx/>
      <a:buNone/>
      <a:tabLst/>
      <a:defRPr kumimoji="0" sz="397" b="0" i="0" u="none" strike="noStrike" cap="none" spc="0" normalizeH="0" baseline="0">
        <a:ln>
          <a:noFill/>
        </a:ln>
        <a:solidFill>
          <a:srgbClr val="000000"/>
        </a:solidFill>
        <a:effectLst/>
        <a:uFillTx/>
      </a:defRPr>
    </a:defPPr>
    <a:lvl1pPr marL="0" marR="0" indent="0"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1pPr>
    <a:lvl2pPr marL="0" marR="0" indent="50373"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2pPr>
    <a:lvl3pPr marL="0" marR="0" indent="100747"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3pPr>
    <a:lvl4pPr marL="0" marR="0" indent="151120"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4pPr>
    <a:lvl5pPr marL="0" marR="0" indent="201494"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5pPr>
    <a:lvl6pPr marL="0" marR="0" indent="251867"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6pPr>
    <a:lvl7pPr marL="0" marR="0" indent="302241"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7pPr>
    <a:lvl8pPr marL="0" marR="0" indent="352614"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8pPr>
    <a:lvl9pPr marL="0" marR="0" indent="402988" algn="ctr" defTabSz="181904" rtl="0" fontAlgn="auto" latinLnBrk="0" hangingPunct="0">
      <a:lnSpc>
        <a:spcPct val="100000"/>
      </a:lnSpc>
      <a:spcBef>
        <a:spcPts val="0"/>
      </a:spcBef>
      <a:spcAft>
        <a:spcPts val="0"/>
      </a:spcAft>
      <a:buClrTx/>
      <a:buSzTx/>
      <a:buFontTx/>
      <a:buNone/>
      <a:tabLst/>
      <a:defRPr kumimoji="0" sz="1587" b="0" i="0" u="none" strike="noStrike" cap="none" spc="0" normalizeH="0" baseline="0">
        <a:ln>
          <a:noFill/>
        </a:ln>
        <a:solidFill>
          <a:srgbClr val="151314"/>
        </a:solidFill>
        <a:effectLst/>
        <a:uFillTx/>
        <a:latin typeface="FontAwesome"/>
        <a:ea typeface="FontAwesome"/>
        <a:cs typeface="FontAwesome"/>
        <a:sym typeface="FontAwesome"/>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Noleen" initials="N" lastIdx="1" clrIdx="0">
    <p:extLst>
      <p:ext uri="{19B8F6BF-5375-455C-9EA6-DF929625EA0E}">
        <p15:presenceInfo xmlns:p15="http://schemas.microsoft.com/office/powerpoint/2012/main" userId="Noleen"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F05856"/>
    <a:srgbClr val="31475E"/>
    <a:srgbClr val="3D3C7D"/>
    <a:srgbClr val="2E495E"/>
    <a:srgbClr val="BFBFBF"/>
    <a:srgbClr val="92535B"/>
    <a:srgbClr val="2593C5"/>
    <a:srgbClr val="24CAF8"/>
    <a:srgbClr val="595959"/>
    <a:srgbClr val="269AD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AC67048-A384-4088-BC5D-5D6483125CBD}" v="80" dt="2023-04-26T15:17:43.912"/>
  </p1510:revLst>
</p1510:revInfo>
</file>

<file path=ppt/tableStyles.xml><?xml version="1.0" encoding="utf-8"?>
<a:tblStyleLst xmlns:a="http://schemas.openxmlformats.org/drawingml/2006/main" def="{5940675A-B579-460E-94D1-54222C63F5DA}">
  <a:tblStyle styleId="{4C3C2611-4C71-4FC5-86AE-919BDF0F9419}" styleName="">
    <a:tblBg/>
    <a:wholeTbl>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wholeTbl>
    <a:band2H>
      <a:tcTxStyle/>
      <a:tcStyle>
        <a:tcBdr/>
        <a:fill>
          <a:solidFill>
            <a:srgbClr val="E3E5E8"/>
          </a:solidFill>
        </a:fill>
      </a:tcStyle>
    </a:band2H>
    <a:firstCol>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398CCE"/>
          </a:solidFill>
        </a:fill>
      </a:tcStyle>
    </a:firstCol>
    <a:lastRow>
      <a:tcTxStyle b="off" i="off">
        <a:font>
          <a:latin typeface="Helvetica Light"/>
          <a:ea typeface="Helvetica Light"/>
          <a:cs typeface="Helvetica Light"/>
        </a:font>
        <a:srgbClr val="000000"/>
      </a:tcTxStyle>
      <a:tcStyle>
        <a:tcBdr>
          <a:left>
            <a:ln w="12700" cap="flat">
              <a:noFill/>
              <a:miter lim="400000"/>
            </a:ln>
          </a:left>
          <a:right>
            <a:ln w="12700" cap="flat">
              <a:noFill/>
              <a:miter lim="400000"/>
            </a:ln>
          </a:right>
          <a:top>
            <a:ln w="12700" cap="flat">
              <a:solidFill>
                <a:srgbClr val="3797C6"/>
              </a:solidFill>
              <a:prstDash val="solid"/>
              <a:miter lim="400000"/>
            </a:ln>
          </a:top>
          <a:bottom>
            <a:ln w="12700" cap="flat">
              <a:noFill/>
              <a:miter lim="400000"/>
            </a:ln>
          </a:bottom>
          <a:insideH>
            <a:ln w="12700" cap="flat">
              <a:noFill/>
              <a:miter lim="400000"/>
            </a:ln>
          </a:insideH>
          <a:insideV>
            <a:ln w="12700" cap="flat">
              <a:noFill/>
              <a:miter lim="400000"/>
            </a:ln>
          </a:insideV>
        </a:tcBdr>
        <a:fill>
          <a:solidFill>
            <a:srgbClr val="FFFFFF"/>
          </a:solidFill>
        </a:fill>
      </a:tcStyle>
    </a:lastRow>
    <a:firstRow>
      <a:tcTxStyle b="on" i="off">
        <a:font>
          <a:latin typeface="Helvetica"/>
          <a:ea typeface="Helvetica"/>
          <a:cs typeface="Helvetica"/>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12700" cap="flat">
              <a:solidFill>
                <a:srgbClr val="B8B8B8"/>
              </a:solidFill>
              <a:prstDash val="solid"/>
              <a:miter lim="400000"/>
            </a:ln>
          </a:top>
          <a:bottom>
            <a:ln w="12700" cap="flat">
              <a:solidFill>
                <a:srgbClr val="B8B8B8"/>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wholeTbl>
    <a:band2H>
      <a:tcTxStyle/>
      <a:tcStyle>
        <a:tcBdr/>
        <a:fill>
          <a:solidFill>
            <a:srgbClr val="E1E0DA"/>
          </a:solidFill>
        </a:fill>
      </a:tcStyle>
    </a:band2H>
    <a:firstCol>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rgbClr val="5AC831"/>
          </a:solidFill>
        </a:fill>
      </a:tcStyle>
    </a:firstCol>
    <a:lastRow>
      <a:tcTxStyle b="off" i="off">
        <a:font>
          <a:latin typeface="Helvetica Light"/>
          <a:ea typeface="Helvetica Light"/>
          <a:cs typeface="Helvetica Light"/>
        </a:font>
        <a:srgbClr val="000000"/>
      </a:tcTxStyle>
      <a:tcStyle>
        <a:tcBdr>
          <a:left>
            <a:ln w="12700" cap="flat">
              <a:solidFill>
                <a:srgbClr val="B8B8B8"/>
              </a:solidFill>
              <a:prstDash val="solid"/>
              <a:miter lim="400000"/>
            </a:ln>
          </a:left>
          <a:right>
            <a:ln w="12700" cap="flat">
              <a:solidFill>
                <a:srgbClr val="B8B8B8"/>
              </a:solidFill>
              <a:prstDash val="solid"/>
              <a:miter lim="400000"/>
            </a:ln>
          </a:right>
          <a:top>
            <a:ln w="25400" cap="flat">
              <a:solidFill>
                <a:srgbClr val="606060"/>
              </a:solidFill>
              <a:prstDash val="solid"/>
              <a:miter lim="400000"/>
            </a:ln>
          </a:top>
          <a:bottom>
            <a:ln w="12700" cap="flat">
              <a:solidFill>
                <a:srgbClr val="606060"/>
              </a:solidFill>
              <a:prstDash val="solid"/>
              <a:miter lim="400000"/>
            </a:ln>
          </a:bottom>
          <a:insideH>
            <a:ln w="12700" cap="flat">
              <a:solidFill>
                <a:srgbClr val="B8B8B8"/>
              </a:solidFill>
              <a:prstDash val="solid"/>
              <a:miter lim="400000"/>
            </a:ln>
          </a:insideH>
          <a:insideV>
            <a:ln w="12700" cap="flat">
              <a:solidFill>
                <a:srgbClr val="B8B8B8"/>
              </a:solidFill>
              <a:prstDash val="solid"/>
              <a:miter lim="400000"/>
            </a:ln>
          </a:insideV>
        </a:tcBdr>
        <a:fill>
          <a:solidFill>
            <a:srgbClr val="EBEBEB"/>
          </a:solidFill>
        </a:fill>
      </a:tcStyle>
    </a:lastRow>
    <a:firstRow>
      <a:tcTxStyle b="on" i="off">
        <a:font>
          <a:latin typeface="Helvetica"/>
          <a:ea typeface="Helvetica"/>
          <a:cs typeface="Helvetica"/>
        </a:font>
        <a:srgbClr val="FFFFFF"/>
      </a:tcTxStyle>
      <a:tcStyle>
        <a:tcBdr>
          <a:left>
            <a:ln w="12700" cap="flat">
              <a:solidFill>
                <a:srgbClr val="606060"/>
              </a:solidFill>
              <a:prstDash val="solid"/>
              <a:miter lim="400000"/>
            </a:ln>
          </a:left>
          <a:right>
            <a:ln w="12700" cap="flat">
              <a:solidFill>
                <a:srgbClr val="606060"/>
              </a:solidFill>
              <a:prstDash val="solid"/>
              <a:miter lim="400000"/>
            </a:ln>
          </a:right>
          <a:top>
            <a:ln w="12700" cap="flat">
              <a:solidFill>
                <a:srgbClr val="606060"/>
              </a:solidFill>
              <a:prstDash val="solid"/>
              <a:miter lim="400000"/>
            </a:ln>
          </a:top>
          <a:bottom>
            <a:ln w="12700" cap="flat">
              <a:solidFill>
                <a:srgbClr val="606060"/>
              </a:solidFill>
              <a:prstDash val="solid"/>
              <a:miter lim="400000"/>
            </a:ln>
          </a:bottom>
          <a:insideH>
            <a:ln w="12700" cap="flat">
              <a:solidFill>
                <a:srgbClr val="606060"/>
              </a:solidFill>
              <a:prstDash val="solid"/>
              <a:miter lim="400000"/>
            </a:ln>
          </a:insideH>
          <a:insideV>
            <a:ln w="12700" cap="flat">
              <a:solidFill>
                <a:srgbClr val="606060"/>
              </a:solidFill>
              <a:prstDash val="solid"/>
              <a:miter lim="400000"/>
            </a:ln>
          </a:insideV>
        </a:tcBdr>
        <a:fill>
          <a:solidFill>
            <a:schemeClr val="accent2"/>
          </a:solidFill>
        </a:fill>
      </a:tcStyle>
    </a:firstRow>
  </a:tblStyle>
  <a:tblStyle styleId="{EEE7283C-3CF3-47DC-8721-378D4A62B228}" styleName="">
    <a:tblBg/>
    <a:wholeTbl>
      <a:tcTxStyle b="off" i="off">
        <a:font>
          <a:latin typeface="Helvetica Light"/>
          <a:ea typeface="Helvetica Light"/>
          <a:cs typeface="Helvetica Light"/>
        </a:font>
        <a:srgbClr val="000000"/>
      </a:tcTxStyle>
      <a:tcStyle>
        <a:tcBdr>
          <a:left>
            <a:ln w="12700" cap="flat">
              <a:solidFill>
                <a:srgbClr val="5D5D5D"/>
              </a:solidFill>
              <a:custDash>
                <a:ds d="200000" sp="200000"/>
              </a:custDash>
              <a:miter lim="400000"/>
            </a:ln>
          </a:left>
          <a:right>
            <a:ln w="12700" cap="flat">
              <a:solidFill>
                <a:srgbClr val="5D5D5D"/>
              </a:solidFill>
              <a:custDash>
                <a:ds d="200000" sp="200000"/>
              </a:custDash>
              <a:miter lim="400000"/>
            </a:ln>
          </a:right>
          <a:top>
            <a:ln w="12700" cap="flat">
              <a:solidFill>
                <a:srgbClr val="5D5D5D"/>
              </a:solidFill>
              <a:custDash>
                <a:ds d="200000" sp="200000"/>
              </a:custDash>
              <a:miter lim="400000"/>
            </a:ln>
          </a:top>
          <a:bottom>
            <a:ln w="12700" cap="flat">
              <a:solidFill>
                <a:srgbClr val="5D5D5D"/>
              </a:solidFill>
              <a:custDash>
                <a:ds d="200000" sp="200000"/>
              </a:custDash>
              <a:miter lim="400000"/>
            </a:ln>
          </a:bottom>
          <a:insideH>
            <a:ln w="12700" cap="flat">
              <a:solidFill>
                <a:srgbClr val="5D5D5D"/>
              </a:solidFill>
              <a:custDash>
                <a:ds d="200000" sp="200000"/>
              </a:custDash>
              <a:miter lim="400000"/>
            </a:ln>
          </a:insideH>
          <a:insideV>
            <a:ln w="12700" cap="flat">
              <a:solidFill>
                <a:srgbClr val="5D5D5D"/>
              </a:solidFill>
              <a:custDash>
                <a:ds d="200000" sp="200000"/>
              </a:custDash>
              <a:miter lim="400000"/>
            </a:ln>
          </a:insideV>
        </a:tcBdr>
        <a:fill>
          <a:solidFill>
            <a:srgbClr val="E6E4D7"/>
          </a:solidFill>
        </a:fill>
      </a:tcStyle>
    </a:wholeTbl>
    <a:band2H>
      <a:tcTxStyle/>
      <a:tcStyle>
        <a:tcBdr/>
        <a:fill>
          <a:solidFill>
            <a:srgbClr val="C3C2C2"/>
          </a:solidFill>
        </a:fill>
      </a:tcStyle>
    </a:band2H>
    <a:firstCol>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09C99"/>
          </a:solidFill>
        </a:fill>
      </a:tcStyle>
    </a:firstCol>
    <a:la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lastRow>
    <a:firstRow>
      <a:tcTxStyle b="on" i="off">
        <a:font>
          <a:latin typeface="Helvetica"/>
          <a:ea typeface="Helvetica"/>
          <a:cs typeface="Helvetica"/>
        </a:font>
        <a:srgbClr val="FFFFFF"/>
      </a:tcTxStyle>
      <a:tcStyle>
        <a:tcBdr>
          <a:left>
            <a:ln w="12700" cap="flat">
              <a:solidFill>
                <a:srgbClr val="5D5D5D"/>
              </a:solidFill>
              <a:prstDash val="solid"/>
              <a:miter lim="400000"/>
            </a:ln>
          </a:left>
          <a:right>
            <a:ln w="12700" cap="flat">
              <a:solidFill>
                <a:srgbClr val="5D5D5D"/>
              </a:solidFill>
              <a:prstDash val="solid"/>
              <a:miter lim="400000"/>
            </a:ln>
          </a:right>
          <a:top>
            <a:ln w="12700" cap="flat">
              <a:solidFill>
                <a:srgbClr val="5D5D5D"/>
              </a:solidFill>
              <a:prstDash val="solid"/>
              <a:miter lim="400000"/>
            </a:ln>
          </a:top>
          <a:bottom>
            <a:ln w="12700" cap="flat">
              <a:solidFill>
                <a:srgbClr val="5D5D5D"/>
              </a:solidFill>
              <a:prstDash val="solid"/>
              <a:miter lim="400000"/>
            </a:ln>
          </a:bottom>
          <a:insideH>
            <a:ln w="12700" cap="flat">
              <a:solidFill>
                <a:srgbClr val="5D5D5D"/>
              </a:solidFill>
              <a:prstDash val="solid"/>
              <a:miter lim="400000"/>
            </a:ln>
          </a:insideH>
          <a:insideV>
            <a:ln w="12700" cap="flat">
              <a:solidFill>
                <a:srgbClr val="5D5D5D"/>
              </a:solidFill>
              <a:prstDash val="solid"/>
              <a:miter lim="400000"/>
            </a:ln>
          </a:insideV>
        </a:tcBdr>
        <a:fill>
          <a:solidFill>
            <a:srgbClr val="97764E"/>
          </a:solidFill>
        </a:fill>
      </a:tcStyle>
    </a:firstRow>
  </a:tblStyle>
  <a:tblStyle styleId="{CF821DB8-F4EB-4A41-A1BA-3FCAFE7338EE}" styleName="">
    <a:tblBg/>
    <a:wholeTbl>
      <a:tcTxStyle b="off" i="off">
        <a:font>
          <a:latin typeface="Helvetica Light"/>
          <a:ea typeface="Helvetica Light"/>
          <a:cs typeface="Helvetica Light"/>
        </a:font>
        <a:srgbClr val="000000"/>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EBEBEB"/>
          </a:solidFill>
        </a:fill>
      </a:tcStyle>
    </a:wholeTbl>
    <a:band2H>
      <a:tcTxStyle/>
      <a:tcStyle>
        <a:tcBdr/>
        <a:fill>
          <a:solidFill>
            <a:srgbClr val="DCE5E6"/>
          </a:solidFill>
        </a:fill>
      </a:tcStyle>
    </a:band2H>
    <a:firstCol>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Col>
    <a:la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lastRow>
    <a:firstRow>
      <a:tcTxStyle b="on" i="off">
        <a:font>
          <a:latin typeface="Helvetica"/>
          <a:ea typeface="Helvetica"/>
          <a:cs typeface="Helvetica"/>
        </a:font>
        <a:srgbClr val="FFFFFF"/>
      </a:tcTxStyle>
      <a:tcStyle>
        <a:tcBdr>
          <a:left>
            <a:ln w="12700" cap="flat">
              <a:solidFill>
                <a:srgbClr val="000000"/>
              </a:solidFill>
              <a:prstDash val="solid"/>
              <a:miter lim="400000"/>
            </a:ln>
          </a:left>
          <a:right>
            <a:ln w="12700" cap="flat">
              <a:solidFill>
                <a:srgbClr val="000000"/>
              </a:solidFill>
              <a:prstDash val="solid"/>
              <a:miter lim="400000"/>
            </a:ln>
          </a:right>
          <a:top>
            <a:ln w="12700" cap="flat">
              <a:solidFill>
                <a:srgbClr val="000000"/>
              </a:solidFill>
              <a:prstDash val="solid"/>
              <a:miter lim="400000"/>
            </a:ln>
          </a:top>
          <a:bottom>
            <a:ln w="12700" cap="flat">
              <a:solidFill>
                <a:srgbClr val="000000"/>
              </a:solidFill>
              <a:prstDash val="solid"/>
              <a:miter lim="400000"/>
            </a:ln>
          </a:bottom>
          <a:insideH>
            <a:ln w="12700" cap="flat">
              <a:solidFill>
                <a:srgbClr val="000000"/>
              </a:solidFill>
              <a:prstDash val="solid"/>
              <a:miter lim="400000"/>
            </a:ln>
          </a:insideH>
          <a:insideV>
            <a:ln w="12700" cap="flat">
              <a:solidFill>
                <a:srgbClr val="000000"/>
              </a:solidFill>
              <a:prstDash val="solid"/>
              <a:miter lim="400000"/>
            </a:ln>
          </a:insideV>
        </a:tcBdr>
        <a:fill>
          <a:solidFill>
            <a:srgbClr val="5E7790"/>
          </a:solidFill>
        </a:fill>
      </a:tcStyle>
    </a:firstRow>
  </a:tblStyle>
  <a:tblStyle styleId="{33BA23B1-9221-436E-865A-0063620EA4FD}" styleName="">
    <a:tblBg/>
    <a:wholeTbl>
      <a:tcTxStyle b="off" i="off">
        <a:font>
          <a:latin typeface="Helvetica Light"/>
          <a:ea typeface="Helvetica Light"/>
          <a:cs typeface="Helvetica Light"/>
        </a:font>
        <a:srgbClr val="000000"/>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D0D1D2"/>
          </a:solidFill>
        </a:fill>
      </a:tcStyle>
    </a:wholeTbl>
    <a:band2H>
      <a:tcTxStyle/>
      <a:tcStyle>
        <a:tcBdr/>
        <a:fill>
          <a:solidFill>
            <a:srgbClr val="DEDEDF"/>
          </a:solidFill>
        </a:fill>
      </a:tcStyle>
    </a:band2H>
    <a:firstCol>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535761"/>
          </a:solidFill>
        </a:fill>
      </a:tcStyle>
    </a:firstCol>
    <a:la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909398"/>
          </a:solidFill>
        </a:fill>
      </a:tcStyle>
    </a:lastRow>
    <a:firstRow>
      <a:tcTxStyle b="on" i="off">
        <a:font>
          <a:latin typeface="Helvetica"/>
          <a:ea typeface="Helvetica"/>
          <a:cs typeface="Helvetica"/>
        </a:font>
        <a:srgbClr val="FFFFFF"/>
      </a:tcTxStyle>
      <a:tcStyle>
        <a:tcBdr>
          <a:left>
            <a:ln w="12700" cap="flat">
              <a:solidFill>
                <a:srgbClr val="FFFFFF"/>
              </a:solidFill>
              <a:prstDash val="solid"/>
              <a:miter lim="400000"/>
            </a:ln>
          </a:left>
          <a:right>
            <a:ln w="12700" cap="flat">
              <a:solidFill>
                <a:srgbClr val="FFFFFF"/>
              </a:solidFill>
              <a:prstDash val="solid"/>
              <a:miter lim="400000"/>
            </a:ln>
          </a:right>
          <a:top>
            <a:ln w="12700" cap="flat">
              <a:solidFill>
                <a:srgbClr val="FFFFFF"/>
              </a:solidFill>
              <a:prstDash val="solid"/>
              <a:miter lim="400000"/>
            </a:ln>
          </a:top>
          <a:bottom>
            <a:ln w="12700" cap="flat">
              <a:solidFill>
                <a:srgbClr val="FFFFFF"/>
              </a:solidFill>
              <a:prstDash val="solid"/>
              <a:miter lim="400000"/>
            </a:ln>
          </a:bottom>
          <a:insideH>
            <a:ln w="12700" cap="flat">
              <a:solidFill>
                <a:srgbClr val="FFFFFF"/>
              </a:solidFill>
              <a:prstDash val="solid"/>
              <a:miter lim="400000"/>
            </a:ln>
          </a:insideH>
          <a:insideV>
            <a:ln w="12700" cap="flat">
              <a:solidFill>
                <a:srgbClr val="FFFFFF"/>
              </a:solidFill>
              <a:prstDash val="solid"/>
              <a:miter lim="400000"/>
            </a:ln>
          </a:insideV>
        </a:tcBdr>
        <a:fill>
          <a:solidFill>
            <a:srgbClr val="767C85"/>
          </a:solidFill>
        </a:fill>
      </a:tcStyle>
    </a:firstRow>
  </a:tblStyle>
  <a:tblStyle styleId="{2708684C-4D16-4618-839F-0558EEFCDFE6}" styleName="">
    <a:tblBg/>
    <a:wholeTbl>
      <a:tcTxStyle b="off" i="off">
        <a:font>
          <a:latin typeface="Helvetica Light"/>
          <a:ea typeface="Helvetica Light"/>
          <a:cs typeface="Helvetica Light"/>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wholeTbl>
    <a:band2H>
      <a:tcTxStyle/>
      <a:tcStyle>
        <a:tcBdr/>
        <a:fill>
          <a:solidFill>
            <a:srgbClr val="EDEEEE"/>
          </a:solidFill>
        </a:fill>
      </a:tcStyle>
    </a:band2H>
    <a:firstCol>
      <a:tcTxStyle b="on" i="off">
        <a:font>
          <a:latin typeface="Helvetica"/>
          <a:ea typeface="Helvetica"/>
          <a:cs typeface="Helvetica"/>
        </a:font>
        <a:srgbClr val="000000"/>
      </a:tcTxStyle>
      <a:tcStyle>
        <a:tcBdr>
          <a:left>
            <a:ln w="12700" cap="flat">
              <a:noFill/>
              <a:miter lim="400000"/>
            </a:ln>
          </a:left>
          <a:right>
            <a:ln w="12700" cap="flat">
              <a:solidFill>
                <a:srgbClr val="000000"/>
              </a:solidFill>
              <a:prstDash val="solid"/>
              <a:miter lim="400000"/>
            </a:ln>
          </a:right>
          <a:top>
            <a:ln w="12700" cap="flat">
              <a:solidFill>
                <a:srgbClr val="000000"/>
              </a:solidFill>
              <a:custDash>
                <a:ds d="200000" sp="200000"/>
              </a:custDash>
              <a:miter lim="400000"/>
            </a:ln>
          </a:top>
          <a:bottom>
            <a:ln w="12700" cap="flat">
              <a:solidFill>
                <a:srgbClr val="000000"/>
              </a:solidFill>
              <a:custDash>
                <a:ds d="200000" sp="200000"/>
              </a:custDash>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Col>
    <a:la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solidFill>
                <a:srgbClr val="000000"/>
              </a:solidFill>
              <a:prstDash val="solid"/>
              <a:miter lim="400000"/>
            </a:ln>
          </a:top>
          <a:bottom>
            <a:ln w="12700" cap="flat">
              <a:noFill/>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lastRow>
    <a:firstRow>
      <a:tcTxStyle b="on" i="off">
        <a:font>
          <a:latin typeface="Helvetica"/>
          <a:ea typeface="Helvetica"/>
          <a:cs typeface="Helvetica"/>
        </a:font>
        <a:srgbClr val="000000"/>
      </a:tcTxStyle>
      <a:tcStyle>
        <a:tcBdr>
          <a:left>
            <a:ln w="12700" cap="flat">
              <a:solidFill>
                <a:srgbClr val="000000"/>
              </a:solidFill>
              <a:custDash>
                <a:ds d="200000" sp="200000"/>
              </a:custDash>
              <a:miter lim="400000"/>
            </a:ln>
          </a:left>
          <a:right>
            <a:ln w="12700" cap="flat">
              <a:solidFill>
                <a:srgbClr val="000000"/>
              </a:solidFill>
              <a:custDash>
                <a:ds d="200000" sp="200000"/>
              </a:custDash>
              <a:miter lim="400000"/>
            </a:ln>
          </a:right>
          <a:top>
            <a:ln w="12700" cap="flat">
              <a:noFill/>
              <a:miter lim="400000"/>
            </a:ln>
          </a:top>
          <a:bottom>
            <a:ln w="12700" cap="flat">
              <a:solidFill>
                <a:srgbClr val="000000"/>
              </a:solidFill>
              <a:prstDash val="solid"/>
              <a:miter lim="400000"/>
            </a:ln>
          </a:bottom>
          <a:insideH>
            <a:ln w="12700" cap="flat">
              <a:solidFill>
                <a:srgbClr val="000000"/>
              </a:solidFill>
              <a:custDash>
                <a:ds d="200000" sp="200000"/>
              </a:custDash>
              <a:miter lim="400000"/>
            </a:ln>
          </a:insideH>
          <a:insideV>
            <a:ln w="12700" cap="flat">
              <a:solidFill>
                <a:srgbClr val="000000"/>
              </a:solidFill>
              <a:custDash>
                <a:ds d="200000" sp="200000"/>
              </a:custDash>
              <a:miter lim="400000"/>
            </a:ln>
          </a:insideV>
        </a:tcBdr>
        <a:fill>
          <a:no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302" autoAdjust="0"/>
    <p:restoredTop sz="93878" autoAdjust="0"/>
  </p:normalViewPr>
  <p:slideViewPr>
    <p:cSldViewPr snapToGrid="0" snapToObjects="1">
      <p:cViewPr varScale="1">
        <p:scale>
          <a:sx n="44" d="100"/>
          <a:sy n="44" d="100"/>
        </p:scale>
        <p:origin x="2214" y="40"/>
      </p:cViewPr>
      <p:guideLst/>
    </p:cSldViewPr>
  </p:slideViewPr>
  <p:notesTextViewPr>
    <p:cViewPr>
      <p:scale>
        <a:sx n="1" d="1"/>
        <a:sy n="1" d="1"/>
      </p:scale>
      <p:origin x="0" y="0"/>
    </p:cViewPr>
  </p:notesTextViewPr>
  <p:sorterViewPr>
    <p:cViewPr>
      <p:scale>
        <a:sx n="80" d="100"/>
        <a:sy n="80" d="100"/>
      </p:scale>
      <p:origin x="0" y="0"/>
    </p:cViewPr>
  </p:sorterViewPr>
  <p:notesViewPr>
    <p:cSldViewPr snapToGrid="0" snapToObjects="1">
      <p:cViewPr varScale="1">
        <p:scale>
          <a:sx n="61" d="100"/>
          <a:sy n="61" d="100"/>
        </p:scale>
        <p:origin x="3168" y="43"/>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presProps" Target="presProps.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handoutMaster" Target="handoutMasters/handoutMaster1.xml"/><Relationship Id="rId85"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commentAuthors" Target="commentAuthors.xml"/><Relationship Id="rId86" Type="http://schemas.microsoft.com/office/2015/10/relationships/revisionInfo" Target="revisionInfo.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E724D3B-5934-F349-BEE3-9C25994C2D9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58D0CC30-973F-B045-AE0E-65FB9F6285D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43D9F1E-35BD-2641-9EDA-BEE2ACC4FCDE}" type="datetimeFigureOut">
              <a:rPr lang="en-US" smtClean="0"/>
              <a:t>5/11/2023</a:t>
            </a:fld>
            <a:endParaRPr lang="en-US"/>
          </a:p>
        </p:txBody>
      </p:sp>
      <p:sp>
        <p:nvSpPr>
          <p:cNvPr id="4" name="Footer Placeholder 3">
            <a:extLst>
              <a:ext uri="{FF2B5EF4-FFF2-40B4-BE49-F238E27FC236}">
                <a16:creationId xmlns:a16="http://schemas.microsoft.com/office/drawing/2014/main" id="{FA6E20C5-2B37-794C-87FB-74EC7B2D322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6ADEE11-6749-A549-9F68-826C2E489F0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24C8E44-4998-3F4A-BAAC-3C54DDD49189}" type="slidenum">
              <a:rPr lang="en-US" smtClean="0"/>
              <a:t>‹#›</a:t>
            </a:fld>
            <a:endParaRPr lang="en-US"/>
          </a:p>
        </p:txBody>
      </p:sp>
    </p:spTree>
    <p:extLst>
      <p:ext uri="{BB962C8B-B14F-4D97-AF65-F5344CB8AC3E}">
        <p14:creationId xmlns:p14="http://schemas.microsoft.com/office/powerpoint/2010/main" val="424285262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0" name="Shape 800"/>
          <p:cNvSpPr>
            <a:spLocks noGrp="1" noRot="1" noChangeAspect="1"/>
          </p:cNvSpPr>
          <p:nvPr>
            <p:ph type="sldImg"/>
          </p:nvPr>
        </p:nvSpPr>
        <p:spPr>
          <a:xfrm>
            <a:off x="2241550" y="685800"/>
            <a:ext cx="2374900" cy="3429000"/>
          </a:xfrm>
          <a:prstGeom prst="rect">
            <a:avLst/>
          </a:prstGeom>
        </p:spPr>
        <p:txBody>
          <a:bodyPr/>
          <a:lstStyle/>
          <a:p>
            <a:endParaRPr dirty="0"/>
          </a:p>
        </p:txBody>
      </p:sp>
      <p:sp>
        <p:nvSpPr>
          <p:cNvPr id="801" name="Shape 801"/>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defTabSz="100747" latinLnBrk="0">
      <a:lnSpc>
        <a:spcPct val="117999"/>
      </a:lnSpc>
      <a:defRPr sz="485">
        <a:latin typeface="Helvetica 63 Medium Extended"/>
        <a:ea typeface="Helvetica 63 Medium Extended"/>
        <a:cs typeface="Helvetica 63 Medium Extended"/>
        <a:sym typeface="Helvetica Neue"/>
      </a:defRPr>
    </a:lvl1pPr>
    <a:lvl2pPr indent="50373" defTabSz="100747" latinLnBrk="0">
      <a:lnSpc>
        <a:spcPct val="117999"/>
      </a:lnSpc>
      <a:defRPr sz="485">
        <a:latin typeface="Helvetica 63 Medium Extended"/>
        <a:ea typeface="Helvetica 63 Medium Extended"/>
        <a:cs typeface="Helvetica 63 Medium Extended"/>
        <a:sym typeface="Helvetica Neue"/>
      </a:defRPr>
    </a:lvl2pPr>
    <a:lvl3pPr indent="100747" defTabSz="100747" latinLnBrk="0">
      <a:lnSpc>
        <a:spcPct val="117999"/>
      </a:lnSpc>
      <a:defRPr sz="485">
        <a:latin typeface="Helvetica 63 Medium Extended"/>
        <a:ea typeface="Helvetica 63 Medium Extended"/>
        <a:cs typeface="Helvetica 63 Medium Extended"/>
        <a:sym typeface="Helvetica Neue"/>
      </a:defRPr>
    </a:lvl3pPr>
    <a:lvl4pPr indent="151120" defTabSz="100747" latinLnBrk="0">
      <a:lnSpc>
        <a:spcPct val="117999"/>
      </a:lnSpc>
      <a:defRPr sz="485">
        <a:latin typeface="Helvetica 63 Medium Extended"/>
        <a:ea typeface="Helvetica 63 Medium Extended"/>
        <a:cs typeface="Helvetica 63 Medium Extended"/>
        <a:sym typeface="Helvetica Neue"/>
      </a:defRPr>
    </a:lvl4pPr>
    <a:lvl5pPr indent="201494" defTabSz="100747" latinLnBrk="0">
      <a:lnSpc>
        <a:spcPct val="117999"/>
      </a:lnSpc>
      <a:defRPr sz="485">
        <a:latin typeface="Helvetica 63 Medium Extended"/>
        <a:ea typeface="Helvetica 63 Medium Extended"/>
        <a:cs typeface="Helvetica 63 Medium Extended"/>
        <a:sym typeface="Helvetica Neue"/>
      </a:defRPr>
    </a:lvl5pPr>
    <a:lvl6pPr indent="251867" defTabSz="100747" latinLnBrk="0">
      <a:lnSpc>
        <a:spcPct val="117999"/>
      </a:lnSpc>
      <a:defRPr sz="485">
        <a:latin typeface="Helvetica 63 Medium Extended"/>
        <a:ea typeface="Helvetica 63 Medium Extended"/>
        <a:cs typeface="Helvetica 63 Medium Extended"/>
        <a:sym typeface="Helvetica Neue"/>
      </a:defRPr>
    </a:lvl6pPr>
    <a:lvl7pPr indent="302241" defTabSz="100747" latinLnBrk="0">
      <a:lnSpc>
        <a:spcPct val="117999"/>
      </a:lnSpc>
      <a:defRPr sz="485">
        <a:latin typeface="Helvetica 63 Medium Extended"/>
        <a:ea typeface="Helvetica 63 Medium Extended"/>
        <a:cs typeface="Helvetica 63 Medium Extended"/>
        <a:sym typeface="Helvetica Neue"/>
      </a:defRPr>
    </a:lvl7pPr>
    <a:lvl8pPr indent="352614" defTabSz="100747" latinLnBrk="0">
      <a:lnSpc>
        <a:spcPct val="117999"/>
      </a:lnSpc>
      <a:defRPr sz="485">
        <a:latin typeface="Helvetica 63 Medium Extended"/>
        <a:ea typeface="Helvetica 63 Medium Extended"/>
        <a:cs typeface="Helvetica 63 Medium Extended"/>
        <a:sym typeface="Helvetica Neue"/>
      </a:defRPr>
    </a:lvl8pPr>
    <a:lvl9pPr indent="402988" defTabSz="100747" latinLnBrk="0">
      <a:lnSpc>
        <a:spcPct val="117999"/>
      </a:lnSpc>
      <a:defRPr sz="485">
        <a:latin typeface="Helvetica 63 Medium Extended"/>
        <a:ea typeface="Helvetica 63 Medium Extended"/>
        <a:cs typeface="Helvetica 63 Medium Extended"/>
        <a:sym typeface="Helvetica Neue"/>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7783050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37211499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20623254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lide 1">
    <p:spTree>
      <p:nvGrpSpPr>
        <p:cNvPr id="1" name=""/>
        <p:cNvGrpSpPr/>
        <p:nvPr/>
      </p:nvGrpSpPr>
      <p:grpSpPr>
        <a:xfrm>
          <a:off x="0" y="0"/>
          <a:ext cx="0" cy="0"/>
          <a:chOff x="0" y="0"/>
          <a:chExt cx="0" cy="0"/>
        </a:xfrm>
      </p:grpSpPr>
      <p:sp>
        <p:nvSpPr>
          <p:cNvPr id="10" name="Text Placeholder 32">
            <a:extLst>
              <a:ext uri="{FF2B5EF4-FFF2-40B4-BE49-F238E27FC236}">
                <a16:creationId xmlns:a16="http://schemas.microsoft.com/office/drawing/2014/main" id="{D33CCD82-CFBF-1D46-B830-B38A1F085A69}"/>
              </a:ext>
            </a:extLst>
          </p:cNvPr>
          <p:cNvSpPr>
            <a:spLocks noGrp="1"/>
          </p:cNvSpPr>
          <p:nvPr>
            <p:ph type="body" sz="quarter" idx="58"/>
          </p:nvPr>
        </p:nvSpPr>
        <p:spPr>
          <a:xfrm>
            <a:off x="860495" y="749684"/>
            <a:ext cx="5435599"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26" name="Text Placeholder 32">
            <a:extLst>
              <a:ext uri="{FF2B5EF4-FFF2-40B4-BE49-F238E27FC236}">
                <a16:creationId xmlns:a16="http://schemas.microsoft.com/office/drawing/2014/main" id="{AFCF0955-44BB-C947-97AA-8F87E1A5B683}"/>
              </a:ext>
            </a:extLst>
          </p:cNvPr>
          <p:cNvSpPr>
            <a:spLocks noGrp="1"/>
          </p:cNvSpPr>
          <p:nvPr>
            <p:ph type="body" sz="quarter" idx="32" hasCustomPrompt="1"/>
          </p:nvPr>
        </p:nvSpPr>
        <p:spPr>
          <a:xfrm>
            <a:off x="860496" y="1259979"/>
            <a:ext cx="5435600" cy="2743062"/>
          </a:xfrm>
          <a:prstGeom prst="rect">
            <a:avLst/>
          </a:prstGeom>
        </p:spPr>
        <p:txBody>
          <a:bodyPr numCol="2" spcCol="288000" anchor="t">
            <a:noAutofit/>
          </a:bodyPr>
          <a:lstStyle>
            <a:lvl1pPr marL="0" indent="0" algn="just">
              <a:lnSpc>
                <a:spcPct val="100000"/>
              </a:lnSpc>
              <a:spcBef>
                <a:spcPts val="0"/>
              </a:spcBef>
              <a:buNone/>
              <a:defRPr sz="1000" b="0" i="0">
                <a:solidFill>
                  <a:srgbClr val="595959"/>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columns)</a:t>
            </a:r>
            <a:endParaRPr lang="en-US" dirty="0"/>
          </a:p>
        </p:txBody>
      </p:sp>
      <p:sp>
        <p:nvSpPr>
          <p:cNvPr id="27" name="Text Placeholder 32">
            <a:extLst>
              <a:ext uri="{FF2B5EF4-FFF2-40B4-BE49-F238E27FC236}">
                <a16:creationId xmlns:a16="http://schemas.microsoft.com/office/drawing/2014/main" id="{9FBA54E5-88DE-3B43-9EF0-3F6F62F825CA}"/>
              </a:ext>
            </a:extLst>
          </p:cNvPr>
          <p:cNvSpPr>
            <a:spLocks noGrp="1"/>
          </p:cNvSpPr>
          <p:nvPr>
            <p:ph type="body" sz="quarter" idx="59"/>
          </p:nvPr>
        </p:nvSpPr>
        <p:spPr>
          <a:xfrm>
            <a:off x="860496" y="4353334"/>
            <a:ext cx="5435600" cy="446871"/>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28" name="Text Placeholder 32">
            <a:extLst>
              <a:ext uri="{FF2B5EF4-FFF2-40B4-BE49-F238E27FC236}">
                <a16:creationId xmlns:a16="http://schemas.microsoft.com/office/drawing/2014/main" id="{7E384DC6-F982-FD4C-8C58-09C724523927}"/>
              </a:ext>
            </a:extLst>
          </p:cNvPr>
          <p:cNvSpPr>
            <a:spLocks noGrp="1"/>
          </p:cNvSpPr>
          <p:nvPr>
            <p:ph type="body" sz="quarter" idx="60" hasCustomPrompt="1"/>
          </p:nvPr>
        </p:nvSpPr>
        <p:spPr>
          <a:xfrm>
            <a:off x="860496" y="4962100"/>
            <a:ext cx="5435600" cy="2743062"/>
          </a:xfrm>
          <a:prstGeom prst="rect">
            <a:avLst/>
          </a:prstGeom>
        </p:spPr>
        <p:txBody>
          <a:bodyPr numCol="2" spcCol="288000" anchor="t">
            <a:noAutofit/>
          </a:bodyPr>
          <a:lstStyle>
            <a:lvl1pPr marL="0" indent="0" algn="just">
              <a:lnSpc>
                <a:spcPct val="100000"/>
              </a:lnSpc>
              <a:spcBef>
                <a:spcPts val="0"/>
              </a:spcBef>
              <a:buNone/>
              <a:defRPr sz="1000" b="0" i="0">
                <a:solidFill>
                  <a:srgbClr val="595959"/>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columns)</a:t>
            </a:r>
            <a:endParaRPr lang="en-US" dirty="0"/>
          </a:p>
        </p:txBody>
      </p:sp>
    </p:spTree>
    <p:extLst>
      <p:ext uri="{BB962C8B-B14F-4D97-AF65-F5344CB8AC3E}">
        <p14:creationId xmlns:p14="http://schemas.microsoft.com/office/powerpoint/2010/main" val="2001801760"/>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lide 2">
    <p:spTree>
      <p:nvGrpSpPr>
        <p:cNvPr id="1" name=""/>
        <p:cNvGrpSpPr/>
        <p:nvPr/>
      </p:nvGrpSpPr>
      <p:grpSpPr>
        <a:xfrm>
          <a:off x="0" y="0"/>
          <a:ext cx="0" cy="0"/>
          <a:chOff x="0" y="0"/>
          <a:chExt cx="0" cy="0"/>
        </a:xfrm>
      </p:grpSpPr>
      <p:sp>
        <p:nvSpPr>
          <p:cNvPr id="49" name="Freeform 48">
            <a:extLst>
              <a:ext uri="{FF2B5EF4-FFF2-40B4-BE49-F238E27FC236}">
                <a16:creationId xmlns:a16="http://schemas.microsoft.com/office/drawing/2014/main" id="{42B3D00F-BB38-274B-9909-2E315248369C}"/>
              </a:ext>
            </a:extLst>
          </p:cNvPr>
          <p:cNvSpPr>
            <a:spLocks noGrp="1"/>
          </p:cNvSpPr>
          <p:nvPr>
            <p:ph type="pic" sz="quarter" idx="56"/>
          </p:nvPr>
        </p:nvSpPr>
        <p:spPr>
          <a:xfrm>
            <a:off x="-1" y="-16269"/>
            <a:ext cx="3045016" cy="3124790"/>
          </a:xfrm>
          <a:custGeom>
            <a:avLst/>
            <a:gdLst>
              <a:gd name="connsiteX0" fmla="*/ 1888763 w 3045016"/>
              <a:gd name="connsiteY0" fmla="*/ 1 h 3124790"/>
              <a:gd name="connsiteX1" fmla="*/ 1892394 w 3045016"/>
              <a:gd name="connsiteY1" fmla="*/ 1 h 3124790"/>
              <a:gd name="connsiteX2" fmla="*/ 1901686 w 3045016"/>
              <a:gd name="connsiteY2" fmla="*/ 7632 h 3124790"/>
              <a:gd name="connsiteX3" fmla="*/ 1892109 w 3045016"/>
              <a:gd name="connsiteY3" fmla="*/ 7342 h 3124790"/>
              <a:gd name="connsiteX4" fmla="*/ 0 w 3045016"/>
              <a:gd name="connsiteY4" fmla="*/ 0 h 3124790"/>
              <a:gd name="connsiteX5" fmla="*/ 1868556 w 3045016"/>
              <a:gd name="connsiteY5" fmla="*/ 6627 h 3124790"/>
              <a:gd name="connsiteX6" fmla="*/ 1892109 w 3045016"/>
              <a:gd name="connsiteY6" fmla="*/ 7342 h 3124790"/>
              <a:gd name="connsiteX7" fmla="*/ 3045013 w 3045016"/>
              <a:gd name="connsiteY7" fmla="*/ 2536557 h 3124790"/>
              <a:gd name="connsiteX8" fmla="*/ 3044243 w 3045016"/>
              <a:gd name="connsiteY8" fmla="*/ 2550128 h 3124790"/>
              <a:gd name="connsiteX9" fmla="*/ 3042562 w 3045016"/>
              <a:gd name="connsiteY9" fmla="*/ 2555031 h 3124790"/>
              <a:gd name="connsiteX10" fmla="*/ 0 w 3045016"/>
              <a:gd name="connsiteY10" fmla="*/ 3124790 h 312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5016" h="3124790">
                <a:moveTo>
                  <a:pt x="1888763" y="1"/>
                </a:moveTo>
                <a:lnTo>
                  <a:pt x="1892394" y="1"/>
                </a:lnTo>
                <a:lnTo>
                  <a:pt x="1901686" y="7632"/>
                </a:lnTo>
                <a:lnTo>
                  <a:pt x="1892109" y="7342"/>
                </a:lnTo>
                <a:close/>
                <a:moveTo>
                  <a:pt x="0" y="0"/>
                </a:moveTo>
                <a:lnTo>
                  <a:pt x="1868556" y="6627"/>
                </a:lnTo>
                <a:lnTo>
                  <a:pt x="1892109" y="7342"/>
                </a:lnTo>
                <a:lnTo>
                  <a:pt x="3045013" y="2536557"/>
                </a:lnTo>
                <a:cubicBezTo>
                  <a:pt x="3045054" y="2542519"/>
                  <a:pt x="3044770" y="2546912"/>
                  <a:pt x="3044243" y="2550128"/>
                </a:cubicBezTo>
                <a:lnTo>
                  <a:pt x="3042562" y="2555031"/>
                </a:lnTo>
                <a:lnTo>
                  <a:pt x="0" y="3124790"/>
                </a:lnTo>
                <a:close/>
              </a:path>
            </a:pathLst>
          </a:custGeom>
          <a:solidFill>
            <a:srgbClr val="31475E"/>
          </a:solidFill>
        </p:spPr>
        <p:txBody>
          <a:bodyPr wrap="square">
            <a:noAutofit/>
          </a:bodyPr>
          <a:lstStyle>
            <a:lvl1pPr marL="0" indent="0">
              <a:buNone/>
              <a:defRPr sz="800"/>
            </a:lvl1pPr>
          </a:lstStyle>
          <a:p>
            <a:endParaRPr lang="en-US" dirty="0"/>
          </a:p>
        </p:txBody>
      </p:sp>
      <p:sp>
        <p:nvSpPr>
          <p:cNvPr id="8" name="Text Placeholder 32">
            <a:extLst>
              <a:ext uri="{FF2B5EF4-FFF2-40B4-BE49-F238E27FC236}">
                <a16:creationId xmlns:a16="http://schemas.microsoft.com/office/drawing/2014/main" id="{33BEE4FE-5CD2-784A-A8B4-90605CB4CFCA}"/>
              </a:ext>
            </a:extLst>
          </p:cNvPr>
          <p:cNvSpPr>
            <a:spLocks noGrp="1"/>
          </p:cNvSpPr>
          <p:nvPr userDrawn="1">
            <p:ph type="body" sz="quarter" idx="58"/>
          </p:nvPr>
        </p:nvSpPr>
        <p:spPr>
          <a:xfrm>
            <a:off x="886927" y="3645285"/>
            <a:ext cx="5430160"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3D3C7D"/>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9" name="Text Placeholder 32">
            <a:extLst>
              <a:ext uri="{FF2B5EF4-FFF2-40B4-BE49-F238E27FC236}">
                <a16:creationId xmlns:a16="http://schemas.microsoft.com/office/drawing/2014/main" id="{FBB76269-F012-7041-9A14-485785E4C4EA}"/>
              </a:ext>
            </a:extLst>
          </p:cNvPr>
          <p:cNvSpPr>
            <a:spLocks noGrp="1"/>
          </p:cNvSpPr>
          <p:nvPr userDrawn="1">
            <p:ph type="body" sz="quarter" idx="32" hasCustomPrompt="1"/>
          </p:nvPr>
        </p:nvSpPr>
        <p:spPr>
          <a:xfrm>
            <a:off x="904240" y="4155580"/>
            <a:ext cx="5412847" cy="2570340"/>
          </a:xfrm>
          <a:prstGeom prst="rect">
            <a:avLst/>
          </a:prstGeom>
        </p:spPr>
        <p:txBody>
          <a:bodyPr numCol="2" spcCol="288000" anchor="t">
            <a:noAutofit/>
          </a:bodyPr>
          <a:lstStyle>
            <a:lvl1pPr marL="0" indent="0" algn="just">
              <a:lnSpc>
                <a:spcPct val="100000"/>
              </a:lnSpc>
              <a:spcBef>
                <a:spcPts val="0"/>
              </a:spcBef>
              <a:buNone/>
              <a:defRPr sz="1000" b="0" i="0">
                <a:solidFill>
                  <a:srgbClr val="2F355A"/>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columns)</a:t>
            </a:r>
            <a:endParaRPr lang="en-US" dirty="0"/>
          </a:p>
        </p:txBody>
      </p:sp>
      <p:sp>
        <p:nvSpPr>
          <p:cNvPr id="16" name="Text Placeholder 32">
            <a:extLst>
              <a:ext uri="{FF2B5EF4-FFF2-40B4-BE49-F238E27FC236}">
                <a16:creationId xmlns:a16="http://schemas.microsoft.com/office/drawing/2014/main" id="{72D49D78-4382-FC42-9369-5633B2C84812}"/>
              </a:ext>
            </a:extLst>
          </p:cNvPr>
          <p:cNvSpPr>
            <a:spLocks noGrp="1"/>
          </p:cNvSpPr>
          <p:nvPr>
            <p:ph type="body" sz="quarter" idx="61" hasCustomPrompt="1"/>
          </p:nvPr>
        </p:nvSpPr>
        <p:spPr>
          <a:xfrm>
            <a:off x="3020576" y="1865067"/>
            <a:ext cx="3700448" cy="638015"/>
          </a:xfrm>
          <a:prstGeom prst="rect">
            <a:avLst/>
          </a:prstGeom>
        </p:spPr>
        <p:txBody>
          <a:bodyPr anchor="b">
            <a:noAutofit/>
          </a:bodyPr>
          <a:lstStyle>
            <a:lvl1pPr marL="0" indent="0" algn="ctr">
              <a:lnSpc>
                <a:spcPts val="1420"/>
              </a:lnSpc>
              <a:spcBef>
                <a:spcPts val="0"/>
              </a:spcBef>
              <a:buNone/>
              <a:defRPr lang="en-IE" sz="1000" b="1" i="0" u="none" strike="noStrike" smtClean="0">
                <a:solidFill>
                  <a:schemeClr val="bg1"/>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Name  </a:t>
            </a:r>
          </a:p>
          <a:p>
            <a:pPr lvl="0"/>
            <a:r>
              <a:rPr lang="en-GB" dirty="0"/>
              <a:t>Title</a:t>
            </a:r>
          </a:p>
        </p:txBody>
      </p:sp>
      <p:sp>
        <p:nvSpPr>
          <p:cNvPr id="17" name="Text Placeholder 32">
            <a:extLst>
              <a:ext uri="{FF2B5EF4-FFF2-40B4-BE49-F238E27FC236}">
                <a16:creationId xmlns:a16="http://schemas.microsoft.com/office/drawing/2014/main" id="{9BF8E23D-8913-7B48-9B76-2078F6270D81}"/>
              </a:ext>
            </a:extLst>
          </p:cNvPr>
          <p:cNvSpPr>
            <a:spLocks noGrp="1"/>
          </p:cNvSpPr>
          <p:nvPr userDrawn="1">
            <p:ph type="body" sz="quarter" idx="62"/>
          </p:nvPr>
        </p:nvSpPr>
        <p:spPr>
          <a:xfrm>
            <a:off x="905402" y="7106885"/>
            <a:ext cx="5430160"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3D3C7D"/>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18" name="Text Placeholder 32">
            <a:extLst>
              <a:ext uri="{FF2B5EF4-FFF2-40B4-BE49-F238E27FC236}">
                <a16:creationId xmlns:a16="http://schemas.microsoft.com/office/drawing/2014/main" id="{A8D20962-2E3C-3D4F-BCDF-984AC3186544}"/>
              </a:ext>
            </a:extLst>
          </p:cNvPr>
          <p:cNvSpPr>
            <a:spLocks noGrp="1"/>
          </p:cNvSpPr>
          <p:nvPr userDrawn="1">
            <p:ph type="body" sz="quarter" idx="63" hasCustomPrompt="1"/>
          </p:nvPr>
        </p:nvSpPr>
        <p:spPr>
          <a:xfrm>
            <a:off x="922715" y="7617180"/>
            <a:ext cx="5412847" cy="1526820"/>
          </a:xfrm>
          <a:prstGeom prst="rect">
            <a:avLst/>
          </a:prstGeom>
        </p:spPr>
        <p:txBody>
          <a:bodyPr numCol="1" spcCol="288000" anchor="t">
            <a:noAutofit/>
          </a:bodyPr>
          <a:lstStyle>
            <a:lvl1pPr marL="171450" indent="-171450" algn="just">
              <a:lnSpc>
                <a:spcPct val="100000"/>
              </a:lnSpc>
              <a:spcBef>
                <a:spcPts val="0"/>
              </a:spcBef>
              <a:buClr>
                <a:srgbClr val="C2D237"/>
              </a:buClr>
              <a:buFont typeface="Arial" panose="020B0604020202020204" pitchFamily="34" charset="0"/>
              <a:buChar char="•"/>
              <a:defRPr sz="1000" b="0" i="0">
                <a:solidFill>
                  <a:srgbClr val="2F355A"/>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44" name="Graphic 4">
            <a:extLst>
              <a:ext uri="{FF2B5EF4-FFF2-40B4-BE49-F238E27FC236}">
                <a16:creationId xmlns:a16="http://schemas.microsoft.com/office/drawing/2014/main" id="{683A2AC2-A1A3-8944-8DD4-64349CA9E1ED}"/>
              </a:ext>
            </a:extLst>
          </p:cNvPr>
          <p:cNvSpPr/>
          <p:nvPr userDrawn="1"/>
        </p:nvSpPr>
        <p:spPr>
          <a:xfrm rot="10800000" flipH="1">
            <a:off x="1888762" y="-16268"/>
            <a:ext cx="4969238" cy="3280588"/>
          </a:xfrm>
          <a:custGeom>
            <a:avLst/>
            <a:gdLst>
              <a:gd name="connsiteX0" fmla="*/ 201018 w 857755"/>
              <a:gd name="connsiteY0" fmla="*/ 169930 h 760575"/>
              <a:gd name="connsiteX1" fmla="*/ 0 w 857755"/>
              <a:gd name="connsiteY1" fmla="*/ 760575 h 760575"/>
              <a:gd name="connsiteX2" fmla="*/ 586226 w 857755"/>
              <a:gd name="connsiteY2" fmla="*/ 760575 h 760575"/>
              <a:gd name="connsiteX3" fmla="*/ 857756 w 857755"/>
              <a:gd name="connsiteY3" fmla="*/ 760342 h 760575"/>
              <a:gd name="connsiteX4" fmla="*/ 857756 w 857755"/>
              <a:gd name="connsiteY4" fmla="*/ 0 h 760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55" h="760575">
                <a:moveTo>
                  <a:pt x="201018" y="169930"/>
                </a:moveTo>
                <a:lnTo>
                  <a:pt x="0" y="760575"/>
                </a:lnTo>
                <a:lnTo>
                  <a:pt x="586226" y="760575"/>
                </a:lnTo>
                <a:lnTo>
                  <a:pt x="857756" y="760342"/>
                </a:lnTo>
                <a:lnTo>
                  <a:pt x="857756" y="0"/>
                </a:lnTo>
                <a:close/>
              </a:path>
            </a:pathLst>
          </a:custGeom>
          <a:solidFill>
            <a:srgbClr val="F05856"/>
          </a:solidFill>
          <a:ln w="3893" cap="flat">
            <a:noFill/>
            <a:prstDash val="solid"/>
            <a:miter/>
          </a:ln>
        </p:spPr>
        <p:txBody>
          <a:bodyPr rtlCol="0" anchor="ctr"/>
          <a:lstStyle/>
          <a:p>
            <a:endParaRPr lang="en-US"/>
          </a:p>
        </p:txBody>
      </p:sp>
      <p:sp>
        <p:nvSpPr>
          <p:cNvPr id="14" name="Text Placeholder 32">
            <a:extLst>
              <a:ext uri="{FF2B5EF4-FFF2-40B4-BE49-F238E27FC236}">
                <a16:creationId xmlns:a16="http://schemas.microsoft.com/office/drawing/2014/main" id="{324CF796-76F4-5948-BFCB-54C8B185A452}"/>
              </a:ext>
            </a:extLst>
          </p:cNvPr>
          <p:cNvSpPr>
            <a:spLocks noGrp="1"/>
          </p:cNvSpPr>
          <p:nvPr userDrawn="1">
            <p:ph type="body" sz="quarter" idx="59" hasCustomPrompt="1"/>
          </p:nvPr>
        </p:nvSpPr>
        <p:spPr>
          <a:xfrm>
            <a:off x="3020576" y="793917"/>
            <a:ext cx="3700448" cy="1632228"/>
          </a:xfrm>
          <a:prstGeom prst="rect">
            <a:avLst/>
          </a:prstGeom>
        </p:spPr>
        <p:txBody>
          <a:bodyPr anchor="ctr">
            <a:noAutofit/>
          </a:bodyPr>
          <a:lstStyle>
            <a:lvl1pPr marL="0" indent="0" algn="ctr">
              <a:lnSpc>
                <a:spcPts val="1420"/>
              </a:lnSpc>
              <a:spcBef>
                <a:spcPts val="0"/>
              </a:spcBef>
              <a:buNone/>
              <a:defRPr lang="en-IE" sz="1400" b="0" i="1" u="none" strike="noStrike" smtClean="0">
                <a:solidFill>
                  <a:schemeClr val="bg1"/>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quote</a:t>
            </a:r>
          </a:p>
        </p:txBody>
      </p:sp>
    </p:spTree>
    <p:extLst>
      <p:ext uri="{BB962C8B-B14F-4D97-AF65-F5344CB8AC3E}">
        <p14:creationId xmlns:p14="http://schemas.microsoft.com/office/powerpoint/2010/main" val="1314515683"/>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lide 3">
    <p:spTree>
      <p:nvGrpSpPr>
        <p:cNvPr id="1" name=""/>
        <p:cNvGrpSpPr/>
        <p:nvPr/>
      </p:nvGrpSpPr>
      <p:grpSpPr>
        <a:xfrm>
          <a:off x="0" y="0"/>
          <a:ext cx="0" cy="0"/>
          <a:chOff x="0" y="0"/>
          <a:chExt cx="0" cy="0"/>
        </a:xfrm>
      </p:grpSpPr>
      <p:sp>
        <p:nvSpPr>
          <p:cNvPr id="12" name="Text Placeholder 32">
            <a:extLst>
              <a:ext uri="{FF2B5EF4-FFF2-40B4-BE49-F238E27FC236}">
                <a16:creationId xmlns:a16="http://schemas.microsoft.com/office/drawing/2014/main" id="{635796D9-A1BD-A24E-B5B9-03DBEBABEB7D}"/>
              </a:ext>
            </a:extLst>
          </p:cNvPr>
          <p:cNvSpPr>
            <a:spLocks noGrp="1"/>
          </p:cNvSpPr>
          <p:nvPr>
            <p:ph type="body" sz="quarter" idx="58"/>
          </p:nvPr>
        </p:nvSpPr>
        <p:spPr>
          <a:xfrm>
            <a:off x="3545480" y="665246"/>
            <a:ext cx="2964645"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19" name="Text Placeholder 32">
            <a:extLst>
              <a:ext uri="{FF2B5EF4-FFF2-40B4-BE49-F238E27FC236}">
                <a16:creationId xmlns:a16="http://schemas.microsoft.com/office/drawing/2014/main" id="{2914A1E6-0F5E-0149-932B-01CE4D811FEE}"/>
              </a:ext>
            </a:extLst>
          </p:cNvPr>
          <p:cNvSpPr>
            <a:spLocks noGrp="1"/>
          </p:cNvSpPr>
          <p:nvPr>
            <p:ph type="body" sz="quarter" idx="32" hasCustomPrompt="1"/>
          </p:nvPr>
        </p:nvSpPr>
        <p:spPr>
          <a:xfrm>
            <a:off x="3544860" y="1175541"/>
            <a:ext cx="2955193" cy="3444100"/>
          </a:xfrm>
          <a:prstGeom prst="rect">
            <a:avLst/>
          </a:prstGeom>
        </p:spPr>
        <p:txBody>
          <a:bodyPr numCol="1" spcCol="288000" anchor="t">
            <a:noAutofit/>
          </a:bodyPr>
          <a:lstStyle>
            <a:lvl1pPr marL="0" indent="0" algn="just">
              <a:lnSpc>
                <a:spcPct val="100000"/>
              </a:lnSpc>
              <a:spcBef>
                <a:spcPts val="0"/>
              </a:spcBef>
              <a:buNone/>
              <a:defRPr sz="1000" b="0" i="0">
                <a:solidFill>
                  <a:srgbClr val="3D3C7D"/>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20" name="Text Placeholder 32">
            <a:extLst>
              <a:ext uri="{FF2B5EF4-FFF2-40B4-BE49-F238E27FC236}">
                <a16:creationId xmlns:a16="http://schemas.microsoft.com/office/drawing/2014/main" id="{4B4C2603-9FDD-E54D-991B-FE51C32C2A97}"/>
              </a:ext>
            </a:extLst>
          </p:cNvPr>
          <p:cNvSpPr>
            <a:spLocks noGrp="1"/>
          </p:cNvSpPr>
          <p:nvPr>
            <p:ph type="body" sz="quarter" idx="62"/>
          </p:nvPr>
        </p:nvSpPr>
        <p:spPr>
          <a:xfrm>
            <a:off x="3545480" y="4752096"/>
            <a:ext cx="2964645"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21" name="Text Placeholder 32">
            <a:extLst>
              <a:ext uri="{FF2B5EF4-FFF2-40B4-BE49-F238E27FC236}">
                <a16:creationId xmlns:a16="http://schemas.microsoft.com/office/drawing/2014/main" id="{FBF59540-7693-9541-B3D9-E7946C5D919A}"/>
              </a:ext>
            </a:extLst>
          </p:cNvPr>
          <p:cNvSpPr>
            <a:spLocks noGrp="1"/>
          </p:cNvSpPr>
          <p:nvPr>
            <p:ph type="body" sz="quarter" idx="63" hasCustomPrompt="1"/>
          </p:nvPr>
        </p:nvSpPr>
        <p:spPr>
          <a:xfrm>
            <a:off x="3553326" y="5149214"/>
            <a:ext cx="2955193" cy="2259120"/>
          </a:xfrm>
          <a:prstGeom prst="rect">
            <a:avLst/>
          </a:prstGeom>
        </p:spPr>
        <p:txBody>
          <a:bodyPr numCol="1" spcCol="288000" anchor="t">
            <a:noAutofit/>
          </a:bodyPr>
          <a:lstStyle>
            <a:lvl1pPr marL="0" indent="0" algn="just">
              <a:lnSpc>
                <a:spcPct val="100000"/>
              </a:lnSpc>
              <a:spcBef>
                <a:spcPts val="0"/>
              </a:spcBef>
              <a:buClr>
                <a:srgbClr val="C2D237"/>
              </a:buClr>
              <a:buFont typeface="Arial" panose="020B0604020202020204" pitchFamily="34" charset="0"/>
              <a:buNone/>
              <a:defRPr sz="1000" b="0" i="0">
                <a:solidFill>
                  <a:srgbClr val="3D3C7D"/>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pic>
        <p:nvPicPr>
          <p:cNvPr id="13" name="Picture 12" descr="Shape&#10;&#10;Description automatically generated">
            <a:extLst>
              <a:ext uri="{FF2B5EF4-FFF2-40B4-BE49-F238E27FC236}">
                <a16:creationId xmlns:a16="http://schemas.microsoft.com/office/drawing/2014/main" id="{6E0CEC5D-888E-4A3C-A519-164AFAEDF50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767" y="6568033"/>
            <a:ext cx="6903466" cy="3337967"/>
          </a:xfrm>
          <a:prstGeom prst="rect">
            <a:avLst/>
          </a:prstGeom>
        </p:spPr>
      </p:pic>
      <p:pic>
        <p:nvPicPr>
          <p:cNvPr id="15" name="Picture 14" descr="A picture containing dark&#10;&#10;Description automatically generated">
            <a:extLst>
              <a:ext uri="{FF2B5EF4-FFF2-40B4-BE49-F238E27FC236}">
                <a16:creationId xmlns:a16="http://schemas.microsoft.com/office/drawing/2014/main" id="{1C201DC4-A5B6-4834-A51A-7F13325D00C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369241" y="6713643"/>
            <a:ext cx="1437529" cy="2162228"/>
          </a:xfrm>
          <a:prstGeom prst="rect">
            <a:avLst/>
          </a:prstGeom>
        </p:spPr>
      </p:pic>
      <p:grpSp>
        <p:nvGrpSpPr>
          <p:cNvPr id="35" name="Group 34">
            <a:extLst>
              <a:ext uri="{FF2B5EF4-FFF2-40B4-BE49-F238E27FC236}">
                <a16:creationId xmlns:a16="http://schemas.microsoft.com/office/drawing/2014/main" id="{60FB8B14-1EBE-594C-A35D-B2F5DE95129E}"/>
              </a:ext>
            </a:extLst>
          </p:cNvPr>
          <p:cNvGrpSpPr/>
          <p:nvPr userDrawn="1"/>
        </p:nvGrpSpPr>
        <p:grpSpPr>
          <a:xfrm rot="5400000" flipH="1">
            <a:off x="-1672202" y="1649083"/>
            <a:ext cx="6107347" cy="2809182"/>
            <a:chOff x="4559917" y="0"/>
            <a:chExt cx="7700693" cy="6912525"/>
          </a:xfrm>
          <a:solidFill>
            <a:srgbClr val="31475E"/>
          </a:solidFill>
        </p:grpSpPr>
        <p:sp>
          <p:nvSpPr>
            <p:cNvPr id="36" name="Graphic 4">
              <a:extLst>
                <a:ext uri="{FF2B5EF4-FFF2-40B4-BE49-F238E27FC236}">
                  <a16:creationId xmlns:a16="http://schemas.microsoft.com/office/drawing/2014/main" id="{165EB48F-B1F8-CE4C-A3F9-24E697F4CB2D}"/>
                </a:ext>
              </a:extLst>
            </p:cNvPr>
            <p:cNvSpPr/>
            <p:nvPr/>
          </p:nvSpPr>
          <p:spPr>
            <a:xfrm>
              <a:off x="4559917" y="0"/>
              <a:ext cx="7632082" cy="6858000"/>
            </a:xfrm>
            <a:custGeom>
              <a:avLst/>
              <a:gdLst>
                <a:gd name="connsiteX0" fmla="*/ 201018 w 857755"/>
                <a:gd name="connsiteY0" fmla="*/ 169930 h 760575"/>
                <a:gd name="connsiteX1" fmla="*/ 0 w 857755"/>
                <a:gd name="connsiteY1" fmla="*/ 760575 h 760575"/>
                <a:gd name="connsiteX2" fmla="*/ 586226 w 857755"/>
                <a:gd name="connsiteY2" fmla="*/ 760575 h 760575"/>
                <a:gd name="connsiteX3" fmla="*/ 857756 w 857755"/>
                <a:gd name="connsiteY3" fmla="*/ 760342 h 760575"/>
                <a:gd name="connsiteX4" fmla="*/ 857756 w 857755"/>
                <a:gd name="connsiteY4" fmla="*/ 0 h 760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55" h="760575">
                  <a:moveTo>
                    <a:pt x="201018" y="169930"/>
                  </a:moveTo>
                  <a:lnTo>
                    <a:pt x="0" y="760575"/>
                  </a:lnTo>
                  <a:lnTo>
                    <a:pt x="586226" y="760575"/>
                  </a:lnTo>
                  <a:lnTo>
                    <a:pt x="857756" y="760342"/>
                  </a:lnTo>
                  <a:lnTo>
                    <a:pt x="857756" y="0"/>
                  </a:lnTo>
                  <a:close/>
                </a:path>
              </a:pathLst>
            </a:custGeom>
            <a:grpFill/>
            <a:ln w="3893" cap="flat">
              <a:noFill/>
              <a:prstDash val="solid"/>
              <a:miter/>
            </a:ln>
          </p:spPr>
          <p:txBody>
            <a:bodyPr rtlCol="0" anchor="ctr"/>
            <a:lstStyle/>
            <a:p>
              <a:endParaRPr lang="en-US"/>
            </a:p>
          </p:txBody>
        </p:sp>
        <p:sp>
          <p:nvSpPr>
            <p:cNvPr id="37" name="Graphic 4">
              <a:extLst>
                <a:ext uri="{FF2B5EF4-FFF2-40B4-BE49-F238E27FC236}">
                  <a16:creationId xmlns:a16="http://schemas.microsoft.com/office/drawing/2014/main" id="{9AF073C5-1366-C341-8B9C-5DE8330D8BEC}"/>
                </a:ext>
              </a:extLst>
            </p:cNvPr>
            <p:cNvSpPr/>
            <p:nvPr userDrawn="1"/>
          </p:nvSpPr>
          <p:spPr>
            <a:xfrm>
              <a:off x="4628528" y="54525"/>
              <a:ext cx="7632082" cy="6858000"/>
            </a:xfrm>
            <a:custGeom>
              <a:avLst/>
              <a:gdLst>
                <a:gd name="connsiteX0" fmla="*/ 201018 w 857755"/>
                <a:gd name="connsiteY0" fmla="*/ 169930 h 760575"/>
                <a:gd name="connsiteX1" fmla="*/ 0 w 857755"/>
                <a:gd name="connsiteY1" fmla="*/ 760575 h 760575"/>
                <a:gd name="connsiteX2" fmla="*/ 586226 w 857755"/>
                <a:gd name="connsiteY2" fmla="*/ 760575 h 760575"/>
                <a:gd name="connsiteX3" fmla="*/ 857756 w 857755"/>
                <a:gd name="connsiteY3" fmla="*/ 760342 h 760575"/>
                <a:gd name="connsiteX4" fmla="*/ 857756 w 857755"/>
                <a:gd name="connsiteY4" fmla="*/ 0 h 760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755" h="760575">
                  <a:moveTo>
                    <a:pt x="201018" y="169930"/>
                  </a:moveTo>
                  <a:lnTo>
                    <a:pt x="0" y="760575"/>
                  </a:lnTo>
                  <a:lnTo>
                    <a:pt x="586226" y="760575"/>
                  </a:lnTo>
                  <a:lnTo>
                    <a:pt x="857756" y="760342"/>
                  </a:lnTo>
                  <a:lnTo>
                    <a:pt x="857756" y="0"/>
                  </a:lnTo>
                  <a:close/>
                </a:path>
              </a:pathLst>
            </a:custGeom>
            <a:grpFill/>
            <a:ln w="3893" cap="flat">
              <a:noFill/>
              <a:prstDash val="solid"/>
              <a:miter/>
            </a:ln>
          </p:spPr>
          <p:txBody>
            <a:bodyPr rtlCol="0" anchor="ctr"/>
            <a:lstStyle/>
            <a:p>
              <a:endParaRPr lang="en-US"/>
            </a:p>
          </p:txBody>
        </p:sp>
      </p:grpSp>
      <p:sp>
        <p:nvSpPr>
          <p:cNvPr id="34" name="Text Placeholder 32">
            <a:extLst>
              <a:ext uri="{FF2B5EF4-FFF2-40B4-BE49-F238E27FC236}">
                <a16:creationId xmlns:a16="http://schemas.microsoft.com/office/drawing/2014/main" id="{B8527833-8637-B34C-9A5E-6A6FE06C3587}"/>
              </a:ext>
            </a:extLst>
          </p:cNvPr>
          <p:cNvSpPr>
            <a:spLocks noGrp="1"/>
          </p:cNvSpPr>
          <p:nvPr>
            <p:ph type="body" sz="quarter" idx="61" hasCustomPrompt="1"/>
          </p:nvPr>
        </p:nvSpPr>
        <p:spPr>
          <a:xfrm>
            <a:off x="-23120" y="3933320"/>
            <a:ext cx="2421108" cy="638015"/>
          </a:xfrm>
          <a:prstGeom prst="rect">
            <a:avLst/>
          </a:prstGeom>
        </p:spPr>
        <p:txBody>
          <a:bodyPr anchor="b">
            <a:noAutofit/>
          </a:bodyPr>
          <a:lstStyle>
            <a:lvl1pPr marL="0" indent="0" algn="ctr">
              <a:lnSpc>
                <a:spcPts val="1420"/>
              </a:lnSpc>
              <a:spcBef>
                <a:spcPts val="0"/>
              </a:spcBef>
              <a:buNone/>
              <a:defRPr lang="en-IE" sz="1000" b="1" i="0" u="none" strike="noStrike" smtClean="0">
                <a:solidFill>
                  <a:schemeClr val="bg1"/>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Name  </a:t>
            </a:r>
          </a:p>
          <a:p>
            <a:pPr lvl="0"/>
            <a:r>
              <a:rPr lang="en-GB" dirty="0"/>
              <a:t>Title</a:t>
            </a:r>
          </a:p>
        </p:txBody>
      </p:sp>
      <p:sp>
        <p:nvSpPr>
          <p:cNvPr id="31" name="Text Placeholder 32">
            <a:extLst>
              <a:ext uri="{FF2B5EF4-FFF2-40B4-BE49-F238E27FC236}">
                <a16:creationId xmlns:a16="http://schemas.microsoft.com/office/drawing/2014/main" id="{01B00B76-94EF-7E40-A21B-7DEA07A58858}"/>
              </a:ext>
            </a:extLst>
          </p:cNvPr>
          <p:cNvSpPr>
            <a:spLocks noGrp="1"/>
          </p:cNvSpPr>
          <p:nvPr>
            <p:ph type="body" sz="quarter" idx="59" hasCustomPrompt="1"/>
          </p:nvPr>
        </p:nvSpPr>
        <p:spPr>
          <a:xfrm>
            <a:off x="7767" y="1513835"/>
            <a:ext cx="2421108" cy="1632228"/>
          </a:xfrm>
          <a:prstGeom prst="rect">
            <a:avLst/>
          </a:prstGeom>
        </p:spPr>
        <p:txBody>
          <a:bodyPr anchor="ctr">
            <a:noAutofit/>
          </a:bodyPr>
          <a:lstStyle>
            <a:lvl1pPr marL="0" indent="0" algn="ctr">
              <a:lnSpc>
                <a:spcPts val="1420"/>
              </a:lnSpc>
              <a:spcBef>
                <a:spcPts val="0"/>
              </a:spcBef>
              <a:buNone/>
              <a:defRPr lang="en-IE" sz="1400" b="0" i="1" u="none" strike="noStrike" smtClean="0">
                <a:solidFill>
                  <a:schemeClr val="bg1"/>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quote</a:t>
            </a:r>
          </a:p>
        </p:txBody>
      </p:sp>
      <p:sp>
        <p:nvSpPr>
          <p:cNvPr id="16" name="TextBox 15">
            <a:extLst>
              <a:ext uri="{FF2B5EF4-FFF2-40B4-BE49-F238E27FC236}">
                <a16:creationId xmlns:a16="http://schemas.microsoft.com/office/drawing/2014/main" id="{DED0B54B-B4BE-4624-893C-2FCD14B54EF8}"/>
              </a:ext>
            </a:extLst>
          </p:cNvPr>
          <p:cNvSpPr txBox="1"/>
          <p:nvPr userDrawn="1"/>
        </p:nvSpPr>
        <p:spPr>
          <a:xfrm>
            <a:off x="106076" y="847415"/>
            <a:ext cx="3448050" cy="317009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marL="0" marR="0" indent="0" algn="ctr" defTabSz="825500" rtl="0" fontAlgn="auto" latinLnBrk="0" hangingPunct="0">
              <a:lnSpc>
                <a:spcPct val="100000"/>
              </a:lnSpc>
              <a:spcBef>
                <a:spcPts val="0"/>
              </a:spcBef>
              <a:spcAft>
                <a:spcPts val="0"/>
              </a:spcAft>
              <a:buClrTx/>
              <a:buSzTx/>
              <a:buFontTx/>
              <a:buNone/>
              <a:tabLst/>
            </a:pPr>
            <a:r>
              <a:rPr kumimoji="0" lang="en-GB" sz="20000" b="0" i="0" u="none" strike="noStrike" cap="none" spc="0" normalizeH="0" baseline="0" dirty="0">
                <a:ln>
                  <a:noFill/>
                </a:ln>
                <a:solidFill>
                  <a:srgbClr val="F05856"/>
                </a:solidFill>
                <a:effectLst/>
                <a:uFillTx/>
                <a:latin typeface="Copperplate Gothic Bold" panose="020E0705020206020404" pitchFamily="34" charset="0"/>
                <a:sym typeface="FontAwesome"/>
              </a:rPr>
              <a:t>”</a:t>
            </a:r>
          </a:p>
        </p:txBody>
      </p:sp>
    </p:spTree>
    <p:extLst>
      <p:ext uri="{BB962C8B-B14F-4D97-AF65-F5344CB8AC3E}">
        <p14:creationId xmlns:p14="http://schemas.microsoft.com/office/powerpoint/2010/main" val="4199484041"/>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lide 4">
    <p:spTree>
      <p:nvGrpSpPr>
        <p:cNvPr id="1" name=""/>
        <p:cNvGrpSpPr/>
        <p:nvPr/>
      </p:nvGrpSpPr>
      <p:grpSpPr>
        <a:xfrm>
          <a:off x="0" y="0"/>
          <a:ext cx="0" cy="0"/>
          <a:chOff x="0" y="0"/>
          <a:chExt cx="0" cy="0"/>
        </a:xfrm>
      </p:grpSpPr>
      <p:sp>
        <p:nvSpPr>
          <p:cNvPr id="7" name="Text Placeholder 32">
            <a:extLst>
              <a:ext uri="{FF2B5EF4-FFF2-40B4-BE49-F238E27FC236}">
                <a16:creationId xmlns:a16="http://schemas.microsoft.com/office/drawing/2014/main" id="{44FA6B57-9435-DA4F-92EA-EEBFA6EA3FD7}"/>
              </a:ext>
            </a:extLst>
          </p:cNvPr>
          <p:cNvSpPr>
            <a:spLocks noGrp="1"/>
          </p:cNvSpPr>
          <p:nvPr>
            <p:ph type="body" sz="quarter" idx="58"/>
          </p:nvPr>
        </p:nvSpPr>
        <p:spPr>
          <a:xfrm>
            <a:off x="860495" y="749684"/>
            <a:ext cx="5435599" cy="348400"/>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8" name="Text Placeholder 32">
            <a:extLst>
              <a:ext uri="{FF2B5EF4-FFF2-40B4-BE49-F238E27FC236}">
                <a16:creationId xmlns:a16="http://schemas.microsoft.com/office/drawing/2014/main" id="{98D45B75-330F-944F-AFAD-35E39B17D769}"/>
              </a:ext>
            </a:extLst>
          </p:cNvPr>
          <p:cNvSpPr>
            <a:spLocks noGrp="1"/>
          </p:cNvSpPr>
          <p:nvPr>
            <p:ph type="body" sz="quarter" idx="32" hasCustomPrompt="1"/>
          </p:nvPr>
        </p:nvSpPr>
        <p:spPr>
          <a:xfrm>
            <a:off x="860496" y="1259979"/>
            <a:ext cx="5435600" cy="2743062"/>
          </a:xfrm>
          <a:prstGeom prst="rect">
            <a:avLst/>
          </a:prstGeom>
        </p:spPr>
        <p:txBody>
          <a:bodyPr numCol="2" spcCol="288000" anchor="t">
            <a:noAutofit/>
          </a:bodyPr>
          <a:lstStyle>
            <a:lvl1pPr marL="0" indent="0" algn="just">
              <a:lnSpc>
                <a:spcPct val="100000"/>
              </a:lnSpc>
              <a:spcBef>
                <a:spcPts val="0"/>
              </a:spcBef>
              <a:buNone/>
              <a:defRPr sz="1000" b="0" i="0">
                <a:solidFill>
                  <a:srgbClr val="595959"/>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columns)</a:t>
            </a:r>
            <a:endParaRPr lang="en-US" dirty="0"/>
          </a:p>
        </p:txBody>
      </p:sp>
      <p:sp>
        <p:nvSpPr>
          <p:cNvPr id="9" name="Text Placeholder 32">
            <a:extLst>
              <a:ext uri="{FF2B5EF4-FFF2-40B4-BE49-F238E27FC236}">
                <a16:creationId xmlns:a16="http://schemas.microsoft.com/office/drawing/2014/main" id="{3CADD3C7-585B-D64A-A972-0F1B28F34496}"/>
              </a:ext>
            </a:extLst>
          </p:cNvPr>
          <p:cNvSpPr>
            <a:spLocks noGrp="1"/>
          </p:cNvSpPr>
          <p:nvPr>
            <p:ph type="body" sz="quarter" idx="59"/>
          </p:nvPr>
        </p:nvSpPr>
        <p:spPr>
          <a:xfrm>
            <a:off x="860496" y="4353334"/>
            <a:ext cx="5435600" cy="446871"/>
          </a:xfrm>
          <a:prstGeom prst="rect">
            <a:avLst/>
          </a:prstGeom>
        </p:spPr>
        <p:txBody>
          <a:bodyPr anchor="ctr">
            <a:noAutofit/>
          </a:bodyPr>
          <a:lstStyle>
            <a:lvl1pPr marL="0" indent="0" algn="l">
              <a:lnSpc>
                <a:spcPts val="1420"/>
              </a:lnSpc>
              <a:spcBef>
                <a:spcPts val="0"/>
              </a:spcBef>
              <a:buNone/>
              <a:defRPr lang="en-IE" b="0" i="0" u="none" strike="noStrike" smtClean="0">
                <a:solidFill>
                  <a:srgbClr val="7F58A0"/>
                </a:solidFill>
                <a:effectLst/>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endParaRPr lang="en-GB" dirty="0"/>
          </a:p>
        </p:txBody>
      </p:sp>
      <p:sp>
        <p:nvSpPr>
          <p:cNvPr id="11" name="Text Placeholder 32">
            <a:extLst>
              <a:ext uri="{FF2B5EF4-FFF2-40B4-BE49-F238E27FC236}">
                <a16:creationId xmlns:a16="http://schemas.microsoft.com/office/drawing/2014/main" id="{81EC0B36-F7C4-3642-9625-0206CEB2A560}"/>
              </a:ext>
            </a:extLst>
          </p:cNvPr>
          <p:cNvSpPr>
            <a:spLocks noGrp="1"/>
          </p:cNvSpPr>
          <p:nvPr>
            <p:ph type="body" sz="quarter" idx="60" hasCustomPrompt="1"/>
          </p:nvPr>
        </p:nvSpPr>
        <p:spPr>
          <a:xfrm>
            <a:off x="860496" y="4962099"/>
            <a:ext cx="5435600" cy="3683921"/>
          </a:xfrm>
          <a:prstGeom prst="rect">
            <a:avLst/>
          </a:prstGeom>
        </p:spPr>
        <p:txBody>
          <a:bodyPr numCol="2" spcCol="288000" anchor="t">
            <a:noAutofit/>
          </a:bodyPr>
          <a:lstStyle>
            <a:lvl1pPr marL="0" indent="0" algn="just">
              <a:lnSpc>
                <a:spcPct val="100000"/>
              </a:lnSpc>
              <a:spcBef>
                <a:spcPts val="0"/>
              </a:spcBef>
              <a:buNone/>
              <a:defRPr sz="1000" b="0" i="0">
                <a:solidFill>
                  <a:srgbClr val="595959"/>
                </a:solidFill>
                <a:latin typeface="Gotham Medium" pitchFamily="2" charset="0"/>
                <a:cs typeface="Gotham Medium"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 (2 columns)</a:t>
            </a:r>
            <a:endParaRPr lang="en-US" dirty="0"/>
          </a:p>
        </p:txBody>
      </p:sp>
      <p:grpSp>
        <p:nvGrpSpPr>
          <p:cNvPr id="12" name="Graphic 76">
            <a:extLst>
              <a:ext uri="{FF2B5EF4-FFF2-40B4-BE49-F238E27FC236}">
                <a16:creationId xmlns:a16="http://schemas.microsoft.com/office/drawing/2014/main" id="{F07E850B-5BDA-FF4E-A5DB-2D9B736359C2}"/>
              </a:ext>
            </a:extLst>
          </p:cNvPr>
          <p:cNvGrpSpPr/>
          <p:nvPr userDrawn="1"/>
        </p:nvGrpSpPr>
        <p:grpSpPr>
          <a:xfrm>
            <a:off x="860495" y="9350871"/>
            <a:ext cx="2336296" cy="217190"/>
            <a:chOff x="6923246" y="4898421"/>
            <a:chExt cx="1763327" cy="163925"/>
          </a:xfrm>
        </p:grpSpPr>
        <p:grpSp>
          <p:nvGrpSpPr>
            <p:cNvPr id="13" name="Graphic 76">
              <a:extLst>
                <a:ext uri="{FF2B5EF4-FFF2-40B4-BE49-F238E27FC236}">
                  <a16:creationId xmlns:a16="http://schemas.microsoft.com/office/drawing/2014/main" id="{56F7AE79-5B9D-8043-B6B0-543348C252BD}"/>
                </a:ext>
              </a:extLst>
            </p:cNvPr>
            <p:cNvGrpSpPr/>
            <p:nvPr/>
          </p:nvGrpSpPr>
          <p:grpSpPr>
            <a:xfrm>
              <a:off x="7942326" y="4900231"/>
              <a:ext cx="744247" cy="162115"/>
              <a:chOff x="7942326" y="4900231"/>
              <a:chExt cx="744247" cy="162115"/>
            </a:xfrm>
          </p:grpSpPr>
          <p:sp>
            <p:nvSpPr>
              <p:cNvPr id="222" name="Freeform 221">
                <a:extLst>
                  <a:ext uri="{FF2B5EF4-FFF2-40B4-BE49-F238E27FC236}">
                    <a16:creationId xmlns:a16="http://schemas.microsoft.com/office/drawing/2014/main" id="{C4A909A1-ABD8-4949-A3E5-C6313A52B90F}"/>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23" name="Freeform 222">
                <a:extLst>
                  <a:ext uri="{FF2B5EF4-FFF2-40B4-BE49-F238E27FC236}">
                    <a16:creationId xmlns:a16="http://schemas.microsoft.com/office/drawing/2014/main" id="{C26E5BFC-6AF1-614C-B602-DACD46DE8046}"/>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24" name="Freeform 223">
                <a:extLst>
                  <a:ext uri="{FF2B5EF4-FFF2-40B4-BE49-F238E27FC236}">
                    <a16:creationId xmlns:a16="http://schemas.microsoft.com/office/drawing/2014/main" id="{E936B67F-C12E-5749-946B-B3941F7A942C}"/>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25" name="Freeform 224">
                <a:extLst>
                  <a:ext uri="{FF2B5EF4-FFF2-40B4-BE49-F238E27FC236}">
                    <a16:creationId xmlns:a16="http://schemas.microsoft.com/office/drawing/2014/main" id="{368339E0-D677-2F4D-B2B9-220AA0C7E821}"/>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26" name="Freeform 225">
                <a:extLst>
                  <a:ext uri="{FF2B5EF4-FFF2-40B4-BE49-F238E27FC236}">
                    <a16:creationId xmlns:a16="http://schemas.microsoft.com/office/drawing/2014/main" id="{874553E9-F5E4-044B-BD3E-58DAF64EA978}"/>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27" name="Freeform 226">
                <a:extLst>
                  <a:ext uri="{FF2B5EF4-FFF2-40B4-BE49-F238E27FC236}">
                    <a16:creationId xmlns:a16="http://schemas.microsoft.com/office/drawing/2014/main" id="{B6B5E9C1-AA9D-4F44-ACD5-9B69CF72F8F0}"/>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28" name="Freeform 227">
                <a:extLst>
                  <a:ext uri="{FF2B5EF4-FFF2-40B4-BE49-F238E27FC236}">
                    <a16:creationId xmlns:a16="http://schemas.microsoft.com/office/drawing/2014/main" id="{894B8860-A927-3A45-8D10-5291F5E0493F}"/>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29" name="Freeform 228">
                <a:extLst>
                  <a:ext uri="{FF2B5EF4-FFF2-40B4-BE49-F238E27FC236}">
                    <a16:creationId xmlns:a16="http://schemas.microsoft.com/office/drawing/2014/main" id="{35BDBB19-9708-5B45-99B4-9E2611C9483E}"/>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30" name="Freeform 229">
                <a:extLst>
                  <a:ext uri="{FF2B5EF4-FFF2-40B4-BE49-F238E27FC236}">
                    <a16:creationId xmlns:a16="http://schemas.microsoft.com/office/drawing/2014/main" id="{27996C4D-9FDD-BE46-936B-83F476C2BF69}"/>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31" name="Freeform 230">
                <a:extLst>
                  <a:ext uri="{FF2B5EF4-FFF2-40B4-BE49-F238E27FC236}">
                    <a16:creationId xmlns:a16="http://schemas.microsoft.com/office/drawing/2014/main" id="{588924BC-8605-3440-9685-2F3CC33259BF}"/>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32" name="Freeform 231">
                <a:extLst>
                  <a:ext uri="{FF2B5EF4-FFF2-40B4-BE49-F238E27FC236}">
                    <a16:creationId xmlns:a16="http://schemas.microsoft.com/office/drawing/2014/main" id="{6F8BEDCF-BA7B-A948-B4ED-75D9575CCBC6}"/>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33" name="Freeform 232">
                <a:extLst>
                  <a:ext uri="{FF2B5EF4-FFF2-40B4-BE49-F238E27FC236}">
                    <a16:creationId xmlns:a16="http://schemas.microsoft.com/office/drawing/2014/main" id="{0ED58CC1-B0A1-C54D-9A43-2773F0B16E7F}"/>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34" name="Freeform 233">
                <a:extLst>
                  <a:ext uri="{FF2B5EF4-FFF2-40B4-BE49-F238E27FC236}">
                    <a16:creationId xmlns:a16="http://schemas.microsoft.com/office/drawing/2014/main" id="{4129D610-57D0-9A42-BA2F-616573C58F0B}"/>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35" name="Freeform 234">
                <a:extLst>
                  <a:ext uri="{FF2B5EF4-FFF2-40B4-BE49-F238E27FC236}">
                    <a16:creationId xmlns:a16="http://schemas.microsoft.com/office/drawing/2014/main" id="{F1FFFA44-7BAB-3844-801C-49619FE97B91}"/>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36" name="Freeform 235">
                <a:extLst>
                  <a:ext uri="{FF2B5EF4-FFF2-40B4-BE49-F238E27FC236}">
                    <a16:creationId xmlns:a16="http://schemas.microsoft.com/office/drawing/2014/main" id="{B76018CC-8502-9249-81A5-64D6C76B4FEA}"/>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37" name="Freeform 236">
                <a:extLst>
                  <a:ext uri="{FF2B5EF4-FFF2-40B4-BE49-F238E27FC236}">
                    <a16:creationId xmlns:a16="http://schemas.microsoft.com/office/drawing/2014/main" id="{645F19DB-1A25-FE4C-8683-AA41C55ACAAF}"/>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38" name="Freeform 237">
                <a:extLst>
                  <a:ext uri="{FF2B5EF4-FFF2-40B4-BE49-F238E27FC236}">
                    <a16:creationId xmlns:a16="http://schemas.microsoft.com/office/drawing/2014/main" id="{62FDFFF9-D6F3-5544-B0E5-1A779591FDB5}"/>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39" name="Freeform 238">
                <a:extLst>
                  <a:ext uri="{FF2B5EF4-FFF2-40B4-BE49-F238E27FC236}">
                    <a16:creationId xmlns:a16="http://schemas.microsoft.com/office/drawing/2014/main" id="{BF7B03C7-68C4-A944-802D-4BF202176541}"/>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40" name="Freeform 239">
                <a:extLst>
                  <a:ext uri="{FF2B5EF4-FFF2-40B4-BE49-F238E27FC236}">
                    <a16:creationId xmlns:a16="http://schemas.microsoft.com/office/drawing/2014/main" id="{8467A4D6-2960-CD40-8E65-CC6205387A71}"/>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41" name="Freeform 240">
                <a:extLst>
                  <a:ext uri="{FF2B5EF4-FFF2-40B4-BE49-F238E27FC236}">
                    <a16:creationId xmlns:a16="http://schemas.microsoft.com/office/drawing/2014/main" id="{B4D62721-0556-A74C-B0BD-601C29369012}"/>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42" name="Freeform 241">
                <a:extLst>
                  <a:ext uri="{FF2B5EF4-FFF2-40B4-BE49-F238E27FC236}">
                    <a16:creationId xmlns:a16="http://schemas.microsoft.com/office/drawing/2014/main" id="{247F74B5-202A-B947-8B89-0EBCE6DF178E}"/>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43" name="Freeform 242">
                <a:extLst>
                  <a:ext uri="{FF2B5EF4-FFF2-40B4-BE49-F238E27FC236}">
                    <a16:creationId xmlns:a16="http://schemas.microsoft.com/office/drawing/2014/main" id="{5E8272B2-3058-3D42-AE0D-98E5A83FAC5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44" name="Freeform 243">
                <a:extLst>
                  <a:ext uri="{FF2B5EF4-FFF2-40B4-BE49-F238E27FC236}">
                    <a16:creationId xmlns:a16="http://schemas.microsoft.com/office/drawing/2014/main" id="{34933072-AD6E-DD43-8984-BF13B35D7159}"/>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45" name="Freeform 244">
                <a:extLst>
                  <a:ext uri="{FF2B5EF4-FFF2-40B4-BE49-F238E27FC236}">
                    <a16:creationId xmlns:a16="http://schemas.microsoft.com/office/drawing/2014/main" id="{15A45A5C-F325-BC48-BAA4-363C241FBB0C}"/>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46" name="Freeform 245">
                <a:extLst>
                  <a:ext uri="{FF2B5EF4-FFF2-40B4-BE49-F238E27FC236}">
                    <a16:creationId xmlns:a16="http://schemas.microsoft.com/office/drawing/2014/main" id="{8AA791D2-48A0-D942-BF82-37DE27487C32}"/>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47" name="Graphic 76">
                <a:extLst>
                  <a:ext uri="{FF2B5EF4-FFF2-40B4-BE49-F238E27FC236}">
                    <a16:creationId xmlns:a16="http://schemas.microsoft.com/office/drawing/2014/main" id="{6729A4A1-58D9-0F40-A71A-85EE69477FB3}"/>
                  </a:ext>
                </a:extLst>
              </p:cNvPr>
              <p:cNvGrpSpPr/>
              <p:nvPr/>
            </p:nvGrpSpPr>
            <p:grpSpPr>
              <a:xfrm>
                <a:off x="8206877" y="4909375"/>
                <a:ext cx="365840" cy="45338"/>
                <a:chOff x="8206877" y="4909375"/>
                <a:chExt cx="365840" cy="45338"/>
              </a:xfrm>
              <a:solidFill>
                <a:srgbClr val="23509E"/>
              </a:solidFill>
            </p:grpSpPr>
            <p:sp>
              <p:nvSpPr>
                <p:cNvPr id="285" name="Freeform 284">
                  <a:extLst>
                    <a:ext uri="{FF2B5EF4-FFF2-40B4-BE49-F238E27FC236}">
                      <a16:creationId xmlns:a16="http://schemas.microsoft.com/office/drawing/2014/main" id="{9784845D-3B00-A945-905E-C3A41272C6F1}"/>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286" name="Freeform 285">
                  <a:extLst>
                    <a:ext uri="{FF2B5EF4-FFF2-40B4-BE49-F238E27FC236}">
                      <a16:creationId xmlns:a16="http://schemas.microsoft.com/office/drawing/2014/main" id="{28AF85F7-5EC4-0B42-853D-524026B056F8}"/>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7" name="Freeform 286">
                  <a:extLst>
                    <a:ext uri="{FF2B5EF4-FFF2-40B4-BE49-F238E27FC236}">
                      <a16:creationId xmlns:a16="http://schemas.microsoft.com/office/drawing/2014/main" id="{2E2B4A73-B067-4640-A29A-5A06A6936720}"/>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288" name="Freeform 287">
                  <a:extLst>
                    <a:ext uri="{FF2B5EF4-FFF2-40B4-BE49-F238E27FC236}">
                      <a16:creationId xmlns:a16="http://schemas.microsoft.com/office/drawing/2014/main" id="{29C14BB1-3272-B445-9210-D66FA4B05E26}"/>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89" name="Freeform 288">
                  <a:extLst>
                    <a:ext uri="{FF2B5EF4-FFF2-40B4-BE49-F238E27FC236}">
                      <a16:creationId xmlns:a16="http://schemas.microsoft.com/office/drawing/2014/main" id="{3F8E358B-CC90-A34B-8684-70E70127EE03}"/>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0" name="Freeform 289">
                  <a:extLst>
                    <a:ext uri="{FF2B5EF4-FFF2-40B4-BE49-F238E27FC236}">
                      <a16:creationId xmlns:a16="http://schemas.microsoft.com/office/drawing/2014/main" id="{7AE46461-D120-9042-8BEF-1D7E1B3AEE54}"/>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91" name="Freeform 290">
                  <a:extLst>
                    <a:ext uri="{FF2B5EF4-FFF2-40B4-BE49-F238E27FC236}">
                      <a16:creationId xmlns:a16="http://schemas.microsoft.com/office/drawing/2014/main" id="{27052855-41B3-8648-B690-9405F78409F6}"/>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292" name="Freeform 291">
                  <a:extLst>
                    <a:ext uri="{FF2B5EF4-FFF2-40B4-BE49-F238E27FC236}">
                      <a16:creationId xmlns:a16="http://schemas.microsoft.com/office/drawing/2014/main" id="{B80AAB44-01C3-774B-B6F1-38D9C8E2D9A8}"/>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293" name="Freeform 292">
                  <a:extLst>
                    <a:ext uri="{FF2B5EF4-FFF2-40B4-BE49-F238E27FC236}">
                      <a16:creationId xmlns:a16="http://schemas.microsoft.com/office/drawing/2014/main" id="{4D75678D-0CB8-1E47-A53F-CA1886CBEEF0}"/>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294" name="Freeform 293">
                  <a:extLst>
                    <a:ext uri="{FF2B5EF4-FFF2-40B4-BE49-F238E27FC236}">
                      <a16:creationId xmlns:a16="http://schemas.microsoft.com/office/drawing/2014/main" id="{B8B05C28-2921-BF4D-807A-DC3D792979B9}"/>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295" name="Freeform 294">
                  <a:extLst>
                    <a:ext uri="{FF2B5EF4-FFF2-40B4-BE49-F238E27FC236}">
                      <a16:creationId xmlns:a16="http://schemas.microsoft.com/office/drawing/2014/main" id="{4CB18BDE-3AE8-B945-B7D1-E8FBCB4C45C3}"/>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296" name="Freeform 295">
                  <a:extLst>
                    <a:ext uri="{FF2B5EF4-FFF2-40B4-BE49-F238E27FC236}">
                      <a16:creationId xmlns:a16="http://schemas.microsoft.com/office/drawing/2014/main" id="{B5B18CBD-671D-ED4E-9A46-C263D63E860F}"/>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97" name="Freeform 296">
                  <a:extLst>
                    <a:ext uri="{FF2B5EF4-FFF2-40B4-BE49-F238E27FC236}">
                      <a16:creationId xmlns:a16="http://schemas.microsoft.com/office/drawing/2014/main" id="{70ABA6F7-C645-7D4A-B0AE-EB477EB203DC}"/>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8" name="Freeform 297">
                  <a:extLst>
                    <a:ext uri="{FF2B5EF4-FFF2-40B4-BE49-F238E27FC236}">
                      <a16:creationId xmlns:a16="http://schemas.microsoft.com/office/drawing/2014/main" id="{C3C9229B-B0B8-3C4B-A032-BC124C063D6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48" name="Graphic 76">
                <a:extLst>
                  <a:ext uri="{FF2B5EF4-FFF2-40B4-BE49-F238E27FC236}">
                    <a16:creationId xmlns:a16="http://schemas.microsoft.com/office/drawing/2014/main" id="{9605860E-8356-0348-8277-294E96B4DE3F}"/>
                  </a:ext>
                </a:extLst>
              </p:cNvPr>
              <p:cNvGrpSpPr/>
              <p:nvPr/>
            </p:nvGrpSpPr>
            <p:grpSpPr>
              <a:xfrm>
                <a:off x="8208210" y="4964049"/>
                <a:ext cx="478363" cy="44672"/>
                <a:chOff x="8208210" y="4964049"/>
                <a:chExt cx="478363" cy="44672"/>
              </a:xfrm>
              <a:solidFill>
                <a:srgbClr val="23509E"/>
              </a:solidFill>
            </p:grpSpPr>
            <p:sp>
              <p:nvSpPr>
                <p:cNvPr id="268" name="Freeform 267">
                  <a:extLst>
                    <a:ext uri="{FF2B5EF4-FFF2-40B4-BE49-F238E27FC236}">
                      <a16:creationId xmlns:a16="http://schemas.microsoft.com/office/drawing/2014/main" id="{6ECC1D6A-25E8-0045-97C7-3B7191ACAFE1}"/>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69" name="Freeform 268">
                  <a:extLst>
                    <a:ext uri="{FF2B5EF4-FFF2-40B4-BE49-F238E27FC236}">
                      <a16:creationId xmlns:a16="http://schemas.microsoft.com/office/drawing/2014/main" id="{71F3DDE2-473D-F54E-BF60-F3AC71E8D231}"/>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0" name="Freeform 269">
                  <a:extLst>
                    <a:ext uri="{FF2B5EF4-FFF2-40B4-BE49-F238E27FC236}">
                      <a16:creationId xmlns:a16="http://schemas.microsoft.com/office/drawing/2014/main" id="{58697F50-76AD-DF43-A8B8-5EC72E3FB584}"/>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71" name="Freeform 270">
                  <a:extLst>
                    <a:ext uri="{FF2B5EF4-FFF2-40B4-BE49-F238E27FC236}">
                      <a16:creationId xmlns:a16="http://schemas.microsoft.com/office/drawing/2014/main" id="{7E3D6545-2968-2F4E-A13B-8F8091C063DC}"/>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72" name="Freeform 271">
                  <a:extLst>
                    <a:ext uri="{FF2B5EF4-FFF2-40B4-BE49-F238E27FC236}">
                      <a16:creationId xmlns:a16="http://schemas.microsoft.com/office/drawing/2014/main" id="{2CA71C94-E426-C048-9296-5E040659F3B8}"/>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3" name="Freeform 272">
                  <a:extLst>
                    <a:ext uri="{FF2B5EF4-FFF2-40B4-BE49-F238E27FC236}">
                      <a16:creationId xmlns:a16="http://schemas.microsoft.com/office/drawing/2014/main" id="{555DF361-D107-0044-B27B-5E54DC8FE5A1}"/>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4" name="Freeform 273">
                  <a:extLst>
                    <a:ext uri="{FF2B5EF4-FFF2-40B4-BE49-F238E27FC236}">
                      <a16:creationId xmlns:a16="http://schemas.microsoft.com/office/drawing/2014/main" id="{37D41841-42B0-7C4D-8FE9-ACF1317C99D6}"/>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75" name="Freeform 274">
                  <a:extLst>
                    <a:ext uri="{FF2B5EF4-FFF2-40B4-BE49-F238E27FC236}">
                      <a16:creationId xmlns:a16="http://schemas.microsoft.com/office/drawing/2014/main" id="{07BC7713-2170-7248-9F88-EAAD39DA2C7D}"/>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76" name="Freeform 275">
                  <a:extLst>
                    <a:ext uri="{FF2B5EF4-FFF2-40B4-BE49-F238E27FC236}">
                      <a16:creationId xmlns:a16="http://schemas.microsoft.com/office/drawing/2014/main" id="{7E11C9F5-1A17-2744-AF22-3F90292FDB35}"/>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77" name="Freeform 276">
                  <a:extLst>
                    <a:ext uri="{FF2B5EF4-FFF2-40B4-BE49-F238E27FC236}">
                      <a16:creationId xmlns:a16="http://schemas.microsoft.com/office/drawing/2014/main" id="{6E98804C-D824-9E47-AD96-CA3CBF6F53FF}"/>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78" name="Freeform 277">
                  <a:extLst>
                    <a:ext uri="{FF2B5EF4-FFF2-40B4-BE49-F238E27FC236}">
                      <a16:creationId xmlns:a16="http://schemas.microsoft.com/office/drawing/2014/main" id="{92128D6D-6C4A-5443-A367-12107B0A94C5}"/>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9" name="Freeform 278">
                  <a:extLst>
                    <a:ext uri="{FF2B5EF4-FFF2-40B4-BE49-F238E27FC236}">
                      <a16:creationId xmlns:a16="http://schemas.microsoft.com/office/drawing/2014/main" id="{272A517D-3731-CB4F-86CC-269C4161E8C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280" name="Freeform 279">
                  <a:extLst>
                    <a:ext uri="{FF2B5EF4-FFF2-40B4-BE49-F238E27FC236}">
                      <a16:creationId xmlns:a16="http://schemas.microsoft.com/office/drawing/2014/main" id="{201A6688-5233-A64A-BC46-DAAB6092FD6E}"/>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1" name="Freeform 280">
                  <a:extLst>
                    <a:ext uri="{FF2B5EF4-FFF2-40B4-BE49-F238E27FC236}">
                      <a16:creationId xmlns:a16="http://schemas.microsoft.com/office/drawing/2014/main" id="{CA3758DB-2ED4-D946-9505-FB7B75E020E4}"/>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2" name="Freeform 281">
                  <a:extLst>
                    <a:ext uri="{FF2B5EF4-FFF2-40B4-BE49-F238E27FC236}">
                      <a16:creationId xmlns:a16="http://schemas.microsoft.com/office/drawing/2014/main" id="{5CA22BCD-CF41-FA47-A96B-862B15CAD7DE}"/>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3" name="Freeform 282">
                  <a:extLst>
                    <a:ext uri="{FF2B5EF4-FFF2-40B4-BE49-F238E27FC236}">
                      <a16:creationId xmlns:a16="http://schemas.microsoft.com/office/drawing/2014/main" id="{76DB5CE7-354E-3941-89A2-D2D2E22304AD}"/>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4" name="Freeform 283">
                  <a:extLst>
                    <a:ext uri="{FF2B5EF4-FFF2-40B4-BE49-F238E27FC236}">
                      <a16:creationId xmlns:a16="http://schemas.microsoft.com/office/drawing/2014/main" id="{A20E0A20-C139-3E4B-9DEE-0949D721D0B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49" name="Graphic 76">
                <a:extLst>
                  <a:ext uri="{FF2B5EF4-FFF2-40B4-BE49-F238E27FC236}">
                    <a16:creationId xmlns:a16="http://schemas.microsoft.com/office/drawing/2014/main" id="{4ECE15C3-D391-1B48-8E88-D2ED25071C99}"/>
                  </a:ext>
                </a:extLst>
              </p:cNvPr>
              <p:cNvGrpSpPr/>
              <p:nvPr/>
            </p:nvGrpSpPr>
            <p:grpSpPr>
              <a:xfrm>
                <a:off x="8206020" y="5017579"/>
                <a:ext cx="478077" cy="44767"/>
                <a:chOff x="8206020" y="5017579"/>
                <a:chExt cx="478077" cy="44767"/>
              </a:xfrm>
              <a:solidFill>
                <a:srgbClr val="23509E"/>
              </a:solidFill>
            </p:grpSpPr>
            <p:sp>
              <p:nvSpPr>
                <p:cNvPr id="250" name="Freeform 249">
                  <a:extLst>
                    <a:ext uri="{FF2B5EF4-FFF2-40B4-BE49-F238E27FC236}">
                      <a16:creationId xmlns:a16="http://schemas.microsoft.com/office/drawing/2014/main" id="{0294AFF1-906A-3F49-B9B8-F83B260961FC}"/>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51" name="Freeform 250">
                  <a:extLst>
                    <a:ext uri="{FF2B5EF4-FFF2-40B4-BE49-F238E27FC236}">
                      <a16:creationId xmlns:a16="http://schemas.microsoft.com/office/drawing/2014/main" id="{99CF31AC-AD20-834C-8E24-AA9A6E8B512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52" name="Freeform 251">
                  <a:extLst>
                    <a:ext uri="{FF2B5EF4-FFF2-40B4-BE49-F238E27FC236}">
                      <a16:creationId xmlns:a16="http://schemas.microsoft.com/office/drawing/2014/main" id="{9065F48E-5142-0741-8B41-2B80890AB959}"/>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53" name="Freeform 252">
                  <a:extLst>
                    <a:ext uri="{FF2B5EF4-FFF2-40B4-BE49-F238E27FC236}">
                      <a16:creationId xmlns:a16="http://schemas.microsoft.com/office/drawing/2014/main" id="{6F2708BB-354F-7440-B85E-241058F501EC}"/>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54" name="Freeform 253">
                  <a:extLst>
                    <a:ext uri="{FF2B5EF4-FFF2-40B4-BE49-F238E27FC236}">
                      <a16:creationId xmlns:a16="http://schemas.microsoft.com/office/drawing/2014/main" id="{BFBE24F5-F40E-8841-B280-7C26F5437F22}"/>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55" name="Freeform 254">
                  <a:extLst>
                    <a:ext uri="{FF2B5EF4-FFF2-40B4-BE49-F238E27FC236}">
                      <a16:creationId xmlns:a16="http://schemas.microsoft.com/office/drawing/2014/main" id="{6D683D41-583D-0048-AD09-FA7F087CA179}"/>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56" name="Freeform 255">
                  <a:extLst>
                    <a:ext uri="{FF2B5EF4-FFF2-40B4-BE49-F238E27FC236}">
                      <a16:creationId xmlns:a16="http://schemas.microsoft.com/office/drawing/2014/main" id="{D26D904A-7EBA-F84D-9151-093BB33E3497}"/>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57" name="Freeform 256">
                  <a:extLst>
                    <a:ext uri="{FF2B5EF4-FFF2-40B4-BE49-F238E27FC236}">
                      <a16:creationId xmlns:a16="http://schemas.microsoft.com/office/drawing/2014/main" id="{FAC9C6D3-B341-DD44-B6C9-E40C7D238FCA}"/>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58" name="Freeform 257">
                  <a:extLst>
                    <a:ext uri="{FF2B5EF4-FFF2-40B4-BE49-F238E27FC236}">
                      <a16:creationId xmlns:a16="http://schemas.microsoft.com/office/drawing/2014/main" id="{10C5744C-F0D3-DC43-B0F0-8605E1075CC9}"/>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59" name="Freeform 258">
                  <a:extLst>
                    <a:ext uri="{FF2B5EF4-FFF2-40B4-BE49-F238E27FC236}">
                      <a16:creationId xmlns:a16="http://schemas.microsoft.com/office/drawing/2014/main" id="{66B96ADE-DE99-6446-9A13-E26461691C49}"/>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60" name="Freeform 259">
                  <a:extLst>
                    <a:ext uri="{FF2B5EF4-FFF2-40B4-BE49-F238E27FC236}">
                      <a16:creationId xmlns:a16="http://schemas.microsoft.com/office/drawing/2014/main" id="{9A311684-71A8-9A4F-80D6-2602938A000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61" name="Freeform 260">
                  <a:extLst>
                    <a:ext uri="{FF2B5EF4-FFF2-40B4-BE49-F238E27FC236}">
                      <a16:creationId xmlns:a16="http://schemas.microsoft.com/office/drawing/2014/main" id="{6FF318F6-E806-0F48-8F6B-D555F9127EA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62" name="Freeform 261">
                  <a:extLst>
                    <a:ext uri="{FF2B5EF4-FFF2-40B4-BE49-F238E27FC236}">
                      <a16:creationId xmlns:a16="http://schemas.microsoft.com/office/drawing/2014/main" id="{767B22B8-60AC-8E44-8E96-44C12BBDC7EA}"/>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63" name="Freeform 262">
                  <a:extLst>
                    <a:ext uri="{FF2B5EF4-FFF2-40B4-BE49-F238E27FC236}">
                      <a16:creationId xmlns:a16="http://schemas.microsoft.com/office/drawing/2014/main" id="{BCFC5803-BF0E-3144-8BDE-61B2BC7AF23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64" name="Freeform 263">
                  <a:extLst>
                    <a:ext uri="{FF2B5EF4-FFF2-40B4-BE49-F238E27FC236}">
                      <a16:creationId xmlns:a16="http://schemas.microsoft.com/office/drawing/2014/main" id="{70728014-010C-4846-BBD5-71F1D8A96A20}"/>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65" name="Freeform 264">
                  <a:extLst>
                    <a:ext uri="{FF2B5EF4-FFF2-40B4-BE49-F238E27FC236}">
                      <a16:creationId xmlns:a16="http://schemas.microsoft.com/office/drawing/2014/main" id="{5B12A39E-C5B8-7C40-A4EB-AEC8E07F2222}"/>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66" name="Freeform 265">
                  <a:extLst>
                    <a:ext uri="{FF2B5EF4-FFF2-40B4-BE49-F238E27FC236}">
                      <a16:creationId xmlns:a16="http://schemas.microsoft.com/office/drawing/2014/main" id="{22BDA656-B9BF-4D41-9BB1-4A801019F2A7}"/>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67" name="Freeform 266">
                  <a:extLst>
                    <a:ext uri="{FF2B5EF4-FFF2-40B4-BE49-F238E27FC236}">
                      <a16:creationId xmlns:a16="http://schemas.microsoft.com/office/drawing/2014/main" id="{C66FBAEB-801C-7A43-B0B2-37F7CE290E26}"/>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14" name="Graphic 76">
              <a:extLst>
                <a:ext uri="{FF2B5EF4-FFF2-40B4-BE49-F238E27FC236}">
                  <a16:creationId xmlns:a16="http://schemas.microsoft.com/office/drawing/2014/main" id="{9E4518EC-F47F-2A41-8205-77D9C357C422}"/>
                </a:ext>
              </a:extLst>
            </p:cNvPr>
            <p:cNvGrpSpPr/>
            <p:nvPr/>
          </p:nvGrpSpPr>
          <p:grpSpPr>
            <a:xfrm>
              <a:off x="6923246" y="4898421"/>
              <a:ext cx="951775" cy="153542"/>
              <a:chOff x="6923246" y="4898421"/>
              <a:chExt cx="951775" cy="153542"/>
            </a:xfrm>
            <a:solidFill>
              <a:srgbClr val="231F20"/>
            </a:solidFill>
          </p:grpSpPr>
          <p:sp>
            <p:nvSpPr>
              <p:cNvPr id="15" name="Freeform 14">
                <a:extLst>
                  <a:ext uri="{FF2B5EF4-FFF2-40B4-BE49-F238E27FC236}">
                    <a16:creationId xmlns:a16="http://schemas.microsoft.com/office/drawing/2014/main" id="{BB56B23E-8886-E44F-8369-237BD214F397}"/>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EC74E1F-1DB2-9749-981A-9C1DE618720E}"/>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58C21EE-C724-F44D-BA99-B9A632A8BBC2}"/>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A4993587-AD0F-5542-BB99-131ECDD8DE84}"/>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9B828737-2739-0746-A7ED-84436843FEA5}"/>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32415E3-9E03-6242-8AB7-BF1A06779A8F}"/>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17C28E8F-3F1F-6341-A63A-48C408F0118A}"/>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093DECC-27FB-664B-B403-F9FE73AAD9B1}"/>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BC395E7-2C69-3942-B358-BC17E2157D54}"/>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75847E60-7AE3-F249-BBE9-CAD90CD6E8CA}"/>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05C4275D-8C5A-4446-8B5E-947EDA7DBEE6}"/>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AFB0C5B-4710-C145-A72E-9F09E9D84A0A}"/>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2D5BECFF-387D-C148-AEDB-9F6D245F16E2}"/>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D452105-1731-8F45-92BF-0730E2FE0029}"/>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9E7E7AF-A82D-374B-8F80-AFD9F3DC168E}"/>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60582D2-7779-3B44-A619-82117D751353}"/>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FBD7DEC-1F11-5A4E-B370-539197A7751A}"/>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17080530-44CC-824E-AB64-F0DE3B7C4D77}"/>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D702F44-098D-B745-9969-DC9C157A0BD2}"/>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C644FE3-C927-EE4E-8EB8-0C5A893D442A}"/>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D0A17A1-A35D-644E-9EB0-C5D54A91D005}"/>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0C92317-2AE0-8747-B949-4924A568D767}"/>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37E298AF-9153-9E42-B846-02051E1EB123}"/>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C0F8485-E9DD-7440-8FA7-24502BB7646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FA3CA10C-CF0E-1443-BEDF-C0EA0B3656A5}"/>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4143447-A00D-9E40-B8BB-DAB7A35713CD}"/>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046AD598-25D8-0C4C-9EB7-5EEEA3EE901D}"/>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7828164-56CD-7440-ADB2-189D61AC0DF8}"/>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7F88EE5-F27C-E748-A682-10E14FC705B9}"/>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3ED0930-2E64-7F4D-8690-B7A8291AAE47}"/>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15D2719-E694-A94E-9F25-388C0C1DCE83}"/>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F483DBB-1C6A-A646-807E-96F6E68D9EC0}"/>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025097E-8BDD-A84B-B353-BA021B631536}"/>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801C2130-3140-274B-823D-FDE77B9EF32B}"/>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81C6A7F-88B0-6F43-BF5E-46944570C897}"/>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3DB2F62-E8D4-A046-A2EB-4105307C4061}"/>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DFFED6F-9C1E-9041-8EF8-B373149DA9E9}"/>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8278B75-FA63-EF47-A262-0E758CC4D86C}"/>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EDD79DDD-D521-0F41-87CA-5B7E0108CB2D}"/>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C38C76-3BE3-B145-B343-A4018AE48064}"/>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0223F2AD-2615-E14A-A749-594A6B9E4319}"/>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E2F2C4E-51FE-4846-B77B-619CFA8A5576}"/>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69823A4-BB24-214F-9011-58FA3380D6AA}"/>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5F82EF0-82F8-3349-A62E-9F129C8E7D8C}"/>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9B9ACFDB-0172-EF42-95A3-9276E22409F1}"/>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2D562A95-44F3-304F-8717-88143FF95594}"/>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E6B0FDAE-CD40-6342-A3AA-E0310632BDE3}"/>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9517E8E-D201-244C-B84B-19DCF3471440}"/>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491440B0-7791-7741-9981-8F6900ED87DD}"/>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C9DF7F4A-B31D-8B4B-8B60-E2DB32339B6C}"/>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C7925C37-7B1E-5741-81F8-8BFEC2F40316}"/>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2C8FD49B-9A20-C048-B86A-AC7B4833C5BE}"/>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294639C-CB97-E645-900E-15A99FD8C3DC}"/>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94A0503-8C90-EF4B-812F-EDE355A36A2E}"/>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EF46443B-C11B-9740-91C8-034AE51A4EBE}"/>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A86DFFC-6F16-9045-89F5-6D043B60A3FE}"/>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CE4B28B-67D0-7342-A6A9-65765E782C64}"/>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10B66BE-BD6F-B740-855B-77DEBC3C407C}"/>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02C3C6D3-6EE8-7045-AAB0-856FA0887E84}"/>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03186110-3BBE-6746-B925-47E31A228610}"/>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9F7ECF7-1FFC-594F-B825-1350D2FCAC3D}"/>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4CA7DBFD-FC82-7145-9E4A-A583AABFB2B3}"/>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872D286-0641-B747-8E63-3BD22C871672}"/>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96E27C44-6FA6-B64D-B9F8-061B0608B5EA}"/>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F228086-59C4-C544-8681-1BF0B7E8F0D6}"/>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6EA9990A-DC46-8945-B748-879752489A05}"/>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3159A65-B5A6-1C4D-9A22-944A1D4EE93C}"/>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F3ED4F29-D80C-244A-A31A-B67D19EC8809}"/>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83336B4-4A71-D341-AC14-CE70E113D534}"/>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996F2B81-5F75-ED4C-A547-896DF03114FA}"/>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79340998-5839-B146-8F60-5510C2EDED38}"/>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8FE81702-3F64-8C4D-B8F1-AECA74E68817}"/>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228A139-6C7A-D646-90AB-751910B8AF0D}"/>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9A5DBA3-356D-2C4B-A062-5CD414330327}"/>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CE7DC8BB-40D7-6A46-9E9F-16A904A7DB7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E1BB3CD7-D321-254E-B0ED-F105352F9041}"/>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EAC31C90-250B-9847-96D1-FD871C29E68E}"/>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56B1E38-5D37-CA44-8B67-61C64B7F1486}"/>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F4964362-A8C1-2845-AB50-0B6D8A8E68A8}"/>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98" name="Freeform 97">
                <a:extLst>
                  <a:ext uri="{FF2B5EF4-FFF2-40B4-BE49-F238E27FC236}">
                    <a16:creationId xmlns:a16="http://schemas.microsoft.com/office/drawing/2014/main" id="{094C6402-7C4B-1C43-AB9F-E3977FDAFB5D}"/>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99" name="Freeform 98">
                <a:extLst>
                  <a:ext uri="{FF2B5EF4-FFF2-40B4-BE49-F238E27FC236}">
                    <a16:creationId xmlns:a16="http://schemas.microsoft.com/office/drawing/2014/main" id="{DB033746-37D1-974E-9CB9-BF9A47DB8CB3}"/>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00" name="Freeform 99">
                <a:extLst>
                  <a:ext uri="{FF2B5EF4-FFF2-40B4-BE49-F238E27FC236}">
                    <a16:creationId xmlns:a16="http://schemas.microsoft.com/office/drawing/2014/main" id="{FAF075E7-AFE7-3F44-B71C-521D9EF60F15}"/>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01" name="Freeform 100">
                <a:extLst>
                  <a:ext uri="{FF2B5EF4-FFF2-40B4-BE49-F238E27FC236}">
                    <a16:creationId xmlns:a16="http://schemas.microsoft.com/office/drawing/2014/main" id="{374D4346-7862-1744-B8A6-541238FD121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02" name="Freeform 101">
                <a:extLst>
                  <a:ext uri="{FF2B5EF4-FFF2-40B4-BE49-F238E27FC236}">
                    <a16:creationId xmlns:a16="http://schemas.microsoft.com/office/drawing/2014/main" id="{D792C824-54A4-C84F-9455-722111A2D49F}"/>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03" name="Freeform 102">
                <a:extLst>
                  <a:ext uri="{FF2B5EF4-FFF2-40B4-BE49-F238E27FC236}">
                    <a16:creationId xmlns:a16="http://schemas.microsoft.com/office/drawing/2014/main" id="{E5137CFB-E6BB-8349-9EE1-95786716AA01}"/>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73721286-05A8-5B4A-BA01-C60CA9CBED0D}"/>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5" name="Freeform 104">
                <a:extLst>
                  <a:ext uri="{FF2B5EF4-FFF2-40B4-BE49-F238E27FC236}">
                    <a16:creationId xmlns:a16="http://schemas.microsoft.com/office/drawing/2014/main" id="{A9135315-86EA-5E4F-858A-548FECCC3678}"/>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06" name="Freeform 105">
                <a:extLst>
                  <a:ext uri="{FF2B5EF4-FFF2-40B4-BE49-F238E27FC236}">
                    <a16:creationId xmlns:a16="http://schemas.microsoft.com/office/drawing/2014/main" id="{A401193D-2782-3949-9450-956CCC64A32C}"/>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07" name="Freeform 106">
                <a:extLst>
                  <a:ext uri="{FF2B5EF4-FFF2-40B4-BE49-F238E27FC236}">
                    <a16:creationId xmlns:a16="http://schemas.microsoft.com/office/drawing/2014/main" id="{1B4B8DF6-274A-DB4A-8B1C-CEBB58BE46E5}"/>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5AE12A82-7D3B-F149-B2A2-8B5FE05F96A0}"/>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09" name="Freeform 108">
                <a:extLst>
                  <a:ext uri="{FF2B5EF4-FFF2-40B4-BE49-F238E27FC236}">
                    <a16:creationId xmlns:a16="http://schemas.microsoft.com/office/drawing/2014/main" id="{6C1F3244-2E46-A14E-95A9-DBDD7775A691}"/>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109">
                <a:extLst>
                  <a:ext uri="{FF2B5EF4-FFF2-40B4-BE49-F238E27FC236}">
                    <a16:creationId xmlns:a16="http://schemas.microsoft.com/office/drawing/2014/main" id="{914969CD-0947-D24F-82BA-812380D70EA2}"/>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11" name="Freeform 110">
                <a:extLst>
                  <a:ext uri="{FF2B5EF4-FFF2-40B4-BE49-F238E27FC236}">
                    <a16:creationId xmlns:a16="http://schemas.microsoft.com/office/drawing/2014/main" id="{E555E1F2-EB14-1744-A679-E3A88B10DFF5}"/>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183B2AE7-1C7A-C140-B82B-668E3A3DE148}"/>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F5AB1A7F-F061-D048-B21E-B99E31B6E16D}"/>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4" name="Freeform 113">
                <a:extLst>
                  <a:ext uri="{FF2B5EF4-FFF2-40B4-BE49-F238E27FC236}">
                    <a16:creationId xmlns:a16="http://schemas.microsoft.com/office/drawing/2014/main" id="{A46453AC-52DA-A149-994A-85266D061A70}"/>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412DF3AB-23E3-9141-8DF2-1E7AB6D126F7}"/>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5C81FF00-68EA-704E-8C5C-CF090E954600}"/>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70309B20-F0F9-B047-81DC-5176E15F215B}"/>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91965893-84B1-A145-B053-9F327FEBA59A}"/>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F8E7B576-D656-0D42-A65F-3E8D8CC06838}"/>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1CE79231-2695-4540-B228-32CDA7E8551F}"/>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21" name="Freeform 120">
                <a:extLst>
                  <a:ext uri="{FF2B5EF4-FFF2-40B4-BE49-F238E27FC236}">
                    <a16:creationId xmlns:a16="http://schemas.microsoft.com/office/drawing/2014/main" id="{6452995A-CDCF-7149-8D4E-226A3A266B11}"/>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4D14CC63-4235-2D48-9295-CC8791B0C854}"/>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2F37DF7E-DC1F-2F47-B186-7E331F911A06}"/>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CF1116BC-B6B9-CE4B-81A4-D493415686BC}"/>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DF52F79D-4DF1-6145-AAF7-82700C25B3F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26" name="Freeform 125">
                <a:extLst>
                  <a:ext uri="{FF2B5EF4-FFF2-40B4-BE49-F238E27FC236}">
                    <a16:creationId xmlns:a16="http://schemas.microsoft.com/office/drawing/2014/main" id="{9840FDA8-AB30-5640-B02B-53171FCB75F7}"/>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7B7253E6-7F2D-7E47-BD1B-22649B859B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28" name="Freeform 127">
                <a:extLst>
                  <a:ext uri="{FF2B5EF4-FFF2-40B4-BE49-F238E27FC236}">
                    <a16:creationId xmlns:a16="http://schemas.microsoft.com/office/drawing/2014/main" id="{22EFF70A-CD4C-C64F-837D-79D107E75CF4}"/>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E0E29375-2719-0E45-9C2D-28DE1CC080EA}"/>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31954E2A-CDB7-6B4D-A7D0-9181274CE769}"/>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31" name="Freeform 130">
                <a:extLst>
                  <a:ext uri="{FF2B5EF4-FFF2-40B4-BE49-F238E27FC236}">
                    <a16:creationId xmlns:a16="http://schemas.microsoft.com/office/drawing/2014/main" id="{CD9AC823-72D7-7146-8B34-54FAA5A6922A}"/>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31F62C85-C69B-C042-AF05-D7E4C496AB0F}"/>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33" name="Freeform 132">
                <a:extLst>
                  <a:ext uri="{FF2B5EF4-FFF2-40B4-BE49-F238E27FC236}">
                    <a16:creationId xmlns:a16="http://schemas.microsoft.com/office/drawing/2014/main" id="{B48F993E-BA83-0B44-9102-E7BDA555A8B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34" name="Freeform 133">
                <a:extLst>
                  <a:ext uri="{FF2B5EF4-FFF2-40B4-BE49-F238E27FC236}">
                    <a16:creationId xmlns:a16="http://schemas.microsoft.com/office/drawing/2014/main" id="{AAFFC147-9E18-2D48-ACDA-374B76F57B99}"/>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06AEE79B-1EC8-E844-9DF0-CD09EE8CDCDD}"/>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36" name="Freeform 135">
                <a:extLst>
                  <a:ext uri="{FF2B5EF4-FFF2-40B4-BE49-F238E27FC236}">
                    <a16:creationId xmlns:a16="http://schemas.microsoft.com/office/drawing/2014/main" id="{DCADB341-02AE-DF41-AF21-0AA6F65736DC}"/>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37" name="Freeform 136">
                <a:extLst>
                  <a:ext uri="{FF2B5EF4-FFF2-40B4-BE49-F238E27FC236}">
                    <a16:creationId xmlns:a16="http://schemas.microsoft.com/office/drawing/2014/main" id="{A22F7278-C0E4-8A47-B370-9EB1B437B605}"/>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38" name="Freeform 137">
                <a:extLst>
                  <a:ext uri="{FF2B5EF4-FFF2-40B4-BE49-F238E27FC236}">
                    <a16:creationId xmlns:a16="http://schemas.microsoft.com/office/drawing/2014/main" id="{9A340969-C440-5640-B504-CE52ADD0D001}"/>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9" name="Freeform 138">
                <a:extLst>
                  <a:ext uri="{FF2B5EF4-FFF2-40B4-BE49-F238E27FC236}">
                    <a16:creationId xmlns:a16="http://schemas.microsoft.com/office/drawing/2014/main" id="{74DF3A39-E17A-0B4E-AD8C-DE6FC140F7C4}"/>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D0162AD8-068D-1E46-8000-96DC596D4DF6}"/>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41" name="Freeform 140">
                <a:extLst>
                  <a:ext uri="{FF2B5EF4-FFF2-40B4-BE49-F238E27FC236}">
                    <a16:creationId xmlns:a16="http://schemas.microsoft.com/office/drawing/2014/main" id="{3474A02A-ACF4-4047-A420-85B773555FCD}"/>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2" name="Freeform 141">
                <a:extLst>
                  <a:ext uri="{FF2B5EF4-FFF2-40B4-BE49-F238E27FC236}">
                    <a16:creationId xmlns:a16="http://schemas.microsoft.com/office/drawing/2014/main" id="{C30551A1-56D6-E64A-BBC1-4D770C4359C8}"/>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3" name="Freeform 142">
                <a:extLst>
                  <a:ext uri="{FF2B5EF4-FFF2-40B4-BE49-F238E27FC236}">
                    <a16:creationId xmlns:a16="http://schemas.microsoft.com/office/drawing/2014/main" id="{F170A9CF-0C06-2A43-9A0C-E6354EC33C28}"/>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44" name="Freeform 143">
                <a:extLst>
                  <a:ext uri="{FF2B5EF4-FFF2-40B4-BE49-F238E27FC236}">
                    <a16:creationId xmlns:a16="http://schemas.microsoft.com/office/drawing/2014/main" id="{B2EA5260-FD9F-5B42-81F2-A132DDE1B5EB}"/>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45" name="Freeform 144">
                <a:extLst>
                  <a:ext uri="{FF2B5EF4-FFF2-40B4-BE49-F238E27FC236}">
                    <a16:creationId xmlns:a16="http://schemas.microsoft.com/office/drawing/2014/main" id="{0325EE85-1841-E343-8DEC-2EE364F61225}"/>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6" name="Freeform 145">
                <a:extLst>
                  <a:ext uri="{FF2B5EF4-FFF2-40B4-BE49-F238E27FC236}">
                    <a16:creationId xmlns:a16="http://schemas.microsoft.com/office/drawing/2014/main" id="{39E328D8-6741-D447-957E-DBA7DC495F9F}"/>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8BBA941D-8A67-844C-B6F2-FFA1B18DD527}"/>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BF9F06DD-7FE1-464E-9DA4-0616ED157947}"/>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9" name="Freeform 148">
                <a:extLst>
                  <a:ext uri="{FF2B5EF4-FFF2-40B4-BE49-F238E27FC236}">
                    <a16:creationId xmlns:a16="http://schemas.microsoft.com/office/drawing/2014/main" id="{8D1AAA49-2A3E-9549-B501-A6C2DC8193F1}"/>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567158B9-77C1-264E-B5EA-9730001D3997}"/>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51" name="Freeform 150">
                <a:extLst>
                  <a:ext uri="{FF2B5EF4-FFF2-40B4-BE49-F238E27FC236}">
                    <a16:creationId xmlns:a16="http://schemas.microsoft.com/office/drawing/2014/main" id="{D088A97C-9515-F348-9DF6-7D2274D5A061}"/>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FB12E6E6-5F92-0940-9494-70C0849208A7}"/>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250990F3-4962-D846-B04A-69D09117A718}"/>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92D158D3-3313-CA4C-B9BF-37F15E68EA08}"/>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5D95C3C9-F2F0-B045-9848-78A695FFDA93}"/>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56" name="Freeform 155">
                <a:extLst>
                  <a:ext uri="{FF2B5EF4-FFF2-40B4-BE49-F238E27FC236}">
                    <a16:creationId xmlns:a16="http://schemas.microsoft.com/office/drawing/2014/main" id="{88D7C9A5-FC1E-7340-9A6B-84ADA296A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1A0980B9-68D6-EA4F-A315-7662757274CF}"/>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3904234F-FB44-924B-8A5A-C320ABE65225}"/>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1422B51F-CC4D-B245-A77E-B479A0C9A5FB}"/>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A2D2F5B5-AA5C-5541-A3C3-BFF8195A80C3}"/>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1" name="Freeform 160">
                <a:extLst>
                  <a:ext uri="{FF2B5EF4-FFF2-40B4-BE49-F238E27FC236}">
                    <a16:creationId xmlns:a16="http://schemas.microsoft.com/office/drawing/2014/main" id="{E060F938-426A-1A44-8F36-6CAC33F3D8C3}"/>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9B8B8FAB-F8A1-DF4F-8317-07E87617C9E8}"/>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902B0743-E265-3042-920D-02B249FD3836}"/>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0045E82B-9EB7-784E-8CED-BE07CD6989CF}"/>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417EA875-48D1-AD4A-8E1D-96D068C478F3}"/>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7EDB44CB-B612-1546-8E22-2C4A3062AB25}"/>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67" name="Freeform 166">
                <a:extLst>
                  <a:ext uri="{FF2B5EF4-FFF2-40B4-BE49-F238E27FC236}">
                    <a16:creationId xmlns:a16="http://schemas.microsoft.com/office/drawing/2014/main" id="{AF767F36-F95D-9946-94D1-77A3139CD59C}"/>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385A4B1C-1644-E241-8A55-1AEBDEBFFBA5}"/>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976A9005-1776-DF43-8F37-5FE1BAC2DD5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70" name="Freeform 169">
                <a:extLst>
                  <a:ext uri="{FF2B5EF4-FFF2-40B4-BE49-F238E27FC236}">
                    <a16:creationId xmlns:a16="http://schemas.microsoft.com/office/drawing/2014/main" id="{17D20C24-330F-D341-A1D3-A6B8A9A065AC}"/>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9E02E637-7B00-D54B-BB53-862E1B643E72}"/>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E9239E38-024D-B146-8CA0-4DDFEF2EAA6A}"/>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73" name="Freeform 172">
                <a:extLst>
                  <a:ext uri="{FF2B5EF4-FFF2-40B4-BE49-F238E27FC236}">
                    <a16:creationId xmlns:a16="http://schemas.microsoft.com/office/drawing/2014/main" id="{E02F11E6-F344-9541-AF31-FAEAFDCF45B3}"/>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74" name="Freeform 173">
                <a:extLst>
                  <a:ext uri="{FF2B5EF4-FFF2-40B4-BE49-F238E27FC236}">
                    <a16:creationId xmlns:a16="http://schemas.microsoft.com/office/drawing/2014/main" id="{36D248FE-EE8D-2A4F-B118-8ED78893FC89}"/>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75" name="Freeform 174">
                <a:extLst>
                  <a:ext uri="{FF2B5EF4-FFF2-40B4-BE49-F238E27FC236}">
                    <a16:creationId xmlns:a16="http://schemas.microsoft.com/office/drawing/2014/main" id="{0630CE73-8E96-9048-84D9-70DDBE73A5A6}"/>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CF5052C8-441E-AE46-94B3-EB65A8055BF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EEC6F22F-69BF-0944-AC78-F3D2AF836686}"/>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F3AA3FF5-FA46-FE49-A4A2-F50CEFC8AB1C}"/>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83050C42-FCA9-8F46-9EC0-E3AF5B43B511}"/>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970D2106-002D-6A45-AD55-10184084E90A}"/>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AC828F30-1F43-3146-B04A-811E0AA10D2A}"/>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84C8102F-776D-8740-970B-DE38BB45B051}"/>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0F0E3503-3588-3B40-9511-8E48F62907A9}"/>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7A796734-8337-AB4D-98C1-FA87983BC404}"/>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0D5CA86A-95E5-8E4C-8380-DA5AE3E13540}"/>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E795DA55-DB17-1E49-838B-9F47FDA6A682}"/>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B388F0F1-4041-284D-8F09-3FF694A776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E2BBE6CF-75A1-C44A-A810-12B5AEEEB900}"/>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80A0165A-BF27-0143-8638-78CD2FEA1083}"/>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780A0044-8F1E-844A-8E15-3579C608DAF5}"/>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91" name="Freeform 190">
                <a:extLst>
                  <a:ext uri="{FF2B5EF4-FFF2-40B4-BE49-F238E27FC236}">
                    <a16:creationId xmlns:a16="http://schemas.microsoft.com/office/drawing/2014/main" id="{20F8C324-093F-F840-96BD-B58C39B04D86}"/>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C5B6E59A-56E3-DC4D-B870-FD3785849E52}"/>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F062BEBC-D475-BF48-8AAE-565BA503B2F6}"/>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8928C427-9796-7E45-92A9-131BD5A68C44}"/>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527A1EE6-CCB6-A044-BFF0-E133EF1479E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EEDE9954-6596-3F46-9251-E1368C332BD9}"/>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F6218255-B7A8-4443-943D-75BF8B39FE84}"/>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45FFE136-1A1F-0346-B554-647C89BC2C1D}"/>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9DB312FF-267A-AC42-BC5D-2BADC0175495}"/>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9F8F9A78-EF03-9F47-8234-450FB579F938}"/>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CA7810A0-B239-FA43-821A-AB19D58645B8}"/>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9B9181E2-9A62-5C49-9A6E-D2DAF0FA477E}"/>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4891A3F9-B650-164E-ADA9-474CBC2AFCC2}"/>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D0D8243F-A132-354D-8CC7-3BD1B87F6E5F}"/>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34086695-116C-5A47-9296-7B883452A9DB}"/>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15D74EA0-0CBD-4A43-8314-D040BE412E22}"/>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07" name="Freeform 206">
                <a:extLst>
                  <a:ext uri="{FF2B5EF4-FFF2-40B4-BE49-F238E27FC236}">
                    <a16:creationId xmlns:a16="http://schemas.microsoft.com/office/drawing/2014/main" id="{EFD274CA-73D2-2047-9A01-54F8504D8FB9}"/>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ABAFC152-EB50-3F42-822A-C823FA7BCA19}"/>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8757ED99-2CD4-FD4B-909F-2ED24A3633D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3297C3E5-E7D3-954F-BFF4-E9441CF10A4E}"/>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8C86543D-8A57-DE40-AE41-9C1641DA7ECE}"/>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B7EE7E95-22C6-2E4C-9262-50A53BB10998}"/>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1858699C-3FD8-A149-9590-075806AF05AE}"/>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A6BE8747-EBE8-3C4E-9800-2B1F22AF56C5}"/>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A7617BFF-4125-7B4F-8F0D-DE2AA05E6B3F}"/>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9C73DA8D-F230-E14E-B284-79B0BE2CFEE5}"/>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12DBEC9B-34A6-5C43-BC26-913D0CA4D218}"/>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87C5F27A-B0EE-E74A-BC95-8542CE3323BC}"/>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C31A7CCF-6F39-4541-84BC-11D1FF0F5B59}"/>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55780FBA-C1DF-944D-8086-69FEA670A9EE}"/>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CA29985-2613-5B48-9BD3-59C151413AD1}"/>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pic>
        <p:nvPicPr>
          <p:cNvPr id="299" name="Picture 298" descr="Icon&#10;&#10;Description automatically generated">
            <a:extLst>
              <a:ext uri="{FF2B5EF4-FFF2-40B4-BE49-F238E27FC236}">
                <a16:creationId xmlns:a16="http://schemas.microsoft.com/office/drawing/2014/main" id="{D0643872-27D1-4884-8D39-90478CA88E9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4562152" y="4081085"/>
            <a:ext cx="2295848" cy="5350933"/>
          </a:xfrm>
          <a:prstGeom prst="rect">
            <a:avLst/>
          </a:prstGeom>
        </p:spPr>
      </p:pic>
    </p:spTree>
    <p:extLst>
      <p:ext uri="{BB962C8B-B14F-4D97-AF65-F5344CB8AC3E}">
        <p14:creationId xmlns:p14="http://schemas.microsoft.com/office/powerpoint/2010/main" val="3921391182"/>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Cover Slide">
    <p:spTree>
      <p:nvGrpSpPr>
        <p:cNvPr id="1" name=""/>
        <p:cNvGrpSpPr/>
        <p:nvPr/>
      </p:nvGrpSpPr>
      <p:grpSpPr>
        <a:xfrm>
          <a:off x="0" y="0"/>
          <a:ext cx="0" cy="0"/>
          <a:chOff x="0" y="0"/>
          <a:chExt cx="0" cy="0"/>
        </a:xfrm>
      </p:grpSpPr>
      <p:sp>
        <p:nvSpPr>
          <p:cNvPr id="46" name="Graphic 4">
            <a:extLst>
              <a:ext uri="{FF2B5EF4-FFF2-40B4-BE49-F238E27FC236}">
                <a16:creationId xmlns:a16="http://schemas.microsoft.com/office/drawing/2014/main" id="{0F497C64-68C0-614E-8F02-1E3A0AF365BA}"/>
              </a:ext>
            </a:extLst>
          </p:cNvPr>
          <p:cNvSpPr/>
          <p:nvPr userDrawn="1"/>
        </p:nvSpPr>
        <p:spPr>
          <a:xfrm rot="10800000">
            <a:off x="-28559" y="2118603"/>
            <a:ext cx="3631864" cy="7853593"/>
          </a:xfrm>
          <a:custGeom>
            <a:avLst/>
            <a:gdLst>
              <a:gd name="connsiteX0" fmla="*/ 0 w 813341"/>
              <a:gd name="connsiteY0" fmla="*/ 0 h 477593"/>
              <a:gd name="connsiteX1" fmla="*/ 813341 w 813341"/>
              <a:gd name="connsiteY1" fmla="*/ 0 h 477593"/>
              <a:gd name="connsiteX2" fmla="*/ 813341 w 813341"/>
              <a:gd name="connsiteY2" fmla="*/ 477594 h 477593"/>
              <a:gd name="connsiteX3" fmla="*/ 0 w 813341"/>
              <a:gd name="connsiteY3" fmla="*/ 477594 h 477593"/>
              <a:gd name="connsiteX0" fmla="*/ 0 w 915918"/>
              <a:gd name="connsiteY0" fmla="*/ 0 h 477594"/>
              <a:gd name="connsiteX1" fmla="*/ 813341 w 915918"/>
              <a:gd name="connsiteY1" fmla="*/ 0 h 477594"/>
              <a:gd name="connsiteX2" fmla="*/ 915917 w 915918"/>
              <a:gd name="connsiteY2" fmla="*/ 473014 h 477594"/>
              <a:gd name="connsiteX3" fmla="*/ 813341 w 915918"/>
              <a:gd name="connsiteY3" fmla="*/ 477594 h 477594"/>
              <a:gd name="connsiteX4" fmla="*/ 0 w 915918"/>
              <a:gd name="connsiteY4" fmla="*/ 477594 h 477594"/>
              <a:gd name="connsiteX5" fmla="*/ 0 w 915918"/>
              <a:gd name="connsiteY5" fmla="*/ 0 h 477594"/>
              <a:gd name="connsiteX0" fmla="*/ 0 w 915930"/>
              <a:gd name="connsiteY0" fmla="*/ 1787 h 479381"/>
              <a:gd name="connsiteX1" fmla="*/ 906475 w 915930"/>
              <a:gd name="connsiteY1" fmla="*/ 0 h 479381"/>
              <a:gd name="connsiteX2" fmla="*/ 915917 w 915930"/>
              <a:gd name="connsiteY2" fmla="*/ 474801 h 479381"/>
              <a:gd name="connsiteX3" fmla="*/ 813341 w 915930"/>
              <a:gd name="connsiteY3" fmla="*/ 479381 h 479381"/>
              <a:gd name="connsiteX4" fmla="*/ 0 w 915930"/>
              <a:gd name="connsiteY4" fmla="*/ 479381 h 479381"/>
              <a:gd name="connsiteX5" fmla="*/ 0 w 915930"/>
              <a:gd name="connsiteY5" fmla="*/ 1787 h 479381"/>
              <a:gd name="connsiteX0" fmla="*/ 82388 w 915930"/>
              <a:gd name="connsiteY0" fmla="*/ 894 h 479381"/>
              <a:gd name="connsiteX1" fmla="*/ 906475 w 915930"/>
              <a:gd name="connsiteY1" fmla="*/ 0 h 479381"/>
              <a:gd name="connsiteX2" fmla="*/ 915917 w 915930"/>
              <a:gd name="connsiteY2" fmla="*/ 474801 h 479381"/>
              <a:gd name="connsiteX3" fmla="*/ 813341 w 915930"/>
              <a:gd name="connsiteY3" fmla="*/ 479381 h 479381"/>
              <a:gd name="connsiteX4" fmla="*/ 0 w 915930"/>
              <a:gd name="connsiteY4" fmla="*/ 479381 h 479381"/>
              <a:gd name="connsiteX5" fmla="*/ 82388 w 915930"/>
              <a:gd name="connsiteY5" fmla="*/ 894 h 479381"/>
              <a:gd name="connsiteX0" fmla="*/ 146865 w 980407"/>
              <a:gd name="connsiteY0" fmla="*/ 894 h 528514"/>
              <a:gd name="connsiteX1" fmla="*/ 970952 w 980407"/>
              <a:gd name="connsiteY1" fmla="*/ 0 h 528514"/>
              <a:gd name="connsiteX2" fmla="*/ 980394 w 980407"/>
              <a:gd name="connsiteY2" fmla="*/ 474801 h 528514"/>
              <a:gd name="connsiteX3" fmla="*/ 877818 w 980407"/>
              <a:gd name="connsiteY3" fmla="*/ 479381 h 528514"/>
              <a:gd name="connsiteX4" fmla="*/ 0 w 980407"/>
              <a:gd name="connsiteY4" fmla="*/ 528514 h 528514"/>
              <a:gd name="connsiteX5" fmla="*/ 146865 w 980407"/>
              <a:gd name="connsiteY5" fmla="*/ 894 h 528514"/>
              <a:gd name="connsiteX0" fmla="*/ 146865 w 981699"/>
              <a:gd name="connsiteY0" fmla="*/ 1787 h 529407"/>
              <a:gd name="connsiteX1" fmla="*/ 981699 w 981699"/>
              <a:gd name="connsiteY1" fmla="*/ 0 h 529407"/>
              <a:gd name="connsiteX2" fmla="*/ 980394 w 981699"/>
              <a:gd name="connsiteY2" fmla="*/ 475694 h 529407"/>
              <a:gd name="connsiteX3" fmla="*/ 877818 w 981699"/>
              <a:gd name="connsiteY3" fmla="*/ 480274 h 529407"/>
              <a:gd name="connsiteX4" fmla="*/ 0 w 981699"/>
              <a:gd name="connsiteY4" fmla="*/ 529407 h 529407"/>
              <a:gd name="connsiteX5" fmla="*/ 146865 w 981699"/>
              <a:gd name="connsiteY5" fmla="*/ 1787 h 52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99" h="529407">
                <a:moveTo>
                  <a:pt x="146865" y="1787"/>
                </a:moveTo>
                <a:lnTo>
                  <a:pt x="981699" y="0"/>
                </a:lnTo>
                <a:cubicBezTo>
                  <a:pt x="981264" y="157671"/>
                  <a:pt x="980829" y="318023"/>
                  <a:pt x="980394" y="475694"/>
                </a:cubicBezTo>
                <a:lnTo>
                  <a:pt x="877818" y="480274"/>
                </a:lnTo>
                <a:lnTo>
                  <a:pt x="0" y="529407"/>
                </a:lnTo>
                <a:lnTo>
                  <a:pt x="146865" y="1787"/>
                </a:lnTo>
                <a:close/>
              </a:path>
            </a:pathLst>
          </a:custGeom>
          <a:solidFill>
            <a:schemeClr val="bg1"/>
          </a:solidFill>
          <a:ln w="2370" cap="flat">
            <a:noFill/>
            <a:prstDash val="solid"/>
            <a:miter/>
          </a:ln>
        </p:spPr>
        <p:txBody>
          <a:bodyPr rtlCol="0" anchor="ctr"/>
          <a:lstStyle/>
          <a:p>
            <a:endParaRPr lang="en-US"/>
          </a:p>
        </p:txBody>
      </p:sp>
      <p:sp>
        <p:nvSpPr>
          <p:cNvPr id="57" name="Graphic 4">
            <a:extLst>
              <a:ext uri="{FF2B5EF4-FFF2-40B4-BE49-F238E27FC236}">
                <a16:creationId xmlns:a16="http://schemas.microsoft.com/office/drawing/2014/main" id="{7064F265-BA99-F24D-88E4-76C56D31E426}"/>
              </a:ext>
            </a:extLst>
          </p:cNvPr>
          <p:cNvSpPr/>
          <p:nvPr userDrawn="1"/>
        </p:nvSpPr>
        <p:spPr>
          <a:xfrm>
            <a:off x="-3" y="2745500"/>
            <a:ext cx="3574746" cy="7226696"/>
          </a:xfrm>
          <a:custGeom>
            <a:avLst/>
            <a:gdLst>
              <a:gd name="connsiteX0" fmla="*/ 0 w 2912138"/>
              <a:gd name="connsiteY0" fmla="*/ 0 h 7067670"/>
              <a:gd name="connsiteX1" fmla="*/ 2912138 w 2912138"/>
              <a:gd name="connsiteY1" fmla="*/ 0 h 7067670"/>
              <a:gd name="connsiteX2" fmla="*/ 2912138 w 2912138"/>
              <a:gd name="connsiteY2" fmla="*/ 7067670 h 7067670"/>
              <a:gd name="connsiteX3" fmla="*/ 0 w 2912138"/>
              <a:gd name="connsiteY3" fmla="*/ 7067670 h 7067670"/>
              <a:gd name="connsiteX4" fmla="*/ 0 w 2912138"/>
              <a:gd name="connsiteY4" fmla="*/ 0 h 7067670"/>
              <a:gd name="connsiteX0" fmla="*/ 0 w 3574746"/>
              <a:gd name="connsiteY0" fmla="*/ 159026 h 7226696"/>
              <a:gd name="connsiteX1" fmla="*/ 3574746 w 3574746"/>
              <a:gd name="connsiteY1" fmla="*/ 0 h 7226696"/>
              <a:gd name="connsiteX2" fmla="*/ 2912138 w 3574746"/>
              <a:gd name="connsiteY2" fmla="*/ 7226696 h 7226696"/>
              <a:gd name="connsiteX3" fmla="*/ 0 w 3574746"/>
              <a:gd name="connsiteY3" fmla="*/ 7226696 h 7226696"/>
              <a:gd name="connsiteX4" fmla="*/ 0 w 3574746"/>
              <a:gd name="connsiteY4" fmla="*/ 159026 h 7226696"/>
              <a:gd name="connsiteX0" fmla="*/ 13253 w 3574746"/>
              <a:gd name="connsiteY0" fmla="*/ 516834 h 7226696"/>
              <a:gd name="connsiteX1" fmla="*/ 3574746 w 3574746"/>
              <a:gd name="connsiteY1" fmla="*/ 0 h 7226696"/>
              <a:gd name="connsiteX2" fmla="*/ 2912138 w 3574746"/>
              <a:gd name="connsiteY2" fmla="*/ 7226696 h 7226696"/>
              <a:gd name="connsiteX3" fmla="*/ 0 w 3574746"/>
              <a:gd name="connsiteY3" fmla="*/ 7226696 h 7226696"/>
              <a:gd name="connsiteX4" fmla="*/ 13253 w 3574746"/>
              <a:gd name="connsiteY4" fmla="*/ 516834 h 7226696"/>
              <a:gd name="connsiteX0" fmla="*/ 13253 w 3574746"/>
              <a:gd name="connsiteY0" fmla="*/ 516834 h 7226696"/>
              <a:gd name="connsiteX1" fmla="*/ 3574746 w 3574746"/>
              <a:gd name="connsiteY1" fmla="*/ 0 h 7226696"/>
              <a:gd name="connsiteX2" fmla="*/ 3057912 w 3574746"/>
              <a:gd name="connsiteY2" fmla="*/ 7226696 h 7226696"/>
              <a:gd name="connsiteX3" fmla="*/ 0 w 3574746"/>
              <a:gd name="connsiteY3" fmla="*/ 7226696 h 7226696"/>
              <a:gd name="connsiteX4" fmla="*/ 13253 w 3574746"/>
              <a:gd name="connsiteY4" fmla="*/ 516834 h 72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4746" h="7226696">
                <a:moveTo>
                  <a:pt x="13253" y="516834"/>
                </a:moveTo>
                <a:lnTo>
                  <a:pt x="3574746" y="0"/>
                </a:lnTo>
                <a:lnTo>
                  <a:pt x="3057912" y="7226696"/>
                </a:lnTo>
                <a:lnTo>
                  <a:pt x="0" y="7226696"/>
                </a:lnTo>
                <a:cubicBezTo>
                  <a:pt x="4418" y="4990075"/>
                  <a:pt x="8835" y="2753455"/>
                  <a:pt x="13253" y="516834"/>
                </a:cubicBezTo>
                <a:close/>
              </a:path>
            </a:pathLst>
          </a:custGeom>
          <a:solidFill>
            <a:srgbClr val="F05856"/>
          </a:solidFill>
          <a:ln w="3893" cap="flat">
            <a:noFill/>
            <a:prstDash val="solid"/>
            <a:miter/>
          </a:ln>
        </p:spPr>
        <p:txBody>
          <a:bodyPr rtlCol="0" anchor="ctr"/>
          <a:lstStyle/>
          <a:p>
            <a:endParaRPr lang="en-US"/>
          </a:p>
        </p:txBody>
      </p:sp>
      <p:sp>
        <p:nvSpPr>
          <p:cNvPr id="39" name="Text Placeholder 32">
            <a:extLst>
              <a:ext uri="{FF2B5EF4-FFF2-40B4-BE49-F238E27FC236}">
                <a16:creationId xmlns:a16="http://schemas.microsoft.com/office/drawing/2014/main" id="{7EBD4761-F1E5-3048-9967-36E37E6BFD23}"/>
              </a:ext>
            </a:extLst>
          </p:cNvPr>
          <p:cNvSpPr>
            <a:spLocks noGrp="1"/>
          </p:cNvSpPr>
          <p:nvPr>
            <p:ph type="body" sz="quarter" idx="32" hasCustomPrompt="1"/>
          </p:nvPr>
        </p:nvSpPr>
        <p:spPr>
          <a:xfrm>
            <a:off x="3744595" y="3523328"/>
            <a:ext cx="2865335" cy="5044145"/>
          </a:xfrm>
          <a:prstGeom prst="rect">
            <a:avLst/>
          </a:prstGeom>
        </p:spPr>
        <p:txBody>
          <a:bodyPr numCol="1" spcCol="288000" anchor="t">
            <a:noAutofit/>
          </a:bodyPr>
          <a:lstStyle>
            <a:lvl1pPr marL="0" indent="0" algn="just">
              <a:lnSpc>
                <a:spcPct val="100000"/>
              </a:lnSpc>
              <a:spcBef>
                <a:spcPts val="0"/>
              </a:spcBef>
              <a:buNone/>
              <a:defRPr sz="1000" b="0" i="0">
                <a:solidFill>
                  <a:srgbClr val="595959"/>
                </a:solidFill>
                <a:latin typeface="Gotham Book" pitchFamily="2" charset="0"/>
                <a:cs typeface="Gotham Book"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Short description</a:t>
            </a:r>
            <a:endParaRPr lang="en-US" dirty="0"/>
          </a:p>
        </p:txBody>
      </p:sp>
      <p:grpSp>
        <p:nvGrpSpPr>
          <p:cNvPr id="12" name="Group 11">
            <a:extLst>
              <a:ext uri="{FF2B5EF4-FFF2-40B4-BE49-F238E27FC236}">
                <a16:creationId xmlns:a16="http://schemas.microsoft.com/office/drawing/2014/main" id="{BB98EB4D-37F9-AA41-88CB-1C1F82D1FACA}"/>
              </a:ext>
            </a:extLst>
          </p:cNvPr>
          <p:cNvGrpSpPr/>
          <p:nvPr userDrawn="1"/>
        </p:nvGrpSpPr>
        <p:grpSpPr>
          <a:xfrm>
            <a:off x="294922" y="4094896"/>
            <a:ext cx="2694086" cy="1143756"/>
            <a:chOff x="195319" y="2097486"/>
            <a:chExt cx="4278713" cy="992399"/>
          </a:xfrm>
        </p:grpSpPr>
        <p:cxnSp>
          <p:nvCxnSpPr>
            <p:cNvPr id="13" name="Straight Connector 12">
              <a:extLst>
                <a:ext uri="{FF2B5EF4-FFF2-40B4-BE49-F238E27FC236}">
                  <a16:creationId xmlns:a16="http://schemas.microsoft.com/office/drawing/2014/main" id="{6839F07B-0714-DD4D-BACA-3DBC2FAB2D47}"/>
                </a:ext>
              </a:extLst>
            </p:cNvPr>
            <p:cNvCxnSpPr>
              <a:cxnSpLocks/>
            </p:cNvCxnSpPr>
            <p:nvPr userDrawn="1"/>
          </p:nvCxnSpPr>
          <p:spPr>
            <a:xfrm flipH="1">
              <a:off x="195319" y="2097486"/>
              <a:ext cx="4278713" cy="0"/>
            </a:xfrm>
            <a:prstGeom prst="line">
              <a:avLst/>
            </a:prstGeom>
            <a:ln w="9525">
              <a:solidFill>
                <a:srgbClr val="3D3C7D"/>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E545323-C64F-FC40-90E5-935D28EAFD8F}"/>
                </a:ext>
              </a:extLst>
            </p:cNvPr>
            <p:cNvCxnSpPr>
              <a:cxnSpLocks/>
            </p:cNvCxnSpPr>
            <p:nvPr userDrawn="1"/>
          </p:nvCxnSpPr>
          <p:spPr>
            <a:xfrm flipH="1">
              <a:off x="195319" y="2592736"/>
              <a:ext cx="4278713" cy="0"/>
            </a:xfrm>
            <a:prstGeom prst="line">
              <a:avLst/>
            </a:prstGeom>
            <a:ln w="9525">
              <a:solidFill>
                <a:srgbClr val="3D3C7D"/>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E11F708-14B8-C548-9E6B-8E08156DADBD}"/>
                </a:ext>
              </a:extLst>
            </p:cNvPr>
            <p:cNvCxnSpPr>
              <a:cxnSpLocks/>
            </p:cNvCxnSpPr>
            <p:nvPr userDrawn="1"/>
          </p:nvCxnSpPr>
          <p:spPr>
            <a:xfrm flipH="1">
              <a:off x="195319" y="3089885"/>
              <a:ext cx="4278713" cy="0"/>
            </a:xfrm>
            <a:prstGeom prst="line">
              <a:avLst/>
            </a:prstGeom>
            <a:ln w="9525">
              <a:solidFill>
                <a:srgbClr val="3D3C7D"/>
              </a:solidFill>
            </a:ln>
          </p:spPr>
          <p:style>
            <a:lnRef idx="1">
              <a:schemeClr val="accent1"/>
            </a:lnRef>
            <a:fillRef idx="0">
              <a:schemeClr val="accent1"/>
            </a:fillRef>
            <a:effectRef idx="0">
              <a:schemeClr val="accent1"/>
            </a:effectRef>
            <a:fontRef idx="minor">
              <a:schemeClr val="tx1"/>
            </a:fontRef>
          </p:style>
        </p:cxnSp>
      </p:grpSp>
      <p:sp>
        <p:nvSpPr>
          <p:cNvPr id="62" name="Text Placeholder 32">
            <a:extLst>
              <a:ext uri="{FF2B5EF4-FFF2-40B4-BE49-F238E27FC236}">
                <a16:creationId xmlns:a16="http://schemas.microsoft.com/office/drawing/2014/main" id="{ED7D9071-4970-2742-B5E2-BDD61155C393}"/>
              </a:ext>
            </a:extLst>
          </p:cNvPr>
          <p:cNvSpPr>
            <a:spLocks noGrp="1"/>
          </p:cNvSpPr>
          <p:nvPr>
            <p:ph type="body" sz="quarter" idx="60" hasCustomPrompt="1"/>
          </p:nvPr>
        </p:nvSpPr>
        <p:spPr>
          <a:xfrm>
            <a:off x="251559" y="4074644"/>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Date of Interview</a:t>
            </a:r>
            <a:endParaRPr lang="en-US" dirty="0"/>
          </a:p>
        </p:txBody>
      </p:sp>
      <p:sp>
        <p:nvSpPr>
          <p:cNvPr id="63" name="Text Placeholder 32">
            <a:extLst>
              <a:ext uri="{FF2B5EF4-FFF2-40B4-BE49-F238E27FC236}">
                <a16:creationId xmlns:a16="http://schemas.microsoft.com/office/drawing/2014/main" id="{A8C0D72E-1661-DE4F-B2B7-6DE52B439182}"/>
              </a:ext>
            </a:extLst>
          </p:cNvPr>
          <p:cNvSpPr>
            <a:spLocks noGrp="1"/>
          </p:cNvSpPr>
          <p:nvPr>
            <p:ph type="body" sz="quarter" idx="61" hasCustomPrompt="1"/>
          </p:nvPr>
        </p:nvSpPr>
        <p:spPr>
          <a:xfrm>
            <a:off x="264747" y="4316493"/>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4" name="Text Placeholder 32">
            <a:extLst>
              <a:ext uri="{FF2B5EF4-FFF2-40B4-BE49-F238E27FC236}">
                <a16:creationId xmlns:a16="http://schemas.microsoft.com/office/drawing/2014/main" id="{FFAA0D48-BD9D-1545-AAF6-7CBC3E292196}"/>
              </a:ext>
            </a:extLst>
          </p:cNvPr>
          <p:cNvSpPr>
            <a:spLocks noGrp="1"/>
          </p:cNvSpPr>
          <p:nvPr>
            <p:ph type="body" sz="quarter" idx="62" hasCustomPrompt="1"/>
          </p:nvPr>
        </p:nvSpPr>
        <p:spPr>
          <a:xfrm>
            <a:off x="264747" y="4666917"/>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Contact Person</a:t>
            </a:r>
            <a:endParaRPr lang="en-US" dirty="0"/>
          </a:p>
        </p:txBody>
      </p:sp>
      <p:sp>
        <p:nvSpPr>
          <p:cNvPr id="65" name="Text Placeholder 32">
            <a:extLst>
              <a:ext uri="{FF2B5EF4-FFF2-40B4-BE49-F238E27FC236}">
                <a16:creationId xmlns:a16="http://schemas.microsoft.com/office/drawing/2014/main" id="{0893F005-7222-1D4C-B585-F495CD3A63C9}"/>
              </a:ext>
            </a:extLst>
          </p:cNvPr>
          <p:cNvSpPr>
            <a:spLocks noGrp="1"/>
          </p:cNvSpPr>
          <p:nvPr>
            <p:ph type="body" sz="quarter" idx="63" hasCustomPrompt="1"/>
          </p:nvPr>
        </p:nvSpPr>
        <p:spPr>
          <a:xfrm>
            <a:off x="264747" y="4890251"/>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6" name="Text Placeholder 32">
            <a:extLst>
              <a:ext uri="{FF2B5EF4-FFF2-40B4-BE49-F238E27FC236}">
                <a16:creationId xmlns:a16="http://schemas.microsoft.com/office/drawing/2014/main" id="{26C22AB2-BFBF-2844-8C4E-1A862403A4DA}"/>
              </a:ext>
            </a:extLst>
          </p:cNvPr>
          <p:cNvSpPr>
            <a:spLocks noGrp="1"/>
          </p:cNvSpPr>
          <p:nvPr>
            <p:ph type="body" sz="quarter" idx="64" hasCustomPrompt="1"/>
          </p:nvPr>
        </p:nvSpPr>
        <p:spPr>
          <a:xfrm>
            <a:off x="264747" y="5240597"/>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Email</a:t>
            </a:r>
            <a:endParaRPr lang="en-US" dirty="0"/>
          </a:p>
        </p:txBody>
      </p:sp>
      <p:sp>
        <p:nvSpPr>
          <p:cNvPr id="67" name="Text Placeholder 32">
            <a:extLst>
              <a:ext uri="{FF2B5EF4-FFF2-40B4-BE49-F238E27FC236}">
                <a16:creationId xmlns:a16="http://schemas.microsoft.com/office/drawing/2014/main" id="{E06B64BA-A167-A64B-B0F9-E66E438F4B99}"/>
              </a:ext>
            </a:extLst>
          </p:cNvPr>
          <p:cNvSpPr>
            <a:spLocks noGrp="1"/>
          </p:cNvSpPr>
          <p:nvPr>
            <p:ph type="body" sz="quarter" idx="65" hasCustomPrompt="1"/>
          </p:nvPr>
        </p:nvSpPr>
        <p:spPr>
          <a:xfrm>
            <a:off x="264747" y="5463931"/>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8" name="Text Placeholder 32">
            <a:extLst>
              <a:ext uri="{FF2B5EF4-FFF2-40B4-BE49-F238E27FC236}">
                <a16:creationId xmlns:a16="http://schemas.microsoft.com/office/drawing/2014/main" id="{5EB5BCA6-F754-5B4C-8A75-4FD2EE17A79C}"/>
              </a:ext>
            </a:extLst>
          </p:cNvPr>
          <p:cNvSpPr>
            <a:spLocks noGrp="1"/>
          </p:cNvSpPr>
          <p:nvPr>
            <p:ph type="body" sz="quarter" idx="58" hasCustomPrompt="1"/>
          </p:nvPr>
        </p:nvSpPr>
        <p:spPr>
          <a:xfrm>
            <a:off x="264747" y="3519481"/>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Company Name</a:t>
            </a:r>
            <a:endParaRPr lang="en-US" dirty="0"/>
          </a:p>
        </p:txBody>
      </p:sp>
      <p:sp>
        <p:nvSpPr>
          <p:cNvPr id="69" name="Text Placeholder 32">
            <a:extLst>
              <a:ext uri="{FF2B5EF4-FFF2-40B4-BE49-F238E27FC236}">
                <a16:creationId xmlns:a16="http://schemas.microsoft.com/office/drawing/2014/main" id="{97336D3B-4678-1243-A459-46072CF28B3A}"/>
              </a:ext>
            </a:extLst>
          </p:cNvPr>
          <p:cNvSpPr>
            <a:spLocks noGrp="1"/>
          </p:cNvSpPr>
          <p:nvPr>
            <p:ph type="body" sz="quarter" idx="59" hasCustomPrompt="1"/>
          </p:nvPr>
        </p:nvSpPr>
        <p:spPr>
          <a:xfrm>
            <a:off x="264748" y="3805349"/>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71" name="Graphic 4">
            <a:extLst>
              <a:ext uri="{FF2B5EF4-FFF2-40B4-BE49-F238E27FC236}">
                <a16:creationId xmlns:a16="http://schemas.microsoft.com/office/drawing/2014/main" id="{BDEADE71-9962-E94F-BDF1-422D2EDFBA1E}"/>
              </a:ext>
            </a:extLst>
          </p:cNvPr>
          <p:cNvSpPr/>
          <p:nvPr userDrawn="1"/>
        </p:nvSpPr>
        <p:spPr>
          <a:xfrm>
            <a:off x="568813" y="9127662"/>
            <a:ext cx="3120418" cy="801553"/>
          </a:xfrm>
          <a:custGeom>
            <a:avLst/>
            <a:gdLst>
              <a:gd name="connsiteX0" fmla="*/ 693085 w 693084"/>
              <a:gd name="connsiteY0" fmla="*/ 178035 h 178035"/>
              <a:gd name="connsiteX1" fmla="*/ 559150 w 693084"/>
              <a:gd name="connsiteY1" fmla="*/ 0 h 178035"/>
              <a:gd name="connsiteX2" fmla="*/ 0 w 693084"/>
              <a:gd name="connsiteY2" fmla="*/ 176555 h 178035"/>
            </a:gdLst>
            <a:ahLst/>
            <a:cxnLst>
              <a:cxn ang="0">
                <a:pos x="connsiteX0" y="connsiteY0"/>
              </a:cxn>
              <a:cxn ang="0">
                <a:pos x="connsiteX1" y="connsiteY1"/>
              </a:cxn>
              <a:cxn ang="0">
                <a:pos x="connsiteX2" y="connsiteY2"/>
              </a:cxn>
            </a:cxnLst>
            <a:rect l="l" t="t" r="r" b="b"/>
            <a:pathLst>
              <a:path w="693084" h="178035">
                <a:moveTo>
                  <a:pt x="693085" y="178035"/>
                </a:moveTo>
                <a:lnTo>
                  <a:pt x="559150" y="0"/>
                </a:lnTo>
                <a:lnTo>
                  <a:pt x="0" y="176555"/>
                </a:lnTo>
                <a:close/>
              </a:path>
            </a:pathLst>
          </a:custGeom>
          <a:solidFill>
            <a:srgbClr val="2E495E"/>
          </a:solidFill>
          <a:ln w="3893" cap="flat">
            <a:noFill/>
            <a:prstDash val="solid"/>
            <a:miter/>
          </a:ln>
        </p:spPr>
        <p:txBody>
          <a:bodyPr rtlCol="0" anchor="ctr"/>
          <a:lstStyle/>
          <a:p>
            <a:endParaRPr lang="en-US"/>
          </a:p>
        </p:txBody>
      </p:sp>
      <p:pic>
        <p:nvPicPr>
          <p:cNvPr id="72" name="Picture 71">
            <a:extLst>
              <a:ext uri="{FF2B5EF4-FFF2-40B4-BE49-F238E27FC236}">
                <a16:creationId xmlns:a16="http://schemas.microsoft.com/office/drawing/2014/main" id="{627FACC7-2952-4D4B-937E-39B8899D7DE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16540"/>
          <a:stretch/>
        </p:blipFill>
        <p:spPr>
          <a:xfrm flipH="1">
            <a:off x="-2" y="7318873"/>
            <a:ext cx="3401339" cy="2497199"/>
          </a:xfrm>
          <a:prstGeom prst="rect">
            <a:avLst/>
          </a:prstGeom>
        </p:spPr>
      </p:pic>
      <p:sp>
        <p:nvSpPr>
          <p:cNvPr id="73" name="Picture Placeholder 2">
            <a:extLst>
              <a:ext uri="{FF2B5EF4-FFF2-40B4-BE49-F238E27FC236}">
                <a16:creationId xmlns:a16="http://schemas.microsoft.com/office/drawing/2014/main" id="{20A568BC-9AB9-8546-BF79-F217E1DFCF9A}"/>
              </a:ext>
            </a:extLst>
          </p:cNvPr>
          <p:cNvSpPr>
            <a:spLocks noGrp="1"/>
          </p:cNvSpPr>
          <p:nvPr>
            <p:ph type="pic" sz="quarter" idx="56"/>
          </p:nvPr>
        </p:nvSpPr>
        <p:spPr>
          <a:xfrm>
            <a:off x="-1" y="7649937"/>
            <a:ext cx="2739604" cy="1721116"/>
          </a:xfrm>
          <a:prstGeom prst="rect">
            <a:avLst/>
          </a:prstGeom>
          <a:solidFill>
            <a:schemeClr val="bg1">
              <a:lumMod val="75000"/>
            </a:schemeClr>
          </a:solidFill>
        </p:spPr>
        <p:txBody>
          <a:bodyPr>
            <a:normAutofit/>
          </a:bodyPr>
          <a:lstStyle>
            <a:lvl1pPr marL="0" indent="0">
              <a:buNone/>
              <a:defRPr sz="800"/>
            </a:lvl1pPr>
          </a:lstStyle>
          <a:p>
            <a:endParaRPr lang="en-US" dirty="0"/>
          </a:p>
        </p:txBody>
      </p:sp>
      <p:sp>
        <p:nvSpPr>
          <p:cNvPr id="84" name="Freeform 83">
            <a:extLst>
              <a:ext uri="{FF2B5EF4-FFF2-40B4-BE49-F238E27FC236}">
                <a16:creationId xmlns:a16="http://schemas.microsoft.com/office/drawing/2014/main" id="{44F62B5B-A9FC-4840-880B-0530ACFA9F63}"/>
              </a:ext>
            </a:extLst>
          </p:cNvPr>
          <p:cNvSpPr>
            <a:spLocks noGrp="1"/>
          </p:cNvSpPr>
          <p:nvPr>
            <p:ph type="pic" sz="quarter" idx="66"/>
          </p:nvPr>
        </p:nvSpPr>
        <p:spPr>
          <a:xfrm>
            <a:off x="-1" y="0"/>
            <a:ext cx="5062508" cy="3191814"/>
          </a:xfrm>
          <a:custGeom>
            <a:avLst/>
            <a:gdLst>
              <a:gd name="connsiteX0" fmla="*/ 0 w 5177265"/>
              <a:gd name="connsiteY0" fmla="*/ 0 h 3191814"/>
              <a:gd name="connsiteX1" fmla="*/ 3510573 w 5177265"/>
              <a:gd name="connsiteY1" fmla="*/ 0 h 3191814"/>
              <a:gd name="connsiteX2" fmla="*/ 5177265 w 5177265"/>
              <a:gd name="connsiteY2" fmla="*/ 2428189 h 3191814"/>
              <a:gd name="connsiteX3" fmla="*/ 0 w 5177265"/>
              <a:gd name="connsiteY3" fmla="*/ 3191814 h 3191814"/>
            </a:gdLst>
            <a:ahLst/>
            <a:cxnLst>
              <a:cxn ang="0">
                <a:pos x="connsiteX0" y="connsiteY0"/>
              </a:cxn>
              <a:cxn ang="0">
                <a:pos x="connsiteX1" y="connsiteY1"/>
              </a:cxn>
              <a:cxn ang="0">
                <a:pos x="connsiteX2" y="connsiteY2"/>
              </a:cxn>
              <a:cxn ang="0">
                <a:pos x="connsiteX3" y="connsiteY3"/>
              </a:cxn>
            </a:cxnLst>
            <a:rect l="l" t="t" r="r" b="b"/>
            <a:pathLst>
              <a:path w="5177265" h="3191814">
                <a:moveTo>
                  <a:pt x="0" y="0"/>
                </a:moveTo>
                <a:lnTo>
                  <a:pt x="3510573" y="0"/>
                </a:lnTo>
                <a:lnTo>
                  <a:pt x="5177265" y="2428189"/>
                </a:lnTo>
                <a:lnTo>
                  <a:pt x="0" y="3191814"/>
                </a:lnTo>
                <a:close/>
              </a:path>
            </a:pathLst>
          </a:custGeom>
          <a:solidFill>
            <a:srgbClr val="31475E"/>
          </a:solidFill>
        </p:spPr>
        <p:txBody>
          <a:bodyPr wrap="square">
            <a:noAutofit/>
          </a:bodyPr>
          <a:lstStyle>
            <a:lvl1pPr marL="0" indent="0">
              <a:buNone/>
              <a:defRPr sz="800"/>
            </a:lvl1pPr>
          </a:lstStyle>
          <a:p>
            <a:endParaRPr lang="en-US" dirty="0"/>
          </a:p>
        </p:txBody>
      </p:sp>
      <p:pic>
        <p:nvPicPr>
          <p:cNvPr id="1026" name="Picture 2" descr="Women in Logistics Logo">
            <a:extLst>
              <a:ext uri="{FF2B5EF4-FFF2-40B4-BE49-F238E27FC236}">
                <a16:creationId xmlns:a16="http://schemas.microsoft.com/office/drawing/2014/main" id="{7D5B4423-FCE5-4CBD-9227-50FC3FB5C4BB}"/>
              </a:ext>
            </a:extLst>
          </p:cNvPr>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187298" y="76447"/>
            <a:ext cx="2670702" cy="9547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9886115"/>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_Cover Slide">
    <p:spTree>
      <p:nvGrpSpPr>
        <p:cNvPr id="1" name=""/>
        <p:cNvGrpSpPr/>
        <p:nvPr/>
      </p:nvGrpSpPr>
      <p:grpSpPr>
        <a:xfrm>
          <a:off x="0" y="0"/>
          <a:ext cx="0" cy="0"/>
          <a:chOff x="0" y="0"/>
          <a:chExt cx="0" cy="0"/>
        </a:xfrm>
      </p:grpSpPr>
      <p:sp>
        <p:nvSpPr>
          <p:cNvPr id="46" name="Graphic 4">
            <a:extLst>
              <a:ext uri="{FF2B5EF4-FFF2-40B4-BE49-F238E27FC236}">
                <a16:creationId xmlns:a16="http://schemas.microsoft.com/office/drawing/2014/main" id="{0F497C64-68C0-614E-8F02-1E3A0AF365BA}"/>
              </a:ext>
            </a:extLst>
          </p:cNvPr>
          <p:cNvSpPr/>
          <p:nvPr userDrawn="1"/>
        </p:nvSpPr>
        <p:spPr>
          <a:xfrm rot="10800000">
            <a:off x="-28559" y="2118603"/>
            <a:ext cx="3631864" cy="7853593"/>
          </a:xfrm>
          <a:custGeom>
            <a:avLst/>
            <a:gdLst>
              <a:gd name="connsiteX0" fmla="*/ 0 w 813341"/>
              <a:gd name="connsiteY0" fmla="*/ 0 h 477593"/>
              <a:gd name="connsiteX1" fmla="*/ 813341 w 813341"/>
              <a:gd name="connsiteY1" fmla="*/ 0 h 477593"/>
              <a:gd name="connsiteX2" fmla="*/ 813341 w 813341"/>
              <a:gd name="connsiteY2" fmla="*/ 477594 h 477593"/>
              <a:gd name="connsiteX3" fmla="*/ 0 w 813341"/>
              <a:gd name="connsiteY3" fmla="*/ 477594 h 477593"/>
              <a:gd name="connsiteX0" fmla="*/ 0 w 915918"/>
              <a:gd name="connsiteY0" fmla="*/ 0 h 477594"/>
              <a:gd name="connsiteX1" fmla="*/ 813341 w 915918"/>
              <a:gd name="connsiteY1" fmla="*/ 0 h 477594"/>
              <a:gd name="connsiteX2" fmla="*/ 915917 w 915918"/>
              <a:gd name="connsiteY2" fmla="*/ 473014 h 477594"/>
              <a:gd name="connsiteX3" fmla="*/ 813341 w 915918"/>
              <a:gd name="connsiteY3" fmla="*/ 477594 h 477594"/>
              <a:gd name="connsiteX4" fmla="*/ 0 w 915918"/>
              <a:gd name="connsiteY4" fmla="*/ 477594 h 477594"/>
              <a:gd name="connsiteX5" fmla="*/ 0 w 915918"/>
              <a:gd name="connsiteY5" fmla="*/ 0 h 477594"/>
              <a:gd name="connsiteX0" fmla="*/ 0 w 915930"/>
              <a:gd name="connsiteY0" fmla="*/ 1787 h 479381"/>
              <a:gd name="connsiteX1" fmla="*/ 906475 w 915930"/>
              <a:gd name="connsiteY1" fmla="*/ 0 h 479381"/>
              <a:gd name="connsiteX2" fmla="*/ 915917 w 915930"/>
              <a:gd name="connsiteY2" fmla="*/ 474801 h 479381"/>
              <a:gd name="connsiteX3" fmla="*/ 813341 w 915930"/>
              <a:gd name="connsiteY3" fmla="*/ 479381 h 479381"/>
              <a:gd name="connsiteX4" fmla="*/ 0 w 915930"/>
              <a:gd name="connsiteY4" fmla="*/ 479381 h 479381"/>
              <a:gd name="connsiteX5" fmla="*/ 0 w 915930"/>
              <a:gd name="connsiteY5" fmla="*/ 1787 h 479381"/>
              <a:gd name="connsiteX0" fmla="*/ 82388 w 915930"/>
              <a:gd name="connsiteY0" fmla="*/ 894 h 479381"/>
              <a:gd name="connsiteX1" fmla="*/ 906475 w 915930"/>
              <a:gd name="connsiteY1" fmla="*/ 0 h 479381"/>
              <a:gd name="connsiteX2" fmla="*/ 915917 w 915930"/>
              <a:gd name="connsiteY2" fmla="*/ 474801 h 479381"/>
              <a:gd name="connsiteX3" fmla="*/ 813341 w 915930"/>
              <a:gd name="connsiteY3" fmla="*/ 479381 h 479381"/>
              <a:gd name="connsiteX4" fmla="*/ 0 w 915930"/>
              <a:gd name="connsiteY4" fmla="*/ 479381 h 479381"/>
              <a:gd name="connsiteX5" fmla="*/ 82388 w 915930"/>
              <a:gd name="connsiteY5" fmla="*/ 894 h 479381"/>
              <a:gd name="connsiteX0" fmla="*/ 146865 w 980407"/>
              <a:gd name="connsiteY0" fmla="*/ 894 h 528514"/>
              <a:gd name="connsiteX1" fmla="*/ 970952 w 980407"/>
              <a:gd name="connsiteY1" fmla="*/ 0 h 528514"/>
              <a:gd name="connsiteX2" fmla="*/ 980394 w 980407"/>
              <a:gd name="connsiteY2" fmla="*/ 474801 h 528514"/>
              <a:gd name="connsiteX3" fmla="*/ 877818 w 980407"/>
              <a:gd name="connsiteY3" fmla="*/ 479381 h 528514"/>
              <a:gd name="connsiteX4" fmla="*/ 0 w 980407"/>
              <a:gd name="connsiteY4" fmla="*/ 528514 h 528514"/>
              <a:gd name="connsiteX5" fmla="*/ 146865 w 980407"/>
              <a:gd name="connsiteY5" fmla="*/ 894 h 528514"/>
              <a:gd name="connsiteX0" fmla="*/ 146865 w 981699"/>
              <a:gd name="connsiteY0" fmla="*/ 1787 h 529407"/>
              <a:gd name="connsiteX1" fmla="*/ 981699 w 981699"/>
              <a:gd name="connsiteY1" fmla="*/ 0 h 529407"/>
              <a:gd name="connsiteX2" fmla="*/ 980394 w 981699"/>
              <a:gd name="connsiteY2" fmla="*/ 475694 h 529407"/>
              <a:gd name="connsiteX3" fmla="*/ 877818 w 981699"/>
              <a:gd name="connsiteY3" fmla="*/ 480274 h 529407"/>
              <a:gd name="connsiteX4" fmla="*/ 0 w 981699"/>
              <a:gd name="connsiteY4" fmla="*/ 529407 h 529407"/>
              <a:gd name="connsiteX5" fmla="*/ 146865 w 981699"/>
              <a:gd name="connsiteY5" fmla="*/ 1787 h 52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699" h="529407">
                <a:moveTo>
                  <a:pt x="146865" y="1787"/>
                </a:moveTo>
                <a:lnTo>
                  <a:pt x="981699" y="0"/>
                </a:lnTo>
                <a:cubicBezTo>
                  <a:pt x="981264" y="157671"/>
                  <a:pt x="980829" y="318023"/>
                  <a:pt x="980394" y="475694"/>
                </a:cubicBezTo>
                <a:lnTo>
                  <a:pt x="877818" y="480274"/>
                </a:lnTo>
                <a:lnTo>
                  <a:pt x="0" y="529407"/>
                </a:lnTo>
                <a:lnTo>
                  <a:pt x="146865" y="1787"/>
                </a:lnTo>
                <a:close/>
              </a:path>
            </a:pathLst>
          </a:custGeom>
          <a:solidFill>
            <a:schemeClr val="bg1"/>
          </a:solidFill>
          <a:ln w="2370" cap="flat">
            <a:noFill/>
            <a:prstDash val="solid"/>
            <a:miter/>
          </a:ln>
        </p:spPr>
        <p:txBody>
          <a:bodyPr rtlCol="0" anchor="ctr"/>
          <a:lstStyle/>
          <a:p>
            <a:endParaRPr lang="en-US"/>
          </a:p>
        </p:txBody>
      </p:sp>
      <p:sp>
        <p:nvSpPr>
          <p:cNvPr id="57" name="Graphic 4">
            <a:extLst>
              <a:ext uri="{FF2B5EF4-FFF2-40B4-BE49-F238E27FC236}">
                <a16:creationId xmlns:a16="http://schemas.microsoft.com/office/drawing/2014/main" id="{7064F265-BA99-F24D-88E4-76C56D31E426}"/>
              </a:ext>
            </a:extLst>
          </p:cNvPr>
          <p:cNvSpPr/>
          <p:nvPr userDrawn="1"/>
        </p:nvSpPr>
        <p:spPr>
          <a:xfrm>
            <a:off x="0" y="2608126"/>
            <a:ext cx="3574746" cy="7226696"/>
          </a:xfrm>
          <a:custGeom>
            <a:avLst/>
            <a:gdLst>
              <a:gd name="connsiteX0" fmla="*/ 0 w 2912138"/>
              <a:gd name="connsiteY0" fmla="*/ 0 h 7067670"/>
              <a:gd name="connsiteX1" fmla="*/ 2912138 w 2912138"/>
              <a:gd name="connsiteY1" fmla="*/ 0 h 7067670"/>
              <a:gd name="connsiteX2" fmla="*/ 2912138 w 2912138"/>
              <a:gd name="connsiteY2" fmla="*/ 7067670 h 7067670"/>
              <a:gd name="connsiteX3" fmla="*/ 0 w 2912138"/>
              <a:gd name="connsiteY3" fmla="*/ 7067670 h 7067670"/>
              <a:gd name="connsiteX4" fmla="*/ 0 w 2912138"/>
              <a:gd name="connsiteY4" fmla="*/ 0 h 7067670"/>
              <a:gd name="connsiteX0" fmla="*/ 0 w 3574746"/>
              <a:gd name="connsiteY0" fmla="*/ 159026 h 7226696"/>
              <a:gd name="connsiteX1" fmla="*/ 3574746 w 3574746"/>
              <a:gd name="connsiteY1" fmla="*/ 0 h 7226696"/>
              <a:gd name="connsiteX2" fmla="*/ 2912138 w 3574746"/>
              <a:gd name="connsiteY2" fmla="*/ 7226696 h 7226696"/>
              <a:gd name="connsiteX3" fmla="*/ 0 w 3574746"/>
              <a:gd name="connsiteY3" fmla="*/ 7226696 h 7226696"/>
              <a:gd name="connsiteX4" fmla="*/ 0 w 3574746"/>
              <a:gd name="connsiteY4" fmla="*/ 159026 h 7226696"/>
              <a:gd name="connsiteX0" fmla="*/ 13253 w 3574746"/>
              <a:gd name="connsiteY0" fmla="*/ 516834 h 7226696"/>
              <a:gd name="connsiteX1" fmla="*/ 3574746 w 3574746"/>
              <a:gd name="connsiteY1" fmla="*/ 0 h 7226696"/>
              <a:gd name="connsiteX2" fmla="*/ 2912138 w 3574746"/>
              <a:gd name="connsiteY2" fmla="*/ 7226696 h 7226696"/>
              <a:gd name="connsiteX3" fmla="*/ 0 w 3574746"/>
              <a:gd name="connsiteY3" fmla="*/ 7226696 h 7226696"/>
              <a:gd name="connsiteX4" fmla="*/ 13253 w 3574746"/>
              <a:gd name="connsiteY4" fmla="*/ 516834 h 7226696"/>
              <a:gd name="connsiteX0" fmla="*/ 13253 w 3574746"/>
              <a:gd name="connsiteY0" fmla="*/ 516834 h 7226696"/>
              <a:gd name="connsiteX1" fmla="*/ 3574746 w 3574746"/>
              <a:gd name="connsiteY1" fmla="*/ 0 h 7226696"/>
              <a:gd name="connsiteX2" fmla="*/ 3057912 w 3574746"/>
              <a:gd name="connsiteY2" fmla="*/ 7226696 h 7226696"/>
              <a:gd name="connsiteX3" fmla="*/ 0 w 3574746"/>
              <a:gd name="connsiteY3" fmla="*/ 7226696 h 7226696"/>
              <a:gd name="connsiteX4" fmla="*/ 13253 w 3574746"/>
              <a:gd name="connsiteY4" fmla="*/ 516834 h 7226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4746" h="7226696">
                <a:moveTo>
                  <a:pt x="13253" y="516834"/>
                </a:moveTo>
                <a:lnTo>
                  <a:pt x="3574746" y="0"/>
                </a:lnTo>
                <a:lnTo>
                  <a:pt x="3057912" y="7226696"/>
                </a:lnTo>
                <a:lnTo>
                  <a:pt x="0" y="7226696"/>
                </a:lnTo>
                <a:cubicBezTo>
                  <a:pt x="4418" y="4990075"/>
                  <a:pt x="8835" y="2753455"/>
                  <a:pt x="13253" y="516834"/>
                </a:cubicBezTo>
                <a:close/>
              </a:path>
            </a:pathLst>
          </a:custGeom>
          <a:solidFill>
            <a:srgbClr val="F05856"/>
          </a:solidFill>
          <a:ln w="3893" cap="flat">
            <a:noFill/>
            <a:prstDash val="solid"/>
            <a:miter/>
          </a:ln>
        </p:spPr>
        <p:txBody>
          <a:bodyPr rtlCol="0" anchor="ctr"/>
          <a:lstStyle/>
          <a:p>
            <a:endParaRPr lang="en-US" dirty="0"/>
          </a:p>
        </p:txBody>
      </p:sp>
      <p:sp>
        <p:nvSpPr>
          <p:cNvPr id="39" name="Text Placeholder 32">
            <a:extLst>
              <a:ext uri="{FF2B5EF4-FFF2-40B4-BE49-F238E27FC236}">
                <a16:creationId xmlns:a16="http://schemas.microsoft.com/office/drawing/2014/main" id="{7EBD4761-F1E5-3048-9967-36E37E6BFD23}"/>
              </a:ext>
            </a:extLst>
          </p:cNvPr>
          <p:cNvSpPr>
            <a:spLocks noGrp="1"/>
          </p:cNvSpPr>
          <p:nvPr>
            <p:ph type="body" sz="quarter" idx="32" hasCustomPrompt="1"/>
          </p:nvPr>
        </p:nvSpPr>
        <p:spPr>
          <a:xfrm>
            <a:off x="3744595" y="3523328"/>
            <a:ext cx="2865335" cy="5044145"/>
          </a:xfrm>
          <a:prstGeom prst="rect">
            <a:avLst/>
          </a:prstGeom>
        </p:spPr>
        <p:txBody>
          <a:bodyPr numCol="1" spcCol="288000" anchor="t">
            <a:noAutofit/>
          </a:bodyPr>
          <a:lstStyle>
            <a:lvl1pPr marL="0" indent="0" algn="just">
              <a:lnSpc>
                <a:spcPct val="100000"/>
              </a:lnSpc>
              <a:spcBef>
                <a:spcPts val="0"/>
              </a:spcBef>
              <a:buNone/>
              <a:defRPr sz="1000" b="0" i="0">
                <a:solidFill>
                  <a:srgbClr val="595959"/>
                </a:solidFill>
                <a:latin typeface="Gotham Book" pitchFamily="2" charset="0"/>
                <a:cs typeface="Gotham Book" pitchFamily="2"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Short description</a:t>
            </a:r>
            <a:endParaRPr lang="en-US" dirty="0"/>
          </a:p>
        </p:txBody>
      </p:sp>
      <p:sp>
        <p:nvSpPr>
          <p:cNvPr id="62" name="Text Placeholder 32">
            <a:extLst>
              <a:ext uri="{FF2B5EF4-FFF2-40B4-BE49-F238E27FC236}">
                <a16:creationId xmlns:a16="http://schemas.microsoft.com/office/drawing/2014/main" id="{ED7D9071-4970-2742-B5E2-BDD61155C393}"/>
              </a:ext>
            </a:extLst>
          </p:cNvPr>
          <p:cNvSpPr>
            <a:spLocks noGrp="1"/>
          </p:cNvSpPr>
          <p:nvPr>
            <p:ph type="body" sz="quarter" idx="60" hasCustomPrompt="1"/>
          </p:nvPr>
        </p:nvSpPr>
        <p:spPr>
          <a:xfrm>
            <a:off x="251559" y="4074644"/>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Date of Interview</a:t>
            </a:r>
            <a:endParaRPr lang="en-US" dirty="0"/>
          </a:p>
        </p:txBody>
      </p:sp>
      <p:sp>
        <p:nvSpPr>
          <p:cNvPr id="63" name="Text Placeholder 32">
            <a:extLst>
              <a:ext uri="{FF2B5EF4-FFF2-40B4-BE49-F238E27FC236}">
                <a16:creationId xmlns:a16="http://schemas.microsoft.com/office/drawing/2014/main" id="{A8C0D72E-1661-DE4F-B2B7-6DE52B439182}"/>
              </a:ext>
            </a:extLst>
          </p:cNvPr>
          <p:cNvSpPr>
            <a:spLocks noGrp="1"/>
          </p:cNvSpPr>
          <p:nvPr>
            <p:ph type="body" sz="quarter" idx="61" hasCustomPrompt="1"/>
          </p:nvPr>
        </p:nvSpPr>
        <p:spPr>
          <a:xfrm>
            <a:off x="264747" y="4397622"/>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4" name="Text Placeholder 32">
            <a:extLst>
              <a:ext uri="{FF2B5EF4-FFF2-40B4-BE49-F238E27FC236}">
                <a16:creationId xmlns:a16="http://schemas.microsoft.com/office/drawing/2014/main" id="{FFAA0D48-BD9D-1545-AAF6-7CBC3E292196}"/>
              </a:ext>
            </a:extLst>
          </p:cNvPr>
          <p:cNvSpPr>
            <a:spLocks noGrp="1"/>
          </p:cNvSpPr>
          <p:nvPr>
            <p:ph type="body" sz="quarter" idx="62" hasCustomPrompt="1"/>
          </p:nvPr>
        </p:nvSpPr>
        <p:spPr>
          <a:xfrm>
            <a:off x="264747" y="4666917"/>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Contact Person</a:t>
            </a:r>
            <a:endParaRPr lang="en-US" dirty="0"/>
          </a:p>
        </p:txBody>
      </p:sp>
      <p:sp>
        <p:nvSpPr>
          <p:cNvPr id="65" name="Text Placeholder 32">
            <a:extLst>
              <a:ext uri="{FF2B5EF4-FFF2-40B4-BE49-F238E27FC236}">
                <a16:creationId xmlns:a16="http://schemas.microsoft.com/office/drawing/2014/main" id="{0893F005-7222-1D4C-B585-F495CD3A63C9}"/>
              </a:ext>
            </a:extLst>
          </p:cNvPr>
          <p:cNvSpPr>
            <a:spLocks noGrp="1"/>
          </p:cNvSpPr>
          <p:nvPr>
            <p:ph type="body" sz="quarter" idx="63" hasCustomPrompt="1"/>
          </p:nvPr>
        </p:nvSpPr>
        <p:spPr>
          <a:xfrm>
            <a:off x="291778" y="6025886"/>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6" name="Text Placeholder 32">
            <a:extLst>
              <a:ext uri="{FF2B5EF4-FFF2-40B4-BE49-F238E27FC236}">
                <a16:creationId xmlns:a16="http://schemas.microsoft.com/office/drawing/2014/main" id="{26C22AB2-BFBF-2844-8C4E-1A862403A4DA}"/>
              </a:ext>
            </a:extLst>
          </p:cNvPr>
          <p:cNvSpPr>
            <a:spLocks noGrp="1"/>
          </p:cNvSpPr>
          <p:nvPr>
            <p:ph type="body" sz="quarter" idx="64" hasCustomPrompt="1"/>
          </p:nvPr>
        </p:nvSpPr>
        <p:spPr>
          <a:xfrm>
            <a:off x="251559" y="5367631"/>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Email</a:t>
            </a:r>
            <a:endParaRPr lang="en-US" dirty="0"/>
          </a:p>
        </p:txBody>
      </p:sp>
      <p:sp>
        <p:nvSpPr>
          <p:cNvPr id="67" name="Text Placeholder 32">
            <a:extLst>
              <a:ext uri="{FF2B5EF4-FFF2-40B4-BE49-F238E27FC236}">
                <a16:creationId xmlns:a16="http://schemas.microsoft.com/office/drawing/2014/main" id="{E06B64BA-A167-A64B-B0F9-E66E438F4B99}"/>
              </a:ext>
            </a:extLst>
          </p:cNvPr>
          <p:cNvSpPr>
            <a:spLocks noGrp="1"/>
          </p:cNvSpPr>
          <p:nvPr>
            <p:ph type="body" sz="quarter" idx="65" hasCustomPrompt="1"/>
          </p:nvPr>
        </p:nvSpPr>
        <p:spPr>
          <a:xfrm>
            <a:off x="264747" y="5463931"/>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68" name="Text Placeholder 32">
            <a:extLst>
              <a:ext uri="{FF2B5EF4-FFF2-40B4-BE49-F238E27FC236}">
                <a16:creationId xmlns:a16="http://schemas.microsoft.com/office/drawing/2014/main" id="{5EB5BCA6-F754-5B4C-8A75-4FD2EE17A79C}"/>
              </a:ext>
            </a:extLst>
          </p:cNvPr>
          <p:cNvSpPr>
            <a:spLocks noGrp="1"/>
          </p:cNvSpPr>
          <p:nvPr>
            <p:ph type="body" sz="quarter" idx="58" hasCustomPrompt="1"/>
          </p:nvPr>
        </p:nvSpPr>
        <p:spPr>
          <a:xfrm>
            <a:off x="264747" y="3519481"/>
            <a:ext cx="2694087" cy="349177"/>
          </a:xfrm>
          <a:prstGeom prst="rect">
            <a:avLst/>
          </a:prstGeom>
        </p:spPr>
        <p:txBody>
          <a:bodyPr anchor="ctr">
            <a:noAutofit/>
          </a:bodyPr>
          <a:lstStyle>
            <a:lvl1pPr marL="0" indent="0" algn="l">
              <a:lnSpc>
                <a:spcPts val="1420"/>
              </a:lnSpc>
              <a:spcBef>
                <a:spcPts val="0"/>
              </a:spcBef>
              <a:buNone/>
              <a:defRPr sz="1200" b="1" i="0">
                <a:solidFill>
                  <a:schemeClr val="bg1"/>
                </a:solidFill>
                <a:latin typeface="Gotham Medium" pitchFamily="2" charset="0"/>
                <a:cs typeface="Gotham Medium"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Company Name</a:t>
            </a:r>
            <a:endParaRPr lang="en-US" dirty="0"/>
          </a:p>
        </p:txBody>
      </p:sp>
      <p:sp>
        <p:nvSpPr>
          <p:cNvPr id="69" name="Text Placeholder 32">
            <a:extLst>
              <a:ext uri="{FF2B5EF4-FFF2-40B4-BE49-F238E27FC236}">
                <a16:creationId xmlns:a16="http://schemas.microsoft.com/office/drawing/2014/main" id="{97336D3B-4678-1243-A459-46072CF28B3A}"/>
              </a:ext>
            </a:extLst>
          </p:cNvPr>
          <p:cNvSpPr>
            <a:spLocks noGrp="1"/>
          </p:cNvSpPr>
          <p:nvPr>
            <p:ph type="body" sz="quarter" idx="59" hasCustomPrompt="1"/>
          </p:nvPr>
        </p:nvSpPr>
        <p:spPr>
          <a:xfrm>
            <a:off x="264748" y="3805349"/>
            <a:ext cx="2694086" cy="349177"/>
          </a:xfrm>
          <a:prstGeom prst="rect">
            <a:avLst/>
          </a:prstGeom>
        </p:spPr>
        <p:txBody>
          <a:bodyPr anchor="ctr">
            <a:noAutofit/>
          </a:bodyPr>
          <a:lstStyle>
            <a:lvl1pPr marL="0" indent="0" algn="l">
              <a:buNone/>
              <a:defRPr sz="1050" b="0" i="0">
                <a:solidFill>
                  <a:schemeClr val="bg1"/>
                </a:solidFill>
                <a:latin typeface="Gotham Book" pitchFamily="2" charset="0"/>
                <a:cs typeface="Gotham Book" pitchFamily="2"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Title</a:t>
            </a:r>
            <a:endParaRPr lang="en-US" dirty="0"/>
          </a:p>
        </p:txBody>
      </p:sp>
      <p:sp>
        <p:nvSpPr>
          <p:cNvPr id="71" name="Graphic 4">
            <a:extLst>
              <a:ext uri="{FF2B5EF4-FFF2-40B4-BE49-F238E27FC236}">
                <a16:creationId xmlns:a16="http://schemas.microsoft.com/office/drawing/2014/main" id="{BDEADE71-9962-E94F-BDF1-422D2EDFBA1E}"/>
              </a:ext>
            </a:extLst>
          </p:cNvPr>
          <p:cNvSpPr/>
          <p:nvPr userDrawn="1"/>
        </p:nvSpPr>
        <p:spPr>
          <a:xfrm>
            <a:off x="568813" y="9127662"/>
            <a:ext cx="3120418" cy="801553"/>
          </a:xfrm>
          <a:custGeom>
            <a:avLst/>
            <a:gdLst>
              <a:gd name="connsiteX0" fmla="*/ 693085 w 693084"/>
              <a:gd name="connsiteY0" fmla="*/ 178035 h 178035"/>
              <a:gd name="connsiteX1" fmla="*/ 559150 w 693084"/>
              <a:gd name="connsiteY1" fmla="*/ 0 h 178035"/>
              <a:gd name="connsiteX2" fmla="*/ 0 w 693084"/>
              <a:gd name="connsiteY2" fmla="*/ 176555 h 178035"/>
            </a:gdLst>
            <a:ahLst/>
            <a:cxnLst>
              <a:cxn ang="0">
                <a:pos x="connsiteX0" y="connsiteY0"/>
              </a:cxn>
              <a:cxn ang="0">
                <a:pos x="connsiteX1" y="connsiteY1"/>
              </a:cxn>
              <a:cxn ang="0">
                <a:pos x="connsiteX2" y="connsiteY2"/>
              </a:cxn>
            </a:cxnLst>
            <a:rect l="l" t="t" r="r" b="b"/>
            <a:pathLst>
              <a:path w="693084" h="178035">
                <a:moveTo>
                  <a:pt x="693085" y="178035"/>
                </a:moveTo>
                <a:lnTo>
                  <a:pt x="559150" y="0"/>
                </a:lnTo>
                <a:lnTo>
                  <a:pt x="0" y="176555"/>
                </a:lnTo>
                <a:close/>
              </a:path>
            </a:pathLst>
          </a:custGeom>
          <a:solidFill>
            <a:srgbClr val="2E495E"/>
          </a:solidFill>
          <a:ln w="3893"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44F62B5B-A9FC-4840-880B-0530ACFA9F63}"/>
              </a:ext>
            </a:extLst>
          </p:cNvPr>
          <p:cNvSpPr>
            <a:spLocks noGrp="1"/>
          </p:cNvSpPr>
          <p:nvPr>
            <p:ph type="pic" sz="quarter" idx="66"/>
          </p:nvPr>
        </p:nvSpPr>
        <p:spPr>
          <a:xfrm>
            <a:off x="-1" y="0"/>
            <a:ext cx="5062508" cy="3191814"/>
          </a:xfrm>
          <a:custGeom>
            <a:avLst/>
            <a:gdLst>
              <a:gd name="connsiteX0" fmla="*/ 0 w 5177265"/>
              <a:gd name="connsiteY0" fmla="*/ 0 h 3191814"/>
              <a:gd name="connsiteX1" fmla="*/ 3510573 w 5177265"/>
              <a:gd name="connsiteY1" fmla="*/ 0 h 3191814"/>
              <a:gd name="connsiteX2" fmla="*/ 5177265 w 5177265"/>
              <a:gd name="connsiteY2" fmla="*/ 2428189 h 3191814"/>
              <a:gd name="connsiteX3" fmla="*/ 0 w 5177265"/>
              <a:gd name="connsiteY3" fmla="*/ 3191814 h 3191814"/>
            </a:gdLst>
            <a:ahLst/>
            <a:cxnLst>
              <a:cxn ang="0">
                <a:pos x="connsiteX0" y="connsiteY0"/>
              </a:cxn>
              <a:cxn ang="0">
                <a:pos x="connsiteX1" y="connsiteY1"/>
              </a:cxn>
              <a:cxn ang="0">
                <a:pos x="connsiteX2" y="connsiteY2"/>
              </a:cxn>
              <a:cxn ang="0">
                <a:pos x="connsiteX3" y="connsiteY3"/>
              </a:cxn>
            </a:cxnLst>
            <a:rect l="l" t="t" r="r" b="b"/>
            <a:pathLst>
              <a:path w="5177265" h="3191814">
                <a:moveTo>
                  <a:pt x="0" y="0"/>
                </a:moveTo>
                <a:lnTo>
                  <a:pt x="3510573" y="0"/>
                </a:lnTo>
                <a:lnTo>
                  <a:pt x="5177265" y="2428189"/>
                </a:lnTo>
                <a:lnTo>
                  <a:pt x="0" y="3191814"/>
                </a:lnTo>
                <a:close/>
              </a:path>
            </a:pathLst>
          </a:custGeom>
          <a:solidFill>
            <a:srgbClr val="31475E"/>
          </a:solidFill>
        </p:spPr>
        <p:txBody>
          <a:bodyPr wrap="square">
            <a:noAutofit/>
          </a:bodyPr>
          <a:lstStyle>
            <a:lvl1pPr marL="0" indent="0">
              <a:buNone/>
              <a:defRPr sz="800"/>
            </a:lvl1pPr>
          </a:lstStyle>
          <a:p>
            <a:endParaRPr lang="en-US" dirty="0"/>
          </a:p>
        </p:txBody>
      </p:sp>
      <p:pic>
        <p:nvPicPr>
          <p:cNvPr id="1026" name="Picture 2" descr="Women in Logistics Logo">
            <a:extLst>
              <a:ext uri="{FF2B5EF4-FFF2-40B4-BE49-F238E27FC236}">
                <a16:creationId xmlns:a16="http://schemas.microsoft.com/office/drawing/2014/main" id="{7D5B4423-FCE5-4CBD-9227-50FC3FB5C4BB}"/>
              </a:ext>
            </a:extLst>
          </p:cNvPr>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187298" y="76447"/>
            <a:ext cx="2670702" cy="9547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81134219"/>
      </p:ext>
    </p:extLst>
  </p:cSld>
  <p:clrMapOvr>
    <a:masterClrMapping/>
  </p:clrMapOvr>
  <p:transition spd="med"/>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 name="Text"/>
          <p:cNvSpPr txBox="1"/>
          <p:nvPr/>
        </p:nvSpPr>
        <p:spPr>
          <a:xfrm>
            <a:off x="6367951" y="9467418"/>
            <a:ext cx="330826" cy="136575"/>
          </a:xfrm>
          <a:prstGeom prst="rect">
            <a:avLst/>
          </a:prstGeom>
          <a:ln w="12700">
            <a:miter lim="400000"/>
          </a:ln>
          <a:extLst>
            <a:ext uri="{C572A759-6A51-4108-AA02-DFA0A04FC94B}">
              <ma14:wrappingTextBoxFlag xmlns:ma14="http://schemas.microsoft.com/office/mac/drawingml/2011/main" xmlns:a16="http://schemas.microsoft.com/office/drawing/2014/main" xmlns="" val="1"/>
            </a:ext>
          </a:extLst>
        </p:spPr>
        <p:txBody>
          <a:bodyPr lIns="14287" tIns="14287" rIns="14287" bIns="14287">
            <a:spAutoFit/>
          </a:bodyPr>
          <a:lstStyle/>
          <a:p>
            <a:pPr algn="l" defTabSz="583729">
              <a:defRPr sz="4800">
                <a:solidFill>
                  <a:srgbClr val="000000"/>
                </a:solidFill>
                <a:latin typeface="Helvetica Light"/>
                <a:ea typeface="Helvetica Light"/>
                <a:cs typeface="Helvetica Light"/>
                <a:sym typeface="Helvetica Light"/>
              </a:defRPr>
            </a:pPr>
            <a:fld id="{86CB4B4D-7CA3-9044-876B-883B54F8677D}" type="slidenum">
              <a:rPr sz="700" b="0" i="0">
                <a:solidFill>
                  <a:srgbClr val="595959"/>
                </a:solidFill>
                <a:latin typeface="Gotham Book" pitchFamily="2" charset="0"/>
                <a:cs typeface="Gotham Book" pitchFamily="2" charset="0"/>
              </a:rPr>
              <a:t>‹#›</a:t>
            </a:fld>
            <a:r>
              <a:rPr sz="700" b="0" i="0" dirty="0">
                <a:solidFill>
                  <a:srgbClr val="595959"/>
                </a:solidFill>
                <a:latin typeface="Gotham Book" pitchFamily="2" charset="0"/>
                <a:cs typeface="Gotham Book" pitchFamily="2" charset="0"/>
              </a:rPr>
              <a:t>'￼</a:t>
            </a:r>
          </a:p>
        </p:txBody>
      </p:sp>
      <p:cxnSp>
        <p:nvCxnSpPr>
          <p:cNvPr id="22" name="Straight Connector 21">
            <a:extLst>
              <a:ext uri="{FF2B5EF4-FFF2-40B4-BE49-F238E27FC236}">
                <a16:creationId xmlns:a16="http://schemas.microsoft.com/office/drawing/2014/main" id="{6E5AE561-5045-004E-A726-54D1A2B00123}"/>
              </a:ext>
            </a:extLst>
          </p:cNvPr>
          <p:cNvCxnSpPr>
            <a:cxnSpLocks/>
          </p:cNvCxnSpPr>
          <p:nvPr userDrawn="1"/>
        </p:nvCxnSpPr>
        <p:spPr>
          <a:xfrm>
            <a:off x="6233020" y="9467418"/>
            <a:ext cx="0" cy="168314"/>
          </a:xfrm>
          <a:prstGeom prst="line">
            <a:avLst/>
          </a:prstGeom>
          <a:noFill/>
          <a:ln w="9525" cap="flat">
            <a:solidFill>
              <a:srgbClr val="24CAF8"/>
            </a:solidFill>
            <a:prstDash val="solid"/>
            <a:miter lim="400000"/>
          </a:ln>
          <a:effectLst/>
          <a:sp3d/>
        </p:spPr>
        <p:style>
          <a:lnRef idx="0">
            <a:scrgbClr r="0" g="0" b="0"/>
          </a:lnRef>
          <a:fillRef idx="0">
            <a:scrgbClr r="0" g="0" b="0"/>
          </a:fillRef>
          <a:effectRef idx="0">
            <a:scrgbClr r="0" g="0" b="0"/>
          </a:effectRef>
          <a:fontRef idx="none"/>
        </p:style>
      </p:cxnSp>
    </p:spTree>
  </p:cSld>
  <p:clrMap bg1="lt1" tx1="dk1" bg2="lt2" tx2="dk2" accent1="accent1" accent2="accent2" accent3="accent3" accent4="accent4" accent5="accent5" accent6="accent6" hlink="hlink" folHlink="folHlink"/>
  <p:sldLayoutIdLst>
    <p:sldLayoutId id="2147483826" r:id="rId1"/>
    <p:sldLayoutId id="2147483827" r:id="rId2"/>
    <p:sldLayoutId id="2147483828" r:id="rId3"/>
    <p:sldLayoutId id="2147483829" r:id="rId4"/>
    <p:sldLayoutId id="2147483830" r:id="rId5"/>
    <p:sldLayoutId id="2147483831" r:id="rId6"/>
  </p:sldLayoutIdLst>
  <p:transition spd="med"/>
  <p:txStyles>
    <p:titleStyle>
      <a:lvl1pPr marL="0" marR="0" indent="0" algn="l" defTabSz="583729" rtl="0" latinLnBrk="0">
        <a:lnSpc>
          <a:spcPct val="80000"/>
        </a:lnSpc>
        <a:spcBef>
          <a:spcPts val="0"/>
        </a:spcBef>
        <a:spcAft>
          <a:spcPts val="0"/>
        </a:spcAft>
        <a:buClrTx/>
        <a:buSzTx/>
        <a:buFontTx/>
        <a:buNone/>
        <a:tabLst/>
        <a:defRPr sz="3222" b="0" i="0" u="none" strike="noStrike" cap="none" spc="322" baseline="0">
          <a:ln>
            <a:noFill/>
          </a:ln>
          <a:solidFill>
            <a:srgbClr val="2F355A"/>
          </a:solidFill>
          <a:uFillTx/>
          <a:latin typeface="+mn-lt"/>
          <a:ea typeface="+mn-ea"/>
          <a:cs typeface="+mn-cs"/>
          <a:sym typeface="Montserrat Bold"/>
        </a:defRPr>
      </a:lvl1pPr>
      <a:lvl2pPr marL="0" marR="0" indent="49766"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2pPr>
      <a:lvl3pPr marL="0" marR="0" indent="99532"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3pPr>
      <a:lvl4pPr marL="0" marR="0" indent="149299"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4pPr>
      <a:lvl5pPr marL="0" marR="0" indent="199065"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5pPr>
      <a:lvl6pPr marL="0" marR="0" indent="248831"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6pPr>
      <a:lvl7pPr marL="0" marR="0" indent="298597"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7pPr>
      <a:lvl8pPr marL="0" marR="0" indent="348364"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8pPr>
      <a:lvl9pPr marL="0" marR="0" indent="398130" algn="l" defTabSz="583729" rtl="0" latinLnBrk="0">
        <a:lnSpc>
          <a:spcPct val="80000"/>
        </a:lnSpc>
        <a:spcBef>
          <a:spcPts val="0"/>
        </a:spcBef>
        <a:spcAft>
          <a:spcPts val="0"/>
        </a:spcAft>
        <a:buClrTx/>
        <a:buSzTx/>
        <a:buFontTx/>
        <a:buNone/>
        <a:tabLst/>
        <a:defRPr sz="3222" b="0" i="0" u="none" strike="noStrike" cap="none" spc="322" baseline="0">
          <a:ln>
            <a:noFill/>
          </a:ln>
          <a:solidFill>
            <a:srgbClr val="151314"/>
          </a:solidFill>
          <a:uFillTx/>
          <a:latin typeface="+mn-lt"/>
          <a:ea typeface="+mn-ea"/>
          <a:cs typeface="+mn-cs"/>
          <a:sym typeface="Montserrat Bold"/>
        </a:defRPr>
      </a:lvl9pPr>
    </p:titleStyle>
    <p:bodyStyle>
      <a:lvl1pPr marL="0" marR="0" indent="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1pPr>
      <a:lvl2pPr marL="0" marR="0" indent="49766"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2pPr>
      <a:lvl3pPr marL="0" marR="0" indent="99532"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3pPr>
      <a:lvl4pPr marL="0" marR="0" indent="149299"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4pPr>
      <a:lvl5pPr marL="0" marR="0" indent="199065"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p:bodyStyle>
    <p:otherStyle>
      <a:lvl1pPr marL="0" marR="0" indent="0"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1pPr>
      <a:lvl2pPr marL="0" marR="0" indent="49766"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2pPr>
      <a:lvl3pPr marL="0" marR="0" indent="99532"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3pPr>
      <a:lvl4pPr marL="0" marR="0" indent="149299"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4pPr>
      <a:lvl5pPr marL="0" marR="0" indent="199065"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5pPr>
      <a:lvl6pPr marL="0" marR="0" indent="248831"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6pPr>
      <a:lvl7pPr marL="0" marR="0" indent="298597"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7pPr>
      <a:lvl8pPr marL="0" marR="0" indent="348364"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8pPr>
      <a:lvl9pPr marL="0" marR="0" indent="398130" algn="l" defTabSz="583729" rtl="0" latinLnBrk="0">
        <a:lnSpc>
          <a:spcPct val="100000"/>
        </a:lnSpc>
        <a:spcBef>
          <a:spcPts val="0"/>
        </a:spcBef>
        <a:spcAft>
          <a:spcPts val="0"/>
        </a:spcAft>
        <a:buClrTx/>
        <a:buSzTx/>
        <a:buFontTx/>
        <a:buNone/>
        <a:tabLst/>
        <a:defRPr sz="1045" b="0" i="0" u="none" strike="noStrike" cap="none" spc="0" baseline="0">
          <a:ln>
            <a:noFill/>
          </a:ln>
          <a:solidFill>
            <a:schemeClr val="tx1"/>
          </a:solidFill>
          <a:uFillTx/>
          <a:latin typeface="+mn-lt"/>
          <a:ea typeface="+mn-ea"/>
          <a:cs typeface="+mn-cs"/>
          <a:sym typeface="Helvetica Light"/>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3.xml"/><Relationship Id="rId4" Type="http://schemas.openxmlformats.org/officeDocument/2006/relationships/image" Target="../media/image8.emf"/></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8" Type="http://schemas.openxmlformats.org/officeDocument/2006/relationships/hyperlink" Target="https://geodis.com/newsroom/press-release/geodis-supports-improved-diversity-logistics" TargetMode="External"/><Relationship Id="rId3" Type="http://schemas.openxmlformats.org/officeDocument/2006/relationships/image" Target="../media/image20.jpeg"/><Relationship Id="rId7" Type="http://schemas.openxmlformats.org/officeDocument/2006/relationships/hyperlink" Target="https://geodis.com/newsroom/press-releases/geodis-pledges-firm-commitment-gender-diversity" TargetMode="External"/><Relationship Id="rId2" Type="http://schemas.openxmlformats.org/officeDocument/2006/relationships/slideLayout" Target="../slideLayouts/slideLayout5.xml"/><Relationship Id="rId1" Type="http://schemas.openxmlformats.org/officeDocument/2006/relationships/video" Target="https://www.youtube.com/embed/G2kFfgn4ugw?feature=oembed" TargetMode="External"/><Relationship Id="rId6" Type="http://schemas.openxmlformats.org/officeDocument/2006/relationships/hyperlink" Target="https://geodis.com/ie/blog/sustainability/why-do-we-need-more-women-top-management-positions#author-anchor" TargetMode="External"/><Relationship Id="rId5" Type="http://schemas.openxmlformats.org/officeDocument/2006/relationships/hyperlink" Target="https://geodis.com/ie/blog/sustainability/why-do-we-need-more-women-top-management-positions" TargetMode="External"/><Relationship Id="rId10" Type="http://schemas.openxmlformats.org/officeDocument/2006/relationships/image" Target="../media/image22.jpeg"/><Relationship Id="rId4" Type="http://schemas.openxmlformats.org/officeDocument/2006/relationships/image" Target="../media/image21.png"/><Relationship Id="rId9" Type="http://schemas.openxmlformats.org/officeDocument/2006/relationships/hyperlink" Target="https://www.youtube.com/c/GeodisCorporate/video"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xml"/><Relationship Id="rId1" Type="http://schemas.openxmlformats.org/officeDocument/2006/relationships/slideLayout" Target="../slideLayouts/slideLayout5.xml"/><Relationship Id="rId4" Type="http://schemas.openxmlformats.org/officeDocument/2006/relationships/image" Target="../media/image24.jpeg"/></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hyperlink" Target="https://ciltskillnet.ie/news/women-transforming-transport-logistics-and-supply-chain-in-ireland/" TargetMode="External"/><Relationship Id="rId7" Type="http://schemas.openxmlformats.org/officeDocument/2006/relationships/image" Target="../media/image29.jpeg"/><Relationship Id="rId2" Type="http://schemas.openxmlformats.org/officeDocument/2006/relationships/hyperlink" Target="https://www.transporttraining.org/drive-change/" TargetMode="External"/><Relationship Id="rId1" Type="http://schemas.openxmlformats.org/officeDocument/2006/relationships/slideLayout" Target="../slideLayouts/slideLayout5.xml"/><Relationship Id="rId6" Type="http://schemas.openxmlformats.org/officeDocument/2006/relationships/image" Target="../media/image16.jpeg"/><Relationship Id="rId5" Type="http://schemas.openxmlformats.org/officeDocument/2006/relationships/image" Target="../media/image28.svg"/><Relationship Id="rId4" Type="http://schemas.openxmlformats.org/officeDocument/2006/relationships/image" Target="../media/image27.png"/></Relationships>
</file>

<file path=ppt/slides/_rels/slide2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hyperlink" Target="https://www.transporttraining.org/training/" TargetMode="Externa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hyperlink" Target="https://www.european-business.com/portraits/robert-bosch-sp-z-oo/a-pioneer-in-poland" TargetMode="External"/><Relationship Id="rId2" Type="http://schemas.openxmlformats.org/officeDocument/2006/relationships/image" Target="../media/image34.jpeg"/><Relationship Id="rId1" Type="http://schemas.openxmlformats.org/officeDocument/2006/relationships/slideLayout" Target="../slideLayouts/slideLayout5.xml"/><Relationship Id="rId4" Type="http://schemas.openxmlformats.org/officeDocument/2006/relationships/image" Target="../media/image35.jpeg"/></Relationships>
</file>

<file path=ppt/slides/_rels/slide26.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hyperlink" Target="https://www.pracujwlogistyce.pl/12-kobiety-w-logistyce/8146-kobieca-strona-dhl-supply-chain" TargetMode="External"/><Relationship Id="rId2" Type="http://schemas.openxmlformats.org/officeDocument/2006/relationships/hyperlink" Target="https://www.dhl.com/pl-pl/home/prasa/prasa-archiwum/2021/kobieca-strona-dhl-supply-chain.html" TargetMode="External"/><Relationship Id="rId1" Type="http://schemas.openxmlformats.org/officeDocument/2006/relationships/slideLayout" Target="../slideLayouts/slideLayout3.xml"/><Relationship Id="rId4" Type="http://schemas.openxmlformats.org/officeDocument/2006/relationships/hyperlink" Target="https://www.pulshr.pl/rekrutacja/gigant-logistyki-stawia-na-kobiety-stanowia-juz-ponad-polowe-zespolu,82899.html"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logwin-logistics.com/company/locations/worldwide-locations/poland.html" TargetMode="External"/><Relationship Id="rId2" Type="http://schemas.openxmlformats.org/officeDocument/2006/relationships/image" Target="../media/image42.jpeg"/><Relationship Id="rId1" Type="http://schemas.openxmlformats.org/officeDocument/2006/relationships/slideLayout" Target="../slideLayouts/slideLayout5.xml"/><Relationship Id="rId4" Type="http://schemas.openxmlformats.org/officeDocument/2006/relationships/image" Target="../media/image43.jpe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hyperlink" Target="https://mercedes-benz-jawor.com.pl/en/" TargetMode="External"/><Relationship Id="rId2" Type="http://schemas.openxmlformats.org/officeDocument/2006/relationships/image" Target="../media/image47.jpeg"/><Relationship Id="rId1" Type="http://schemas.openxmlformats.org/officeDocument/2006/relationships/slideLayout" Target="../slideLayouts/slideLayout5.xml"/><Relationship Id="rId4" Type="http://schemas.openxmlformats.org/officeDocument/2006/relationships/image" Target="../media/image48.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hyperlink" Target="https://www.ikea.com/gb/en/this-is-ikea/work-with-us/diversity-and-inclusion-pub86a2cb59" TargetMode="External"/><Relationship Id="rId2" Type="http://schemas.openxmlformats.org/officeDocument/2006/relationships/image" Target="../media/image52.jpeg"/><Relationship Id="rId1" Type="http://schemas.openxmlformats.org/officeDocument/2006/relationships/slideLayout" Target="../slideLayouts/slideLayout5.xml"/><Relationship Id="rId6" Type="http://schemas.openxmlformats.org/officeDocument/2006/relationships/image" Target="../media/image54.png"/><Relationship Id="rId5" Type="http://schemas.openxmlformats.org/officeDocument/2006/relationships/hyperlink" Target="http://www.industry.ikea.pl/" TargetMode="External"/><Relationship Id="rId4" Type="http://schemas.openxmlformats.org/officeDocument/2006/relationships/image" Target="../media/image53.jpeg"/></Relationships>
</file>

<file path=ppt/slides/_rels/slide4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55.jpeg"/><Relationship Id="rId1" Type="http://schemas.openxmlformats.org/officeDocument/2006/relationships/slideLayout" Target="../slideLayouts/slideLayout2.xml"/><Relationship Id="rId5" Type="http://schemas.openxmlformats.org/officeDocument/2006/relationships/image" Target="../media/image58.jpg"/><Relationship Id="rId4" Type="http://schemas.openxmlformats.org/officeDocument/2006/relationships/image" Target="../media/image57.jpg"/></Relationships>
</file>

<file path=ppt/slides/_rels/slide4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slideLayout" Target="../slideLayouts/slideLayout5.xml"/><Relationship Id="rId1" Type="http://schemas.openxmlformats.org/officeDocument/2006/relationships/video" Target="https://www.youtube.com/embed/G2kFfgn4ugw?feature=oembed" TargetMode="External"/><Relationship Id="rId5" Type="http://schemas.openxmlformats.org/officeDocument/2006/relationships/image" Target="../media/image59.png"/><Relationship Id="rId4" Type="http://schemas.openxmlformats.org/officeDocument/2006/relationships/image" Target="../media/image53.jpeg"/></Relationships>
</file>

<file path=ppt/slides/_rels/slide4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pn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hyperlink" Target="https://www.irishtimes.com/sponsored/lidl/graduate-to-a-rewarding-career-at-one-of-ireland-s-leading-retailers-1.4355645" TargetMode="External"/><Relationship Id="rId3" Type="http://schemas.openxmlformats.org/officeDocument/2006/relationships/hyperlink" Target="https://momentumconsulting.ie/wp-content/uploads/2022/06/WIL-Opportunities-for-Women-in-Logistics-in-2022-by-Megan-Yeats.pdf" TargetMode="External"/><Relationship Id="rId7" Type="http://schemas.openxmlformats.org/officeDocument/2006/relationships/hyperlink" Target="https://fleet.ie/picture-of-the-week-megan-yeats-honoured-at-tud-from-russia-with-gold/" TargetMode="External"/><Relationship Id="rId12" Type="http://schemas.openxmlformats.org/officeDocument/2006/relationships/image" Target="../media/image12.jpeg"/><Relationship Id="rId2" Type="http://schemas.openxmlformats.org/officeDocument/2006/relationships/hyperlink" Target="https://soundcloud.com/mairtin-breathnach-402085309/megan-yeates-podcast?utm_source=linklinejournal.com&amp;utm_campaign=wtshare&amp;utm_medium=widget&amp;utm_content=https%253A%252F%252Fsoundcloud.com%252Fmairtin-breathnach-402085309%252Fmegan-yeates-podcast" TargetMode="External"/><Relationship Id="rId1" Type="http://schemas.openxmlformats.org/officeDocument/2006/relationships/slideLayout" Target="../slideLayouts/slideLayout5.xml"/><Relationship Id="rId6" Type="http://schemas.openxmlformats.org/officeDocument/2006/relationships/hyperlink" Target="https://worldskills.org/media/news/choosetochallenge-megan-ireland-freight-forwarding/" TargetMode="External"/><Relationship Id="rId11" Type="http://schemas.openxmlformats.org/officeDocument/2006/relationships/image" Target="../media/image11.svg"/><Relationship Id="rId5" Type="http://schemas.openxmlformats.org/officeDocument/2006/relationships/hyperlink" Target="https://mylogisticslifejourney.home.blog/" TargetMode="External"/><Relationship Id="rId10" Type="http://schemas.openxmlformats.org/officeDocument/2006/relationships/image" Target="../media/image10.png"/><Relationship Id="rId4" Type="http://schemas.openxmlformats.org/officeDocument/2006/relationships/hyperlink" Target="https://worldskills.org/" TargetMode="External"/><Relationship Id="rId9" Type="http://schemas.openxmlformats.org/officeDocument/2006/relationships/image" Target="../media/image9.jpeg"/></Relationships>
</file>

<file path=ppt/slides/_rels/slide5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64.jpeg"/><Relationship Id="rId1" Type="http://schemas.openxmlformats.org/officeDocument/2006/relationships/slideLayout" Target="../slideLayouts/slideLayout5.xml"/><Relationship Id="rId5" Type="http://schemas.openxmlformats.org/officeDocument/2006/relationships/image" Target="../media/image66.png"/><Relationship Id="rId4" Type="http://schemas.openxmlformats.org/officeDocument/2006/relationships/hyperlink" Target="https://www.mwsl.eu/aktualnosci/954-nawiazanie-wspolpracy-z-incora" TargetMode="External"/></Relationships>
</file>

<file path=ppt/slides/_rels/slide52.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hyperlink" Target="https://arka.eu/oferta.html" TargetMode="External"/><Relationship Id="rId2" Type="http://schemas.openxmlformats.org/officeDocument/2006/relationships/image" Target="../media/image53.jpeg"/><Relationship Id="rId1" Type="http://schemas.openxmlformats.org/officeDocument/2006/relationships/slideLayout" Target="../slideLayouts/slideLayout5.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jpeg"/></Relationships>
</file>

<file path=ppt/slides/_rels/slide55.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hyperlink" Target="https://www.kkwindsolutions.pl/" TargetMode="External"/><Relationship Id="rId2" Type="http://schemas.openxmlformats.org/officeDocument/2006/relationships/image" Target="../media/image72.jpeg"/><Relationship Id="rId1" Type="http://schemas.openxmlformats.org/officeDocument/2006/relationships/slideLayout" Target="../slideLayouts/slideLayout5.xml"/><Relationship Id="rId5" Type="http://schemas.openxmlformats.org/officeDocument/2006/relationships/image" Target="../media/image73.png"/><Relationship Id="rId4" Type="http://schemas.openxmlformats.org/officeDocument/2006/relationships/image" Target="../media/image53.jpeg"/></Relationships>
</file>

<file path=ppt/slides/_rels/slide57.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74.jpe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hyperlink" Target="https://wwwszczecin.uzs.gov.pl/" TargetMode="External"/><Relationship Id="rId2" Type="http://schemas.openxmlformats.org/officeDocument/2006/relationships/image" Target="../media/image76.png"/><Relationship Id="rId1" Type="http://schemas.openxmlformats.org/officeDocument/2006/relationships/slideLayout" Target="../slideLayouts/slideLayout5.xml"/><Relationship Id="rId4" Type="http://schemas.openxmlformats.org/officeDocument/2006/relationships/image" Target="../media/image65.jpeg"/></Relationships>
</file>

<file path=ppt/slides/_rels/slide59.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hyperlink" Target="https://worldskills.org/media/news/choosetochallenge-megan-ireland-freight-forwarding/" TargetMode="External"/><Relationship Id="rId2" Type="http://schemas.openxmlformats.org/officeDocument/2006/relationships/hyperlink" Target="https://the-irish-graduate.com/2020/07/20/my-graduate-life-megan-yeates/" TargetMode="External"/><Relationship Id="rId1" Type="http://schemas.openxmlformats.org/officeDocument/2006/relationships/slideLayout" Target="../slideLayouts/slideLayout2.xml"/><Relationship Id="rId4" Type="http://schemas.openxmlformats.org/officeDocument/2006/relationships/image" Target="../media/image13.jpeg"/></Relationships>
</file>

<file path=ppt/slides/_rels/slide6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image" Target="../media/image78.png"/><Relationship Id="rId1" Type="http://schemas.openxmlformats.org/officeDocument/2006/relationships/slideLayout" Target="../slideLayouts/slideLayout5.xml"/><Relationship Id="rId4" Type="http://schemas.openxmlformats.org/officeDocument/2006/relationships/image" Target="../media/image65.jpeg"/></Relationships>
</file>

<file path=ppt/slides/_rels/slide6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image" Target="../media/image80.jpeg"/><Relationship Id="rId1" Type="http://schemas.openxmlformats.org/officeDocument/2006/relationships/slideLayout" Target="../slideLayouts/slideLayout1.xml"/><Relationship Id="rId4" Type="http://schemas.openxmlformats.org/officeDocument/2006/relationships/image" Target="../media/image82.jpeg"/></Relationships>
</file>

<file path=ppt/slides/_rels/slide62.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8" Type="http://schemas.openxmlformats.org/officeDocument/2006/relationships/image" Target="../media/image86.svg"/><Relationship Id="rId3" Type="http://schemas.openxmlformats.org/officeDocument/2006/relationships/hyperlink" Target="https://www.youtube.com/channel/UCzIQ6tyEFNOIAEXImzGdLxg" TargetMode="External"/><Relationship Id="rId7" Type="http://schemas.openxmlformats.org/officeDocument/2006/relationships/image" Target="../media/image85.png"/><Relationship Id="rId2" Type="http://schemas.openxmlformats.org/officeDocument/2006/relationships/hyperlink" Target="https://mobile.twitter.com/hashtag/DHL4Her?src=hashtag_click" TargetMode="External"/><Relationship Id="rId1" Type="http://schemas.openxmlformats.org/officeDocument/2006/relationships/slideLayout" Target="../slideLayouts/slideLayout6.xml"/><Relationship Id="rId6" Type="http://schemas.openxmlformats.org/officeDocument/2006/relationships/image" Target="../media/image84.jpeg"/><Relationship Id="rId5" Type="http://schemas.openxmlformats.org/officeDocument/2006/relationships/hyperlink" Target="https://expresscareers.dhl.com/global/en/dhl-life" TargetMode="External"/><Relationship Id="rId4" Type="http://schemas.openxmlformats.org/officeDocument/2006/relationships/hyperlink" Target="https://www.dhl.com/ie-en/home/press/press-archive/2021/dhl-global-forwarding-ireland-named-as-a-best-workplace-for-women.html" TargetMode="External"/><Relationship Id="rId9" Type="http://schemas.openxmlformats.org/officeDocument/2006/relationships/image" Target="../media/image87.png"/></Relationships>
</file>

<file path=ppt/slides/_rels/slide64.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hyperlink" Target="https://mobile.twitter.com/hashtag/DHL4Her?src=hashtag_click" TargetMode="External"/><Relationship Id="rId7" Type="http://schemas.openxmlformats.org/officeDocument/2006/relationships/image" Target="../media/image90.svg"/><Relationship Id="rId2" Type="http://schemas.openxmlformats.org/officeDocument/2006/relationships/slideLayout" Target="../slideLayouts/slideLayout2.xml"/><Relationship Id="rId1" Type="http://schemas.openxmlformats.org/officeDocument/2006/relationships/video" Target="https://www.youtube.com/embed/1Q042l9A2RQ?feature=oembed" TargetMode="External"/><Relationship Id="rId6" Type="http://schemas.openxmlformats.org/officeDocument/2006/relationships/image" Target="../media/image89.png"/><Relationship Id="rId5" Type="http://schemas.openxmlformats.org/officeDocument/2006/relationships/image" Target="../media/image88.jpeg"/><Relationship Id="rId10" Type="http://schemas.openxmlformats.org/officeDocument/2006/relationships/image" Target="../media/image93.svg"/><Relationship Id="rId4" Type="http://schemas.openxmlformats.org/officeDocument/2006/relationships/hyperlink" Target="https://mobile.twitter.com/dhlexpressire/status/1236653060677488640" TargetMode="External"/><Relationship Id="rId9" Type="http://schemas.openxmlformats.org/officeDocument/2006/relationships/image" Target="../media/image92.png"/></Relationships>
</file>

<file path=ppt/slides/_rels/slide65.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hyperlink" Target="https://ie.kuehne-nagel.com/" TargetMode="External"/><Relationship Id="rId7" Type="http://schemas.openxmlformats.org/officeDocument/2006/relationships/hyperlink" Target="https://ie.kuehne-nagel.com/company/about" TargetMode="External"/><Relationship Id="rId2" Type="http://schemas.openxmlformats.org/officeDocument/2006/relationships/image" Target="../media/image94.png"/><Relationship Id="rId1" Type="http://schemas.openxmlformats.org/officeDocument/2006/relationships/slideLayout" Target="../slideLayouts/slideLayout5.xml"/><Relationship Id="rId6" Type="http://schemas.openxmlformats.org/officeDocument/2006/relationships/hyperlink" Target="https://2019-annual-report.kuehne-nagel.com/sustainability/making-the-difference/raising-diversity-awareness" TargetMode="External"/><Relationship Id="rId5" Type="http://schemas.openxmlformats.org/officeDocument/2006/relationships/hyperlink" Target="https://jobs.kuehne-nagel.com/global/en/blogarticle/let-s-open-our-minds-during-the-international-women-s-week" TargetMode="External"/><Relationship Id="rId4" Type="http://schemas.openxmlformats.org/officeDocument/2006/relationships/hyperlink" Target="https://www.image.ie/agenda/this-logistics-company-was-voted-one-of-the-best-workplaces-for-women-in-ireland-248788" TargetMode="External"/></Relationships>
</file>

<file path=ppt/slides/_rels/slide66.xml.rels><?xml version="1.0" encoding="UTF-8" standalone="yes"?>
<Relationships xmlns="http://schemas.openxmlformats.org/package/2006/relationships"><Relationship Id="rId3" Type="http://schemas.openxmlformats.org/officeDocument/2006/relationships/hyperlink" Target="https://jobs.kuehne-nagel.com/global/en/blogarticle/curiosity-is-an-advantage" TargetMode="External"/><Relationship Id="rId2" Type="http://schemas.openxmlformats.org/officeDocument/2006/relationships/hyperlink" Target="https://jobs.kuehne-nagel.com/global/en" TargetMode="External"/><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67.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hyperlink" Target="https://ciltskillnet.ie/news/year-two-higher-certificate-in-sustainable-supply-chains-digitalisation-logistics/" TargetMode="External"/><Relationship Id="rId7" Type="http://schemas.openxmlformats.org/officeDocument/2006/relationships/image" Target="../media/image99.png"/><Relationship Id="rId2" Type="http://schemas.openxmlformats.org/officeDocument/2006/relationships/hyperlink" Target="https://ciltskillnet.ie/training/certificate-in-sustainable-supply-chains-and-logistics/" TargetMode="External"/><Relationship Id="rId1" Type="http://schemas.openxmlformats.org/officeDocument/2006/relationships/slideLayout" Target="../slideLayouts/slideLayout5.xml"/><Relationship Id="rId6" Type="http://schemas.openxmlformats.org/officeDocument/2006/relationships/image" Target="../media/image98.jpeg"/><Relationship Id="rId5" Type="http://schemas.openxmlformats.org/officeDocument/2006/relationships/hyperlink" Target="https://www.cilt.ie/Join-CILT/Women-in-Logistics-Transport" TargetMode="External"/><Relationship Id="rId4" Type="http://schemas.openxmlformats.org/officeDocument/2006/relationships/hyperlink" Target="https://ciltskillnet.ie/news/women-transforming-transport-logistics-and-supply-chain-in-ireland/" TargetMode="External"/><Relationship Id="rId9" Type="http://schemas.openxmlformats.org/officeDocument/2006/relationships/image" Target="../media/image101.svg"/></Relationships>
</file>

<file path=ppt/slides/_rels/slide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png"/><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hyperlink" Target="https://www.cilt.ie/" TargetMode="External"/><Relationship Id="rId7" Type="http://schemas.openxmlformats.org/officeDocument/2006/relationships/image" Target="../media/image105.svg"/><Relationship Id="rId2" Type="http://schemas.openxmlformats.org/officeDocument/2006/relationships/image" Target="../media/image19.jpeg"/><Relationship Id="rId1" Type="http://schemas.openxmlformats.org/officeDocument/2006/relationships/slideLayout" Target="../slideLayouts/slideLayout2.xml"/><Relationship Id="rId6" Type="http://schemas.openxmlformats.org/officeDocument/2006/relationships/image" Target="../media/image104.png"/><Relationship Id="rId5" Type="http://schemas.openxmlformats.org/officeDocument/2006/relationships/image" Target="../media/image103.svg"/><Relationship Id="rId4" Type="http://schemas.openxmlformats.org/officeDocument/2006/relationships/image" Target="../media/image102.png"/></Relationships>
</file>

<file path=ppt/slides/_rels/slide71.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2.xml"/><Relationship Id="rId1" Type="http://schemas.openxmlformats.org/officeDocument/2006/relationships/slideLayout" Target="../slideLayouts/slideLayout5.xml"/><Relationship Id="rId5" Type="http://schemas.openxmlformats.org/officeDocument/2006/relationships/image" Target="../media/image108.jpeg"/><Relationship Id="rId4" Type="http://schemas.openxmlformats.org/officeDocument/2006/relationships/image" Target="../media/image107.png"/></Relationships>
</file>

<file path=ppt/slides/_rels/slide72.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hyperlink" Target="https://www.woodsides.com/careers/#:~:text=Careers%20at%20Woodsides,that%20we%20employ%20the%20best." TargetMode="External"/><Relationship Id="rId1" Type="http://schemas.openxmlformats.org/officeDocument/2006/relationships/slideLayout" Target="../slideLayouts/slideLayout1.xml"/><Relationship Id="rId4" Type="http://schemas.openxmlformats.org/officeDocument/2006/relationships/image" Target="../media/image110.jpeg"/></Relationships>
</file>

<file path=ppt/slides/_rels/slide73.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111.jpeg"/><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114.jpeg"/></Relationships>
</file>

<file path=ppt/slides/_rels/slide7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hyperlink" Target="https://www.womeninlogistics.info/" TargetMode="External"/><Relationship Id="rId2" Type="http://schemas.openxmlformats.org/officeDocument/2006/relationships/hyperlink" Target="https://www.linkedin.com/groups/13963313/" TargetMode="External"/><Relationship Id="rId1" Type="http://schemas.openxmlformats.org/officeDocument/2006/relationships/slideLayout" Target="../slideLayouts/slideLayout4.xml"/><Relationship Id="rId4" Type="http://schemas.openxmlformats.org/officeDocument/2006/relationships/hyperlink" Target="https://www.womeninlogistics.info/wil-power-network-club-pledge-card/" TargetMode="Externa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5D781292-D174-8FB6-EBEF-E03074AD5182}"/>
              </a:ext>
            </a:extLst>
          </p:cNvPr>
          <p:cNvPicPr>
            <a:picLocks noChangeAspect="1"/>
          </p:cNvPicPr>
          <p:nvPr/>
        </p:nvPicPr>
        <p:blipFill>
          <a:blip r:embed="rId2"/>
          <a:stretch>
            <a:fillRect/>
          </a:stretch>
        </p:blipFill>
        <p:spPr>
          <a:xfrm rot="309024">
            <a:off x="107230" y="694871"/>
            <a:ext cx="2268602" cy="2491014"/>
          </a:xfrm>
          <a:prstGeom prst="rect">
            <a:avLst/>
          </a:prstGeom>
        </p:spPr>
      </p:pic>
      <p:pic>
        <p:nvPicPr>
          <p:cNvPr id="20" name="Picture 19" descr="Logo&#10;&#10;Description automatically generated with medium confidence">
            <a:extLst>
              <a:ext uri="{FF2B5EF4-FFF2-40B4-BE49-F238E27FC236}">
                <a16:creationId xmlns:a16="http://schemas.microsoft.com/office/drawing/2014/main" id="{071C66A6-7075-D5C9-A8BD-A200815C0BF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83948" y="716234"/>
            <a:ext cx="3018790" cy="969645"/>
          </a:xfrm>
          <a:prstGeom prst="rect">
            <a:avLst/>
          </a:prstGeom>
        </p:spPr>
      </p:pic>
      <p:sp>
        <p:nvSpPr>
          <p:cNvPr id="21" name="TextBox 20">
            <a:extLst>
              <a:ext uri="{FF2B5EF4-FFF2-40B4-BE49-F238E27FC236}">
                <a16:creationId xmlns:a16="http://schemas.microsoft.com/office/drawing/2014/main" id="{C4D8A96F-21A4-E6B7-1609-01AA93773AA8}"/>
              </a:ext>
            </a:extLst>
          </p:cNvPr>
          <p:cNvSpPr txBox="1"/>
          <p:nvPr/>
        </p:nvSpPr>
        <p:spPr>
          <a:xfrm>
            <a:off x="2402114" y="3021552"/>
            <a:ext cx="4114800" cy="345650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r>
              <a:rPr lang="en-US" sz="3600" b="1" dirty="0">
                <a:solidFill>
                  <a:srgbClr val="31475E"/>
                </a:solidFill>
                <a:effectLst/>
                <a:latin typeface="Calibri" panose="020F0502020204030204" pitchFamily="34" charset="0"/>
                <a:ea typeface="Calibri" panose="020F0502020204030204" pitchFamily="34" charset="0"/>
                <a:cs typeface="Calibri" panose="020F0502020204030204" pitchFamily="34" charset="0"/>
              </a:rPr>
              <a:t>ZESTAW NARZĘDZI DOBRYCH PRAKTYK </a:t>
            </a:r>
            <a:r>
              <a:rPr lang="en-US" sz="3600" dirty="0">
                <a:solidFill>
                  <a:srgbClr val="F05856"/>
                </a:solidFill>
                <a:effectLst/>
                <a:latin typeface="Calibri" panose="020F0502020204030204" pitchFamily="34" charset="0"/>
                <a:ea typeface="Calibri" panose="020F0502020204030204" pitchFamily="34" charset="0"/>
                <a:cs typeface="Calibri" panose="020F0502020204030204" pitchFamily="34" charset="0"/>
              </a:rPr>
              <a:t>PROMUJĄCYCH PRZYWÓDZTWO KOBIET W TRANSPORCIE I LOGISTYCE</a:t>
            </a:r>
            <a:endParaRPr lang="en-GB" sz="3600" dirty="0">
              <a:solidFill>
                <a:srgbClr val="F05856"/>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22" name="Group 21">
            <a:extLst>
              <a:ext uri="{FF2B5EF4-FFF2-40B4-BE49-F238E27FC236}">
                <a16:creationId xmlns:a16="http://schemas.microsoft.com/office/drawing/2014/main" id="{FB56D278-7060-BC53-B59C-5E26F12C381D}"/>
              </a:ext>
            </a:extLst>
          </p:cNvPr>
          <p:cNvGrpSpPr/>
          <p:nvPr/>
        </p:nvGrpSpPr>
        <p:grpSpPr>
          <a:xfrm>
            <a:off x="5065486" y="9285515"/>
            <a:ext cx="1796234" cy="508000"/>
            <a:chOff x="0" y="0"/>
            <a:chExt cx="2227308" cy="508000"/>
          </a:xfrm>
        </p:grpSpPr>
        <p:sp>
          <p:nvSpPr>
            <p:cNvPr id="27" name="Rectangle 26">
              <a:extLst>
                <a:ext uri="{FF2B5EF4-FFF2-40B4-BE49-F238E27FC236}">
                  <a16:creationId xmlns:a16="http://schemas.microsoft.com/office/drawing/2014/main" id="{77FC0879-CA31-10E8-6433-CE7AC10E2239}"/>
                </a:ext>
              </a:extLst>
            </p:cNvPr>
            <p:cNvSpPr/>
            <p:nvPr/>
          </p:nvSpPr>
          <p:spPr>
            <a:xfrm>
              <a:off x="0" y="0"/>
              <a:ext cx="2227308" cy="50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GB" dirty="0"/>
            </a:p>
          </p:txBody>
        </p:sp>
        <p:pic>
          <p:nvPicPr>
            <p:cNvPr id="28" name="Picture 27">
              <a:extLst>
                <a:ext uri="{FF2B5EF4-FFF2-40B4-BE49-F238E27FC236}">
                  <a16:creationId xmlns:a16="http://schemas.microsoft.com/office/drawing/2014/main" id="{BF16FF07-A970-862E-A244-08A8DBE20DB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r="44449"/>
            <a:stretch/>
          </p:blipFill>
          <p:spPr bwMode="auto">
            <a:xfrm>
              <a:off x="203200" y="101600"/>
              <a:ext cx="1306195" cy="299720"/>
            </a:xfrm>
            <a:prstGeom prst="rect">
              <a:avLst/>
            </a:prstGeom>
            <a:ln>
              <a:noFill/>
            </a:ln>
            <a:extLst>
              <a:ext uri="{53640926-AAD7-44D8-BBD7-CCE9431645EC}">
                <a14:shadowObscured xmlns:a14="http://schemas.microsoft.com/office/drawing/2010/main"/>
              </a:ext>
            </a:extLst>
          </p:spPr>
        </p:pic>
      </p:grpSp>
    </p:spTree>
    <p:extLst>
      <p:ext uri="{BB962C8B-B14F-4D97-AF65-F5344CB8AC3E}">
        <p14:creationId xmlns:p14="http://schemas.microsoft.com/office/powerpoint/2010/main" val="1192869327"/>
      </p:ext>
    </p:extLst>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r>
              <a:rPr lang="en-US" dirty="0"/>
              <a:t>Data rozmowy kwalifikacyjnej</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en-US" dirty="0"/>
              <a:t>23.03.2022</a:t>
            </a:r>
          </a:p>
        </p:txBody>
      </p:sp>
      <p:sp>
        <p:nvSpPr>
          <p:cNvPr id="10" name="Text Placeholder 9">
            <a:extLst>
              <a:ext uri="{FF2B5EF4-FFF2-40B4-BE49-F238E27FC236}">
                <a16:creationId xmlns:a16="http://schemas.microsoft.com/office/drawing/2014/main" id="{41F06FCC-8744-6B40-A08C-4AFCBD84B721}"/>
              </a:ext>
            </a:extLst>
          </p:cNvPr>
          <p:cNvSpPr>
            <a:spLocks noGrp="1"/>
          </p:cNvSpPr>
          <p:nvPr>
            <p:ph type="body" sz="quarter" idx="62"/>
          </p:nvPr>
        </p:nvSpPr>
        <p:spPr>
          <a:prstGeom prst="rect">
            <a:avLst/>
          </a:prstGeom>
        </p:spPr>
        <p:txBody>
          <a:bodyPr/>
          <a:lstStyle/>
          <a:p>
            <a:r>
              <a:rPr lang="en-US" dirty="0"/>
              <a:t>Osoba kontaktowa</a:t>
            </a:r>
          </a:p>
        </p:txBody>
      </p:sp>
      <p:sp>
        <p:nvSpPr>
          <p:cNvPr id="11" name="Text Placeholder 10">
            <a:extLst>
              <a:ext uri="{FF2B5EF4-FFF2-40B4-BE49-F238E27FC236}">
                <a16:creationId xmlns:a16="http://schemas.microsoft.com/office/drawing/2014/main" id="{C1CA4F2B-4C9D-7A4F-BF06-EFD72398FD2F}"/>
              </a:ext>
            </a:extLst>
          </p:cNvPr>
          <p:cNvSpPr>
            <a:spLocks noGrp="1"/>
          </p:cNvSpPr>
          <p:nvPr>
            <p:ph type="body" sz="quarter" idx="63"/>
          </p:nvPr>
        </p:nvSpPr>
        <p:spPr>
          <a:prstGeom prst="rect">
            <a:avLst/>
          </a:prstGeom>
        </p:spPr>
        <p:txBody>
          <a:bodyPr/>
          <a:lstStyle/>
          <a:p>
            <a:r>
              <a:rPr lang="en-US" dirty="0"/>
              <a:t>Tytuł</a:t>
            </a: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prstGeom prst="rect">
            <a:avLst/>
          </a:prstGeom>
        </p:spPr>
        <p:txBody>
          <a:bodyPr/>
          <a:lstStyle/>
          <a:p>
            <a:r>
              <a:rPr lang="en-US" dirty="0"/>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prstGeom prst="rect">
            <a:avLst/>
          </a:prstGeom>
        </p:spPr>
        <p:txBody>
          <a:bodyPr/>
          <a:lstStyle/>
          <a:p>
            <a:r>
              <a:rPr lang="en-US" dirty="0"/>
              <a:t>Tytuł</a:t>
            </a: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4746" y="3523328"/>
            <a:ext cx="2694087" cy="349177"/>
          </a:xfrm>
          <a:prstGeom prst="rect">
            <a:avLst/>
          </a:prstGeom>
        </p:spPr>
        <p:txBody>
          <a:bodyPr/>
          <a:lstStyle/>
          <a:p>
            <a:r>
              <a:rPr lang="en-US" dirty="0"/>
              <a:t>Nazwa</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prstGeom prst="rect">
            <a:avLst/>
          </a:prstGeom>
        </p:spPr>
        <p:txBody>
          <a:bodyPr/>
          <a:lstStyle/>
          <a:p>
            <a:r>
              <a:rPr lang="en-US" dirty="0"/>
              <a:t>Pani Milena</a:t>
            </a:r>
          </a:p>
        </p:txBody>
      </p:sp>
      <p:sp>
        <p:nvSpPr>
          <p:cNvPr id="48" name="Picture Placeholder 47">
            <a:extLst>
              <a:ext uri="{FF2B5EF4-FFF2-40B4-BE49-F238E27FC236}">
                <a16:creationId xmlns:a16="http://schemas.microsoft.com/office/drawing/2014/main" id="{A706D45C-1D7F-664E-936A-E4A01E3CD776}"/>
              </a:ext>
            </a:extLst>
          </p:cNvPr>
          <p:cNvSpPr>
            <a:spLocks noGrp="1"/>
          </p:cNvSpPr>
          <p:nvPr>
            <p:ph type="pic" sz="quarter" idx="56"/>
          </p:nvPr>
        </p:nvSpPr>
        <p:spPr/>
      </p:sp>
      <p:sp>
        <p:nvSpPr>
          <p:cNvPr id="49" name="Picture Placeholder 48">
            <a:extLst>
              <a:ext uri="{FF2B5EF4-FFF2-40B4-BE49-F238E27FC236}">
                <a16:creationId xmlns:a16="http://schemas.microsoft.com/office/drawing/2014/main" id="{9F1142FC-E1FE-784D-ADAC-C3317335AD42}"/>
              </a:ext>
            </a:extLst>
          </p:cNvPr>
          <p:cNvSpPr>
            <a:spLocks noGrp="1"/>
          </p:cNvSpPr>
          <p:nvPr>
            <p:ph type="pic" sz="quarter" idx="66"/>
          </p:nvPr>
        </p:nvSpPr>
        <p:spPr>
          <a:solidFill>
            <a:srgbClr val="F05856"/>
          </a:solidFill>
        </p:spPr>
      </p:sp>
      <p:grpSp>
        <p:nvGrpSpPr>
          <p:cNvPr id="17" name="Group 16">
            <a:extLst>
              <a:ext uri="{FF2B5EF4-FFF2-40B4-BE49-F238E27FC236}">
                <a16:creationId xmlns:a16="http://schemas.microsoft.com/office/drawing/2014/main" id="{03FE64B4-10BA-B54D-85FA-0A11220FF92B}"/>
              </a:ext>
            </a:extLst>
          </p:cNvPr>
          <p:cNvGrpSpPr/>
          <p:nvPr/>
        </p:nvGrpSpPr>
        <p:grpSpPr>
          <a:xfrm>
            <a:off x="2179156" y="8061484"/>
            <a:ext cx="971741" cy="832733"/>
            <a:chOff x="3916507" y="3269513"/>
            <a:chExt cx="971741"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KLIKNIJ</a:t>
              </a:r>
            </a:p>
            <a:p>
              <a:pPr marL="12700" algn="ctr">
                <a:lnSpc>
                  <a:spcPts val="1420"/>
                </a:lnSpc>
                <a:spcBef>
                  <a:spcPts val="100"/>
                </a:spcBef>
              </a:pPr>
              <a:r>
                <a:rPr lang="en-IE" sz="1300" dirty="0">
                  <a:solidFill>
                    <a:schemeClr val="bg1"/>
                  </a:solidFill>
                  <a:latin typeface="Gotham Medium" pitchFamily="2" charset="0"/>
                  <a:cs typeface="Gotham Medium" pitchFamily="2" charset="0"/>
                </a:rPr>
                <a:t>DO WGLĄDU</a:t>
              </a:r>
            </a:p>
          </p:txBody>
        </p:sp>
      </p:grpSp>
      <p:sp>
        <p:nvSpPr>
          <p:cNvPr id="3" name="Text Placeholder 2">
            <a:extLst>
              <a:ext uri="{FF2B5EF4-FFF2-40B4-BE49-F238E27FC236}">
                <a16:creationId xmlns:a16="http://schemas.microsoft.com/office/drawing/2014/main" id="{BEE04C20-A653-4CC5-D7E3-6FF8A5DDD495}"/>
              </a:ext>
            </a:extLst>
          </p:cNvPr>
          <p:cNvSpPr>
            <a:spLocks noGrp="1"/>
          </p:cNvSpPr>
          <p:nvPr>
            <p:ph type="body" sz="quarter" idx="32"/>
          </p:nvPr>
        </p:nvSpPr>
        <p:spPr>
          <a:xfrm>
            <a:off x="3744595" y="3433705"/>
            <a:ext cx="2865335" cy="5044145"/>
          </a:xfrm>
        </p:spPr>
        <p:txBody>
          <a:bodyPr/>
          <a:lstStyle/>
          <a:p>
            <a:r>
              <a:rPr lang="en-GB" sz="1400" dirty="0">
                <a:solidFill>
                  <a:schemeClr val="tx1"/>
                </a:solidFill>
                <a:latin typeface="Calibri" panose="020F0502020204030204" pitchFamily="34" charset="0"/>
                <a:ea typeface="Calibri" panose="020F0502020204030204" pitchFamily="34" charset="0"/>
                <a:cs typeface="Times New Roman" panose="02020603050405020304" pitchFamily="18" charset="0"/>
              </a:rPr>
              <a:t>Oparty na sytuacji, z jaką spotyka się zawodowo kobieta na stanowisku kierowniczym w firmie logistycznej. Ten przypadek rzuca światło na znajomą sytuację, w której kompetencje kobiety są ignorowane ze względu na wcześniejsze wyobrażenia. Takie wirtualne szklane ściany i szklane sufity wymagają większej świadomości i technik radzenia sobie z takimi sytuacjami.</a:t>
            </a:r>
            <a:endParaRPr lang="LID4096" sz="14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367479933"/>
      </p:ext>
    </p:extLst>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860495" y="1237481"/>
            <a:ext cx="5435599" cy="1993536"/>
          </a:xfrm>
        </p:spPr>
        <p:txBody>
          <a:bodyPr anchor="ctr">
            <a:noAutofit/>
          </a:bodyPr>
          <a:lstStyle/>
          <a:p>
            <a:pPr algn="just">
              <a:lnSpc>
                <a:spcPct val="115000"/>
              </a:lnSpc>
              <a:spcAft>
                <a:spcPts val="800"/>
              </a:spcAft>
            </a:pPr>
            <a:r>
              <a:rPr lang="en-GB" sz="1400" dirty="0">
                <a:solidFill>
                  <a:schemeClr val="tx1"/>
                </a:solidFill>
                <a:latin typeface="Calibri" panose="020F0502020204030204" pitchFamily="34" charset="0"/>
                <a:cs typeface="Times New Roman" panose="02020603050405020304" pitchFamily="18" charset="0"/>
                <a:sym typeface="FontAwesome"/>
              </a:rPr>
              <a:t>Spółka A - Spółka dominująca (określana jako Parent Inc.). Kraj zagraniczny, nieeuropejski. Jej przedstawiciel, właściciel i dyrektor, pan A.</a:t>
            </a:r>
          </a:p>
          <a:p>
            <a:pPr algn="just">
              <a:lnSpc>
                <a:spcPct val="115000"/>
              </a:lnSpc>
              <a:spcAft>
                <a:spcPts val="800"/>
              </a:spcAft>
            </a:pPr>
            <a:r>
              <a:rPr lang="en-GB" sz="1400" dirty="0">
                <a:solidFill>
                  <a:schemeClr val="tx1"/>
                </a:solidFill>
                <a:latin typeface="Calibri" panose="020F0502020204030204" pitchFamily="34" charset="0"/>
                <a:cs typeface="Times New Roman" panose="02020603050405020304" pitchFamily="18" charset="0"/>
                <a:sym typeface="FontAwesome"/>
              </a:rPr>
              <a:t>Spółka AB - spółka córka (określana jako Spółka Zależna). Kupujący. Firma z kraju spoza UE w UE. Jej przedstawiciel, kierownik logistyki, pani Milena.</a:t>
            </a:r>
          </a:p>
          <a:p>
            <a:pPr algn="just">
              <a:lnSpc>
                <a:spcPct val="115000"/>
              </a:lnSpc>
              <a:spcAft>
                <a:spcPts val="800"/>
              </a:spcAft>
            </a:pPr>
            <a:r>
              <a:rPr lang="en-GB" sz="1400" dirty="0">
                <a:solidFill>
                  <a:schemeClr val="tx1"/>
                </a:solidFill>
                <a:latin typeface="Calibri" panose="020F0502020204030204" pitchFamily="34" charset="0"/>
                <a:cs typeface="Times New Roman" panose="02020603050405020304" pitchFamily="18" charset="0"/>
                <a:sym typeface="FontAwesome"/>
              </a:rPr>
              <a:t>Firma C - firma handlowa (zwana Sprzedawcą). Firma z kraju UE. Jej przedstawiciel, dyrektor, pan C.</a:t>
            </a: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860496" y="3371161"/>
            <a:ext cx="5435600" cy="446871"/>
          </a:xfrm>
        </p:spPr>
        <p:txBody>
          <a:bodyPr/>
          <a:lstStyle/>
          <a:p>
            <a:pPr fontAlgn="base"/>
            <a:r>
              <a:rPr lang="en-IE" sz="1600" b="1" dirty="0">
                <a:solidFill>
                  <a:schemeClr val="tx1"/>
                </a:solidFill>
              </a:rPr>
              <a:t>Tło</a:t>
            </a: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674107" y="6135853"/>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222118" y="927722"/>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243096DF-132C-4717-9FDA-E13AE2D577BA}"/>
              </a:ext>
            </a:extLst>
          </p:cNvPr>
          <p:cNvGrpSpPr/>
          <p:nvPr/>
        </p:nvGrpSpPr>
        <p:grpSpPr>
          <a:xfrm>
            <a:off x="222118" y="3657130"/>
            <a:ext cx="6712351" cy="597212"/>
            <a:chOff x="137702" y="3746222"/>
            <a:chExt cx="6712351" cy="597212"/>
          </a:xfrm>
        </p:grpSpPr>
        <p:cxnSp>
          <p:nvCxnSpPr>
            <p:cNvPr id="34"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 Placeholder 7">
            <a:extLst>
              <a:ext uri="{FF2B5EF4-FFF2-40B4-BE49-F238E27FC236}">
                <a16:creationId xmlns:a16="http://schemas.microsoft.com/office/drawing/2014/main" id="{42CBBF01-8ABE-59BC-650E-604C6A6A6AF0}"/>
              </a:ext>
            </a:extLst>
          </p:cNvPr>
          <p:cNvSpPr txBox="1">
            <a:spLocks/>
          </p:cNvSpPr>
          <p:nvPr/>
        </p:nvSpPr>
        <p:spPr>
          <a:xfrm>
            <a:off x="896287" y="619957"/>
            <a:ext cx="5435600" cy="446871"/>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lang="en-IE" sz="1219" b="0" i="0" u="none" strike="noStrike" cap="none" spc="0" baseline="0" smtClean="0">
                <a:ln>
                  <a:noFill/>
                </a:ln>
                <a:solidFill>
                  <a:srgbClr val="7F58A0"/>
                </a:solidFill>
                <a:effectLst/>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fontAlgn="base" hangingPunct="1"/>
            <a:r>
              <a:rPr lang="en-GB" sz="1600" b="1" dirty="0">
                <a:solidFill>
                  <a:schemeClr val="tx1"/>
                </a:solidFill>
                <a:latin typeface="Gotham Medium"/>
                <a:ea typeface="Calibri" panose="020F0502020204030204" pitchFamily="34" charset="0"/>
                <a:cs typeface="Calibri" panose="020F0502020204030204" pitchFamily="34" charset="0"/>
              </a:rPr>
              <a:t>Osoby zaangażowane</a:t>
            </a:r>
            <a:endParaRPr lang="en-DE" sz="1600" b="1" dirty="0">
              <a:solidFill>
                <a:schemeClr val="tx1"/>
              </a:solidFill>
              <a:latin typeface="Gotham Medium"/>
              <a:ea typeface="Calibri" panose="020F0502020204030204" pitchFamily="34" charset="0"/>
              <a:cs typeface="Calibri" panose="020F0502020204030204" pitchFamily="34" charset="0"/>
            </a:endParaRPr>
          </a:p>
        </p:txBody>
      </p:sp>
      <p:sp>
        <p:nvSpPr>
          <p:cNvPr id="36" name="Text Placeholder 6">
            <a:extLst>
              <a:ext uri="{FF2B5EF4-FFF2-40B4-BE49-F238E27FC236}">
                <a16:creationId xmlns:a16="http://schemas.microsoft.com/office/drawing/2014/main" id="{D7CDAF51-F8C8-9D7B-ABB4-00B081360759}"/>
              </a:ext>
            </a:extLst>
          </p:cNvPr>
          <p:cNvSpPr txBox="1">
            <a:spLocks/>
          </p:cNvSpPr>
          <p:nvPr/>
        </p:nvSpPr>
        <p:spPr>
          <a:xfrm>
            <a:off x="860495" y="3969674"/>
            <a:ext cx="5435599" cy="1847059"/>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lang="en-IE" sz="1219" b="0" i="0" u="none" strike="noStrike" cap="none" spc="0" baseline="0" smtClean="0">
                <a:ln>
                  <a:noFill/>
                </a:ln>
                <a:solidFill>
                  <a:srgbClr val="7F58A0"/>
                </a:solidFill>
                <a:effectLst/>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just" hangingPunct="1">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Zgodnie z umową pomiędzy dyrektorem Parent Inc. a Sprzedającym została zawarta umowa na zakup towarów i ich import z kraju UE do kraju europejskiego spoza UE, w imieniu Spółki zależnej. Dyrektor Parent Inc. z zagranicy informuje Milenę (kierownika logistyki w Spółce zależnej), że została zawarta umowa zakupu ze Sprzedającym i że sprzęt zostanie dostarczony z kraju UE do kraju europejskiego spoza UE w bardzo krótkim czasie. </a:t>
            </a:r>
            <a:endParaRPr lang="en-GB" sz="1400"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2" name="Text Placeholder 7">
            <a:extLst>
              <a:ext uri="{FF2B5EF4-FFF2-40B4-BE49-F238E27FC236}">
                <a16:creationId xmlns:a16="http://schemas.microsoft.com/office/drawing/2014/main" id="{2BACD189-FFCB-D2AA-9723-B09DBD6A7DB9}"/>
              </a:ext>
            </a:extLst>
          </p:cNvPr>
          <p:cNvSpPr txBox="1">
            <a:spLocks/>
          </p:cNvSpPr>
          <p:nvPr/>
        </p:nvSpPr>
        <p:spPr>
          <a:xfrm>
            <a:off x="1054481" y="6138955"/>
            <a:ext cx="5430160" cy="348400"/>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lang="en-IE" sz="1219" b="0" i="0" u="none" strike="noStrike" cap="none" spc="0" baseline="0" smtClean="0">
                <a:ln>
                  <a:noFill/>
                </a:ln>
                <a:solidFill>
                  <a:srgbClr val="7F58A0"/>
                </a:solidFill>
                <a:effectLst/>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600" b="1" dirty="0">
                <a:solidFill>
                  <a:schemeClr val="tx1"/>
                </a:solidFill>
                <a:latin typeface="Gotham Medium"/>
                <a:ea typeface="Calibri" panose="020F0502020204030204" pitchFamily="34" charset="0"/>
                <a:cs typeface="Calibri" panose="020F0502020204030204" pitchFamily="34" charset="0"/>
              </a:rPr>
              <a:t>Problem biznesowy</a:t>
            </a:r>
          </a:p>
        </p:txBody>
      </p:sp>
      <p:sp>
        <p:nvSpPr>
          <p:cNvPr id="3" name="Text Placeholder 5">
            <a:extLst>
              <a:ext uri="{FF2B5EF4-FFF2-40B4-BE49-F238E27FC236}">
                <a16:creationId xmlns:a16="http://schemas.microsoft.com/office/drawing/2014/main" id="{6F8968BE-81CB-F84B-F451-5DB857304F87}"/>
              </a:ext>
            </a:extLst>
          </p:cNvPr>
          <p:cNvSpPr>
            <a:spLocks noGrp="1"/>
          </p:cNvSpPr>
          <p:nvPr>
            <p:ph type="body" sz="quarter" idx="32"/>
          </p:nvPr>
        </p:nvSpPr>
        <p:spPr>
          <a:xfrm>
            <a:off x="1002178" y="6625060"/>
            <a:ext cx="5412847" cy="2570340"/>
          </a:xfrm>
        </p:spPr>
        <p:txBody>
          <a:bodyPr/>
          <a:lstStyle/>
          <a:p>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Milena sprawdza możliwość wykorzystania ewentualnych przywilejów importowych, w celu uniknięcia płacenia cła, jeśli prawo na to pozwala. Oczywiście, taka możliwość istnieje, jeśli spełnione są warunki, </a:t>
            </a:r>
            <a:r>
              <a:rPr lang="en-GB" sz="1400" dirty="0" err="1">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tj. </a:t>
            </a: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jeśli istnieją dwustronne, wielostronne umowy lub porozumienia o wolnym handlu z krajem importującym oraz jeśli spełniony jest warunek kumulacji preferencyjnego pochodzenia; po prostu jeśli importowany sprzęt jest produkowany w kraju eksportera. Jednak nie ma takiej umowy z krajem UE, w którym firma jest obecna, więc Milena szybko zdaje sobie sprawę, że jej spółka zależna będzie musiała zapłacić cła za import.</a:t>
            </a:r>
            <a:endParaRPr lang="en-US" sz="800" dirty="0">
              <a:solidFill>
                <a:schemeClr val="tx1"/>
              </a:solidFill>
            </a:endParaRPr>
          </a:p>
        </p:txBody>
      </p:sp>
      <p:grpSp>
        <p:nvGrpSpPr>
          <p:cNvPr id="4" name="Group 3">
            <a:extLst>
              <a:ext uri="{FF2B5EF4-FFF2-40B4-BE49-F238E27FC236}">
                <a16:creationId xmlns:a16="http://schemas.microsoft.com/office/drawing/2014/main" id="{39C86527-456C-DE4A-0707-48C13985B0C0}"/>
              </a:ext>
            </a:extLst>
          </p:cNvPr>
          <p:cNvGrpSpPr/>
          <p:nvPr/>
        </p:nvGrpSpPr>
        <p:grpSpPr>
          <a:xfrm>
            <a:off x="305256" y="6239892"/>
            <a:ext cx="6712351" cy="597212"/>
            <a:chOff x="137702" y="3746222"/>
            <a:chExt cx="6712351" cy="597212"/>
          </a:xfrm>
        </p:grpSpPr>
        <p:cxnSp>
          <p:nvCxnSpPr>
            <p:cNvPr id="5" name="Straight Connector 4">
              <a:extLst>
                <a:ext uri="{FF2B5EF4-FFF2-40B4-BE49-F238E27FC236}">
                  <a16:creationId xmlns:a16="http://schemas.microsoft.com/office/drawing/2014/main" id="{F5982291-C3AB-B4B3-14BF-0B340AC92ED5}"/>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8D2BEB95-CAD4-4E1D-B356-F973974A76A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Tree>
    <p:extLst>
      <p:ext uri="{BB962C8B-B14F-4D97-AF65-F5344CB8AC3E}">
        <p14:creationId xmlns:p14="http://schemas.microsoft.com/office/powerpoint/2010/main" val="2534493376"/>
      </p:ext>
    </p:extLst>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905402" y="3220177"/>
            <a:ext cx="5430160" cy="348400"/>
          </a:xfrm>
        </p:spPr>
        <p:txBody>
          <a:bodyPr/>
          <a:lstStyle/>
          <a:p>
            <a:r>
              <a:rPr lang="en-US" sz="1600" b="1" dirty="0">
                <a:solidFill>
                  <a:schemeClr val="tx1"/>
                </a:solidFill>
              </a:rPr>
              <a:t>Odpowiedź</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905402" y="3730471"/>
            <a:ext cx="5411685" cy="2220585"/>
          </a:xfrm>
        </p:spPr>
        <p:txBody>
          <a:bodyPr/>
          <a:lstStyle/>
          <a:p>
            <a:pPr marL="0" indent="0">
              <a:buClr>
                <a:srgbClr val="24CAF8"/>
              </a:buClr>
              <a:buNone/>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Milena informuje swojego przełożonego z Parent Inc. i z załączonymi fragmentami ustawy i umowy stwierdza, że będzie obowiązek zapłaty cła, jeśli sprzęt zostanie sprowadzony z kraju UE. W korespondencji pojawia się również pan C, dyrektor firmy Seller, który upiera się, że belki zostały wyprodukowane w Rosji i nie ma znaczenia, czy zostały zaimportowane z Rosji do kraju UE, a następnie z kraju UE do kraju europejskiego nie będącego członkiem UE, twierdząc, że będzie można skorzystać z przywileju importu bez płacenia cła, biorąc pod uwagę umowę o wolnym handlu między krajem europejskim nie będącym członkiem UE a Rosją.</a:t>
            </a:r>
            <a:endParaRPr lang="en-US" sz="800" dirty="0">
              <a:solidFill>
                <a:schemeClr val="tx1"/>
              </a:solidFill>
            </a:endParaRPr>
          </a:p>
        </p:txBody>
      </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356857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326997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 name="Picture Placeholder 4">
            <a:extLst>
              <a:ext uri="{FF2B5EF4-FFF2-40B4-BE49-F238E27FC236}">
                <a16:creationId xmlns:a16="http://schemas.microsoft.com/office/drawing/2014/main" id="{67359B10-E6BD-494C-A189-CC42EED8B4FB}"/>
              </a:ext>
            </a:extLst>
          </p:cNvPr>
          <p:cNvSpPr>
            <a:spLocks noGrp="1"/>
          </p:cNvSpPr>
          <p:nvPr>
            <p:ph type="pic" sz="quarter" idx="56"/>
          </p:nvPr>
        </p:nvSpPr>
        <p:spPr/>
      </p:sp>
      <p:sp>
        <p:nvSpPr>
          <p:cNvPr id="9" name="Text Placeholder 2">
            <a:extLst>
              <a:ext uri="{FF2B5EF4-FFF2-40B4-BE49-F238E27FC236}">
                <a16:creationId xmlns:a16="http://schemas.microsoft.com/office/drawing/2014/main" id="{8D138C50-DF9B-E2EB-19A0-C5ABD3FDAE8C}"/>
              </a:ext>
            </a:extLst>
          </p:cNvPr>
          <p:cNvSpPr>
            <a:spLocks noGrp="1"/>
          </p:cNvSpPr>
          <p:nvPr>
            <p:ph type="body" sz="quarter" idx="58"/>
          </p:nvPr>
        </p:nvSpPr>
        <p:spPr>
          <a:xfrm>
            <a:off x="756838" y="6091474"/>
            <a:ext cx="5435599" cy="348400"/>
          </a:xfrm>
        </p:spPr>
        <p:txBody>
          <a:bodyPr/>
          <a:lstStyle/>
          <a:p>
            <a:r>
              <a:rPr lang="en-US" sz="1600" b="1" dirty="0">
                <a:solidFill>
                  <a:schemeClr val="tx1"/>
                </a:solidFill>
              </a:rPr>
              <a:t>Klauzula</a:t>
            </a:r>
          </a:p>
        </p:txBody>
      </p:sp>
      <p:sp>
        <p:nvSpPr>
          <p:cNvPr id="11" name="Text Placeholder 1">
            <a:extLst>
              <a:ext uri="{FF2B5EF4-FFF2-40B4-BE49-F238E27FC236}">
                <a16:creationId xmlns:a16="http://schemas.microsoft.com/office/drawing/2014/main" id="{D05CB091-30F6-1B2B-4909-268CDC0FF271}"/>
              </a:ext>
            </a:extLst>
          </p:cNvPr>
          <p:cNvSpPr>
            <a:spLocks noGrp="1"/>
          </p:cNvSpPr>
          <p:nvPr>
            <p:ph type="body" sz="quarter" idx="32"/>
          </p:nvPr>
        </p:nvSpPr>
        <p:spPr>
          <a:xfrm>
            <a:off x="905402" y="6510620"/>
            <a:ext cx="5411684" cy="2743062"/>
          </a:xfrm>
        </p:spPr>
        <p:txBody>
          <a:bodyPr/>
          <a:lstStyle/>
          <a:p>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Umowa o wolnym handlu między Rosją a krajami europejskimi spoza UE pozwala na import/eksport towarów z krajów europejskich spoza UE do Rosji i odwrotnie pod kilkoma warunkami: handel będzie się odbywał bezpośrednio między firmami z Rosji i krajów europejskich spoza UE, a sprzedawane/kupowane towary mają preferencyjne rosyjskie/nieeuropejskie pochodzenie i zostały wyprodukowane w jednym z tych krajów.</a:t>
            </a:r>
          </a:p>
          <a:p>
            <a:endPar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Oczywistym było, że żaden z tych warunków nie został spełniony i że spółka zależna będzie zobowiązana do zapłaty cła z tytułu importu towarów, co zwiększy dodatkowe koszty towarów.</a:t>
            </a:r>
            <a:endParaRPr lang="en-US" sz="1400" dirty="0">
              <a:solidFill>
                <a:schemeClr val="tx1"/>
              </a:solidFill>
            </a:endParaRPr>
          </a:p>
        </p:txBody>
      </p:sp>
      <p:cxnSp>
        <p:nvCxnSpPr>
          <p:cNvPr id="14" name="Straight Connector 13">
            <a:extLst>
              <a:ext uri="{FF2B5EF4-FFF2-40B4-BE49-F238E27FC236}">
                <a16:creationId xmlns:a16="http://schemas.microsoft.com/office/drawing/2014/main" id="{7F76BDF4-17CC-4FF4-8291-DAE0E9035D88}"/>
              </a:ext>
            </a:extLst>
          </p:cNvPr>
          <p:cNvCxnSpPr>
            <a:cxnSpLocks/>
          </p:cNvCxnSpPr>
          <p:nvPr/>
        </p:nvCxnSpPr>
        <p:spPr>
          <a:xfrm flipH="1">
            <a:off x="733007" y="6439874"/>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11C4046A-018C-7E38-418E-0C5727141DD7}"/>
              </a:ext>
            </a:extLst>
          </p:cNvPr>
          <p:cNvSpPr/>
          <p:nvPr/>
        </p:nvSpPr>
        <p:spPr>
          <a:xfrm>
            <a:off x="143742" y="614126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93681780"/>
      </p:ext>
    </p:extLst>
  </p:cSld>
  <p:clrMapOvr>
    <a:masterClrMapping/>
  </p:clrMapOvr>
  <p:transition spd="med"/>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629A14F-7683-FC4A-9A4A-7EDC1C610693}"/>
              </a:ext>
            </a:extLst>
          </p:cNvPr>
          <p:cNvSpPr>
            <a:spLocks noGrp="1"/>
          </p:cNvSpPr>
          <p:nvPr>
            <p:ph type="body" sz="quarter" idx="59"/>
          </p:nvPr>
        </p:nvSpPr>
        <p:spPr>
          <a:xfrm>
            <a:off x="860495" y="744788"/>
            <a:ext cx="5435600" cy="446871"/>
          </a:xfrm>
        </p:spPr>
        <p:txBody>
          <a:bodyPr/>
          <a:lstStyle/>
          <a:p>
            <a:r>
              <a:rPr lang="en-US" sz="1600" b="1" dirty="0">
                <a:solidFill>
                  <a:schemeClr val="tx1"/>
                </a:solidFill>
              </a:rPr>
              <a:t>Wynik</a:t>
            </a:r>
          </a:p>
        </p:txBody>
      </p:sp>
      <p:sp>
        <p:nvSpPr>
          <p:cNvPr id="5" name="Text Placeholder 4">
            <a:extLst>
              <a:ext uri="{FF2B5EF4-FFF2-40B4-BE49-F238E27FC236}">
                <a16:creationId xmlns:a16="http://schemas.microsoft.com/office/drawing/2014/main" id="{302B8BC0-D708-0A41-B729-60C0167B70C6}"/>
              </a:ext>
            </a:extLst>
          </p:cNvPr>
          <p:cNvSpPr>
            <a:spLocks noGrp="1"/>
          </p:cNvSpPr>
          <p:nvPr>
            <p:ph type="body" sz="quarter" idx="60"/>
          </p:nvPr>
        </p:nvSpPr>
        <p:spPr>
          <a:xfrm>
            <a:off x="876394" y="1313856"/>
            <a:ext cx="5435600" cy="3569040"/>
          </a:xfrm>
        </p:spPr>
        <p:txBody>
          <a:bodyPr/>
          <a:lstStyle/>
          <a:p>
            <a:r>
              <a:rPr lang="en-GB" sz="1400" dirty="0">
                <a:effectLst/>
                <a:latin typeface="Calibri" panose="020F0502020204030204" pitchFamily="34" charset="0"/>
                <a:ea typeface="Calibri" panose="020F0502020204030204" pitchFamily="34" charset="0"/>
                <a:cs typeface="Times New Roman" panose="02020603050405020304" pitchFamily="18" charset="0"/>
              </a:rPr>
              <a:t>Sprzedawca i dyrektor firmy Sprzedawcy, jest już wyraźnie zdenerwowany. Twierdzą, że nie będzie żadnych problemów, a w korespondencji zaczynają używać niestosownych i nieprofesjonalnych zwrotów. Przełożony Mileny nie chce przyjąć jej analizy. Jest podejrzliwy i przyjmuje propozycję sprzedawcy. Nieświadomy praw rynku, na którym działa spółka zależna, ufa Sprzedawcy, a nie swojemu pracownikowi, który otrzymał uprawnienia i obowiązki do pracy. </a:t>
            </a:r>
          </a:p>
          <a:p>
            <a:endParaRPr lang="en-GB" sz="1400" dirty="0">
              <a:latin typeface="Calibri" panose="020F0502020204030204" pitchFamily="34" charset="0"/>
              <a:ea typeface="Calibri" panose="020F0502020204030204" pitchFamily="34" charset="0"/>
              <a:cs typeface="Times New Roman" panose="02020603050405020304" pitchFamily="18" charset="0"/>
            </a:endParaRPr>
          </a:p>
          <a:p>
            <a:endParaRPr lang="en-GB" sz="1400" b="1" u="sng"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endParaRPr lang="en-GB" sz="1400" b="1" u="sng"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endParaRPr lang="en-GB" sz="1400" b="1" u="sng"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endParaRPr lang="en-GB" sz="1400" b="1" u="sng" dirty="0">
              <a:solidFill>
                <a:schemeClr val="tx1"/>
              </a:solidFill>
              <a:latin typeface="Calibri" panose="020F0502020204030204" pitchFamily="34" charset="0"/>
              <a:ea typeface="Calibri" panose="020F0502020204030204" pitchFamily="34" charset="0"/>
              <a:cs typeface="Times New Roman" panose="02020603050405020304" pitchFamily="18" charset="0"/>
            </a:endParaRPr>
          </a:p>
          <a:p>
            <a:r>
              <a:rPr lang="en-GB" sz="1400" b="1" u="sng"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Niestety, sprawa ta zakończyła się tym, że spółka zależna została zmuszona do zapłacenia ceł importowych i kar pieniężnych również za próbę "nadużycia" umowy o wolnym handlu z Rosją.</a:t>
            </a:r>
            <a:endParaRPr lang="en-US" sz="1400" b="1" u="sng" dirty="0">
              <a:solidFill>
                <a:schemeClr val="tx1"/>
              </a:solidFill>
            </a:endParaRPr>
          </a:p>
        </p:txBody>
      </p:sp>
      <p:cxnSp>
        <p:nvCxnSpPr>
          <p:cNvPr id="28" name="Straight Connector 27">
            <a:extLst>
              <a:ext uri="{FF2B5EF4-FFF2-40B4-BE49-F238E27FC236}">
                <a16:creationId xmlns:a16="http://schemas.microsoft.com/office/drawing/2014/main" id="{AF5B6266-E76E-4363-B7CF-467F1C09CE44}"/>
              </a:ext>
            </a:extLst>
          </p:cNvPr>
          <p:cNvCxnSpPr>
            <a:cxnSpLocks/>
          </p:cNvCxnSpPr>
          <p:nvPr/>
        </p:nvCxnSpPr>
        <p:spPr>
          <a:xfrm flipH="1">
            <a:off x="852564" y="113064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DF60D300-7175-46F8-A2D2-00AF17FF0EF9}"/>
              </a:ext>
            </a:extLst>
          </p:cNvPr>
          <p:cNvSpPr/>
          <p:nvPr/>
        </p:nvSpPr>
        <p:spPr>
          <a:xfrm>
            <a:off x="263299" y="83203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 Placeholder 2">
            <a:extLst>
              <a:ext uri="{FF2B5EF4-FFF2-40B4-BE49-F238E27FC236}">
                <a16:creationId xmlns:a16="http://schemas.microsoft.com/office/drawing/2014/main" id="{EA5FD360-BAEC-7734-65EA-D8A26F3D27E5}"/>
              </a:ext>
            </a:extLst>
          </p:cNvPr>
          <p:cNvSpPr>
            <a:spLocks noGrp="1"/>
          </p:cNvSpPr>
          <p:nvPr>
            <p:ph type="body" sz="quarter" idx="58"/>
          </p:nvPr>
        </p:nvSpPr>
        <p:spPr>
          <a:xfrm>
            <a:off x="860496" y="5065573"/>
            <a:ext cx="5435599" cy="348400"/>
          </a:xfrm>
        </p:spPr>
        <p:txBody>
          <a:bodyPr/>
          <a:lstStyle/>
          <a:p>
            <a:r>
              <a:rPr lang="en-US" sz="1600" b="1" dirty="0">
                <a:solidFill>
                  <a:schemeClr val="tx1"/>
                </a:solidFill>
              </a:rPr>
              <a:t>Nauka</a:t>
            </a:r>
          </a:p>
        </p:txBody>
      </p:sp>
      <p:sp>
        <p:nvSpPr>
          <p:cNvPr id="11" name="Text Placeholder 1">
            <a:extLst>
              <a:ext uri="{FF2B5EF4-FFF2-40B4-BE49-F238E27FC236}">
                <a16:creationId xmlns:a16="http://schemas.microsoft.com/office/drawing/2014/main" id="{58150454-486A-173D-5194-98C5510AE2DD}"/>
              </a:ext>
            </a:extLst>
          </p:cNvPr>
          <p:cNvSpPr>
            <a:spLocks noGrp="1"/>
          </p:cNvSpPr>
          <p:nvPr>
            <p:ph type="body" sz="quarter" idx="32"/>
          </p:nvPr>
        </p:nvSpPr>
        <p:spPr>
          <a:xfrm>
            <a:off x="844612" y="5413973"/>
            <a:ext cx="5435600" cy="3037486"/>
          </a:xfrm>
        </p:spPr>
        <p:txBody>
          <a:bodyPr/>
          <a:lstStyle/>
          <a:p>
            <a:pPr algn="just">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Gdyby Milena wytrwała w swojej analizie, mogłaby popchnąć swój argument dalej.</a:t>
            </a:r>
          </a:p>
          <a:p>
            <a:pPr algn="just">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Obawiała się jednak, że jeśli będzie się upierać, to wyjdzie na nieuprzejmą. </a:t>
            </a:r>
          </a:p>
          <a:p>
            <a:pPr algn="just">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Umiejętność bycia wytrwałym w pracy, bez popadania w nieuprzejmość, jest umiejętnością nabytą, która wymaga wielu lat nauki i praktyki.</a:t>
            </a:r>
          </a:p>
          <a:p>
            <a:pPr algn="just">
              <a:lnSpc>
                <a:spcPct val="115000"/>
              </a:lnSpc>
              <a:spcAft>
                <a:spcPts val="800"/>
              </a:spcAft>
            </a:pPr>
            <a:endPar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Jednak można również nabyć takie umiejętności poprzez programy szkoleniowe.</a:t>
            </a:r>
          </a:p>
          <a:p>
            <a:pPr algn="just">
              <a:lnSpc>
                <a:spcPct val="115000"/>
              </a:lnSpc>
              <a:spcAft>
                <a:spcPts val="800"/>
              </a:spcAft>
            </a:pPr>
            <a:r>
              <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Program szkoleniowy WIL Power </a:t>
            </a:r>
            <a:r>
              <a:rPr lang="en-GB" sz="1400" dirty="0">
                <a:solidFill>
                  <a:schemeClr val="tx1"/>
                </a:solidFill>
                <a:latin typeface="Calibri" panose="020F0502020204030204" pitchFamily="34" charset="0"/>
                <a:ea typeface="Calibri" panose="020F0502020204030204" pitchFamily="34" charset="0"/>
                <a:cs typeface="Times New Roman" panose="02020603050405020304" pitchFamily="18" charset="0"/>
              </a:rPr>
              <a:t>mógłby wnieść wiele wartości dla kobiet takich jak Milena, które są nieefektywne w miejscu pracy, ponieważ nie są w stanie zademonstrować </a:t>
            </a:r>
            <a:r>
              <a:rPr lang="en-GB" sz="1400" dirty="0" err="1">
                <a:solidFill>
                  <a:schemeClr val="tx1"/>
                </a:solidFill>
                <a:latin typeface="Calibri" panose="020F0502020204030204" pitchFamily="34" charset="0"/>
                <a:ea typeface="Calibri" panose="020F0502020204030204" pitchFamily="34" charset="0"/>
                <a:cs typeface="Times New Roman" panose="02020603050405020304" pitchFamily="18" charset="0"/>
              </a:rPr>
              <a:t>swoich </a:t>
            </a:r>
            <a:r>
              <a:rPr lang="en-GB" sz="1400" dirty="0">
                <a:solidFill>
                  <a:schemeClr val="tx1"/>
                </a:solidFill>
                <a:latin typeface="Calibri" panose="020F0502020204030204" pitchFamily="34" charset="0"/>
                <a:ea typeface="Calibri" panose="020F0502020204030204" pitchFamily="34" charset="0"/>
                <a:cs typeface="Times New Roman" panose="02020603050405020304" pitchFamily="18" charset="0"/>
              </a:rPr>
              <a:t>możliwości i kompetencji z powodu mentalności dominującej siły roboczej.</a:t>
            </a:r>
            <a:endParaRPr lang="en-GB" sz="14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12" name="Straight Connector 11">
            <a:extLst>
              <a:ext uri="{FF2B5EF4-FFF2-40B4-BE49-F238E27FC236}">
                <a16:creationId xmlns:a16="http://schemas.microsoft.com/office/drawing/2014/main" id="{4EAA940D-701F-931D-56A5-C1973A7F6712}"/>
              </a:ext>
            </a:extLst>
          </p:cNvPr>
          <p:cNvCxnSpPr>
            <a:cxnSpLocks/>
          </p:cNvCxnSpPr>
          <p:nvPr/>
        </p:nvCxnSpPr>
        <p:spPr>
          <a:xfrm flipH="1">
            <a:off x="836665" y="5413973"/>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CD8D7631-5C8A-AE4E-2F5B-13C153E1294D}"/>
              </a:ext>
            </a:extLst>
          </p:cNvPr>
          <p:cNvSpPr/>
          <p:nvPr/>
        </p:nvSpPr>
        <p:spPr>
          <a:xfrm>
            <a:off x="247400" y="5115367"/>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400582186"/>
      </p:ext>
    </p:extLst>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20" y="3673650"/>
            <a:ext cx="3514769" cy="299547"/>
          </a:xfrm>
          <a:prstGeom prst="rect">
            <a:avLst/>
          </a:prstGeom>
        </p:spPr>
        <p:txBody>
          <a:bodyPr/>
          <a:lstStyle/>
          <a:p>
            <a:pPr>
              <a:lnSpc>
                <a:spcPct val="100000"/>
              </a:lnSpc>
            </a:pPr>
            <a:r>
              <a:rPr lang="en-US" sz="1600" dirty="0"/>
              <a:t>Sophie </a:t>
            </a:r>
            <a:r>
              <a:rPr lang="en-US" sz="1600" dirty="0" err="1"/>
              <a:t>Perktold</a:t>
            </a:r>
            <a:r>
              <a:rPr lang="en-US" sz="1600" dirty="0"/>
              <a:t>, BSc</a:t>
            </a: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2620" y="4227660"/>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t>Anonimowy</a:t>
            </a:r>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dirty="0"/>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sp>
        <p:nvSpPr>
          <p:cNvPr id="26" name="Text Placeholder 25">
            <a:extLst>
              <a:ext uri="{FF2B5EF4-FFF2-40B4-BE49-F238E27FC236}">
                <a16:creationId xmlns:a16="http://schemas.microsoft.com/office/drawing/2014/main" id="{ED5B2B86-CB84-1727-0BDA-847651486999}"/>
              </a:ext>
            </a:extLst>
          </p:cNvPr>
          <p:cNvSpPr>
            <a:spLocks noGrp="1"/>
          </p:cNvSpPr>
          <p:nvPr>
            <p:ph type="body" sz="quarter" idx="60"/>
          </p:nvPr>
        </p:nvSpPr>
        <p:spPr>
          <a:xfrm>
            <a:off x="235517" y="4700285"/>
            <a:ext cx="2694087" cy="349177"/>
          </a:xfrm>
        </p:spPr>
        <p:txBody>
          <a:bodyPr/>
          <a:lstStyle/>
          <a:p>
            <a:r>
              <a:rPr lang="en-BE" dirty="0"/>
              <a:t>LIPIEC 2022 R.</a:t>
            </a:r>
          </a:p>
        </p:txBody>
      </p:sp>
      <p:pic>
        <p:nvPicPr>
          <p:cNvPr id="11" name="Picture Placeholder 10">
            <a:extLst>
              <a:ext uri="{FF2B5EF4-FFF2-40B4-BE49-F238E27FC236}">
                <a16:creationId xmlns:a16="http://schemas.microsoft.com/office/drawing/2014/main" id="{7C1BF278-48D7-1085-DBCB-8E37795349D8}"/>
              </a:ext>
            </a:extLst>
          </p:cNvPr>
          <p:cNvPicPr>
            <a:picLocks noGrp="1" noChangeAspect="1"/>
          </p:cNvPicPr>
          <p:nvPr>
            <p:ph type="pic" sz="quarter" idx="66"/>
          </p:nvPr>
        </p:nvPicPr>
        <p:blipFill>
          <a:blip r:embed="rId2" cstate="screen">
            <a:extLst>
              <a:ext uri="{28A0092B-C50C-407E-A947-70E740481C1C}">
                <a14:useLocalDpi xmlns:a14="http://schemas.microsoft.com/office/drawing/2010/main"/>
              </a:ext>
            </a:extLst>
          </a:blip>
          <a:srcRect/>
          <a:stretch>
            <a:fillRect/>
          </a:stretch>
        </p:blipFill>
        <p:spPr/>
      </p:pic>
      <p:sp>
        <p:nvSpPr>
          <p:cNvPr id="2" name="Text Placeholder 5">
            <a:extLst>
              <a:ext uri="{FF2B5EF4-FFF2-40B4-BE49-F238E27FC236}">
                <a16:creationId xmlns:a16="http://schemas.microsoft.com/office/drawing/2014/main" id="{439CC25E-E728-BE56-9385-D606CE74CCD5}"/>
              </a:ext>
            </a:extLst>
          </p:cNvPr>
          <p:cNvSpPr txBox="1">
            <a:spLocks/>
          </p:cNvSpPr>
          <p:nvPr/>
        </p:nvSpPr>
        <p:spPr>
          <a:xfrm>
            <a:off x="3661931" y="2725272"/>
            <a:ext cx="3174501" cy="4523198"/>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595959"/>
                </a:solidFill>
                <a:uFillTx/>
                <a:latin typeface="Gotham Book" pitchFamily="2" charset="0"/>
                <a:ea typeface="Montserrat Light"/>
                <a:cs typeface="Gotham Book"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dirty="0">
                <a:latin typeface="Calibri" panose="020F0502020204030204" pitchFamily="34" charset="0"/>
                <a:cs typeface="Calibri" panose="020F0502020204030204" pitchFamily="34" charset="0"/>
              </a:rPr>
              <a:t>Jestem Młodszym Konsultantem Logistycznym odpowiedzialnym za analizę procesów klienta, modelowanie i parametryzację oraz wdrażanie nowego oprogramowania u klienta</a:t>
            </a:r>
          </a:p>
          <a:p>
            <a:pPr hangingPunct="1"/>
            <a:r>
              <a:rPr lang="en-US" sz="1200" dirty="0" err="1">
                <a:latin typeface="Calibri" panose="020F0502020204030204" pitchFamily="34" charset="0"/>
                <a:cs typeface="Calibri" panose="020F0502020204030204" pitchFamily="34" charset="0"/>
              </a:rPr>
              <a:t>Sukcesy w studiowaniu </a:t>
            </a:r>
            <a:r>
              <a:rPr lang="en-US" sz="1200" dirty="0">
                <a:latin typeface="Calibri" panose="020F0502020204030204" pitchFamily="34" charset="0"/>
                <a:cs typeface="Calibri" panose="020F0502020204030204" pitchFamily="34" charset="0"/>
              </a:rPr>
              <a:t>"Logistyki przemysłowej" doprowadziły do </a:t>
            </a:r>
            <a:r>
              <a:rPr lang="en-US" sz="1200" dirty="0" err="1">
                <a:latin typeface="Calibri" panose="020F0502020204030204" pitchFamily="34" charset="0"/>
                <a:cs typeface="Calibri" panose="020F0502020204030204" pitchFamily="34" charset="0"/>
              </a:rPr>
              <a:t>tego, </a:t>
            </a:r>
            <a:r>
              <a:rPr lang="en-US" sz="1200" dirty="0">
                <a:latin typeface="Calibri" panose="020F0502020204030204" pitchFamily="34" charset="0"/>
                <a:cs typeface="Calibri" panose="020F0502020204030204" pitchFamily="34" charset="0"/>
              </a:rPr>
              <a:t>że obecnie pracuję również nad moimi </a:t>
            </a:r>
            <a:r>
              <a:rPr lang="en-US" sz="1200" dirty="0" err="1">
                <a:latin typeface="Calibri" panose="020F0502020204030204" pitchFamily="34" charset="0"/>
                <a:cs typeface="Calibri" panose="020F0502020204030204" pitchFamily="34" charset="0"/>
              </a:rPr>
              <a:t>studiami </a:t>
            </a:r>
            <a:r>
              <a:rPr lang="en-US" sz="1200" dirty="0">
                <a:latin typeface="Calibri" panose="020F0502020204030204" pitchFamily="34" charset="0"/>
                <a:cs typeface="Calibri" panose="020F0502020204030204" pitchFamily="34" charset="0"/>
              </a:rPr>
              <a:t>magisterskimi w zakresie "Logistyki przemysłowej". </a:t>
            </a:r>
          </a:p>
          <a:p>
            <a:pPr hangingPunct="1"/>
            <a:endParaRPr lang="en-US" sz="1200" dirty="0">
              <a:latin typeface="Calibri" panose="020F0502020204030204" pitchFamily="34" charset="0"/>
              <a:cs typeface="Calibri" panose="020F0502020204030204" pitchFamily="34" charset="0"/>
            </a:endParaRPr>
          </a:p>
          <a:p>
            <a:pPr hangingPunct="1"/>
            <a:r>
              <a:rPr lang="en-US" sz="1200" dirty="0">
                <a:latin typeface="Calibri" panose="020F0502020204030204" pitchFamily="34" charset="0"/>
                <a:cs typeface="Calibri" panose="020F0502020204030204" pitchFamily="34" charset="0"/>
              </a:rPr>
              <a:t>W trakcie studiów zdobyłem cenną praktykę w prawdziwym "Świecie Logistyki" np. przy produkcji i pakowaniu, kompletacji czy dysponowaniu wypożyczonym sprzętem. </a:t>
            </a:r>
          </a:p>
          <a:p>
            <a:pPr hangingPunct="1"/>
            <a:endParaRPr lang="en-US" sz="1200" dirty="0">
              <a:latin typeface="Calibri" panose="020F0502020204030204" pitchFamily="34" charset="0"/>
              <a:cs typeface="Calibri" panose="020F0502020204030204" pitchFamily="34" charset="0"/>
            </a:endParaRPr>
          </a:p>
          <a:p>
            <a:pPr hangingPunct="1"/>
            <a:endParaRPr lang="en-US" sz="1200" dirty="0">
              <a:latin typeface="Calibri" panose="020F0502020204030204" pitchFamily="34" charset="0"/>
              <a:cs typeface="Calibri" panose="020F0502020204030204" pitchFamily="34" charset="0"/>
            </a:endParaRPr>
          </a:p>
          <a:p>
            <a:pPr hangingPunct="1"/>
            <a:r>
              <a:rPr lang="en-GB" sz="1200" dirty="0">
                <a:latin typeface="Calibri" panose="020F0502020204030204" pitchFamily="34" charset="0"/>
                <a:cs typeface="Calibri" panose="020F0502020204030204" pitchFamily="34" charset="0"/>
              </a:rPr>
              <a:t>Jesteśmy firmą, w której wszyscy nieustannie się szkolą, uczą się od siebie i wymieniają doświadczeniami. </a:t>
            </a:r>
          </a:p>
          <a:p>
            <a:pPr hangingPunct="1"/>
            <a:endParaRPr lang="en-GB" sz="1200" dirty="0">
              <a:latin typeface="Calibri" panose="020F0502020204030204" pitchFamily="34" charset="0"/>
              <a:cs typeface="Calibri" panose="020F0502020204030204" pitchFamily="34" charset="0"/>
            </a:endParaRPr>
          </a:p>
          <a:p>
            <a:pPr hangingPunct="1"/>
            <a:r>
              <a:rPr lang="en-GB" sz="1200" dirty="0">
                <a:latin typeface="Calibri" panose="020F0502020204030204" pitchFamily="34" charset="0"/>
                <a:cs typeface="Calibri" panose="020F0502020204030204" pitchFamily="34" charset="0"/>
              </a:rPr>
              <a:t>Cały czas studiuję i jednocześnie kończę studia magisterskie, a gdy mam np. egzamin, to mam wsparcie i można odpowiednio zorganizować sobie pracę. </a:t>
            </a:r>
            <a:br>
              <a:rPr lang="en-GB" sz="1200" dirty="0">
                <a:latin typeface="Calibri" panose="020F0502020204030204" pitchFamily="34" charset="0"/>
                <a:cs typeface="Calibri" panose="020F0502020204030204" pitchFamily="34" charset="0"/>
              </a:rPr>
            </a:br>
            <a:endParaRPr lang="en-GB" sz="1200" b="1" dirty="0">
              <a:solidFill>
                <a:srgbClr val="2D445B"/>
              </a:solidFill>
              <a:latin typeface="Calibri" panose="020F0502020204030204" pitchFamily="34" charset="0"/>
              <a:cs typeface="Calibri" panose="020F0502020204030204" pitchFamily="34" charset="0"/>
            </a:endParaRPr>
          </a:p>
          <a:p>
            <a:pPr hangingPunct="1"/>
            <a:r>
              <a:rPr lang="en-GB" sz="1200" b="1" dirty="0">
                <a:latin typeface="Calibri" panose="020F0502020204030204" pitchFamily="34" charset="0"/>
                <a:cs typeface="Calibri" panose="020F0502020204030204" pitchFamily="34" charset="0"/>
              </a:rPr>
              <a:t>Moim zdaniem w mojej firmie promowane są możliwości awansu dla kobiet. Jako przykład można podać pracę w niepełnym wymiarze godzin oraz wcześniejszy powrót do pracy z urlopu macierzyńskiego. </a:t>
            </a:r>
          </a:p>
          <a:p>
            <a:pPr hangingPunct="1"/>
            <a:endParaRPr lang="en-GB" sz="1200" b="1" dirty="0">
              <a:latin typeface="Calibri" panose="020F0502020204030204" pitchFamily="34" charset="0"/>
              <a:cs typeface="Calibri" panose="020F0502020204030204" pitchFamily="34" charset="0"/>
            </a:endParaRPr>
          </a:p>
          <a:p>
            <a:pPr hangingPunct="1"/>
            <a:r>
              <a:rPr lang="en-GB" sz="1200" dirty="0">
                <a:latin typeface="Calibri" panose="020F0502020204030204" pitchFamily="34" charset="0"/>
                <a:cs typeface="Calibri" panose="020F0502020204030204" pitchFamily="34" charset="0"/>
              </a:rPr>
              <a:t>W firmie nie ma różnicy między pracownikami płci męskiej i żeńskiej, więc dodatek dla kobiet nie jest z mojego punktu widzenia potrzebny. W firmie awansują wszyscy bez względu na płeć.</a:t>
            </a:r>
          </a:p>
          <a:p>
            <a:pPr hangingPunct="1"/>
            <a:br>
              <a:rPr lang="en-GB" sz="1200" dirty="0">
                <a:latin typeface="Calibri" panose="020F0502020204030204" pitchFamily="34" charset="0"/>
                <a:cs typeface="Calibri" panose="020F0502020204030204" pitchFamily="34" charset="0"/>
              </a:rPr>
            </a:br>
            <a:endParaRPr lang="en-US" sz="1200" dirty="0">
              <a:latin typeface="Calibri" panose="020F0502020204030204" pitchFamily="34" charset="0"/>
              <a:cs typeface="Calibri" panose="020F0502020204030204" pitchFamily="34" charset="0"/>
            </a:endParaRPr>
          </a:p>
        </p:txBody>
      </p:sp>
      <p:sp>
        <p:nvSpPr>
          <p:cNvPr id="15" name="Rectangle: Rounded Corners 14">
            <a:extLst>
              <a:ext uri="{FF2B5EF4-FFF2-40B4-BE49-F238E27FC236}">
                <a16:creationId xmlns:a16="http://schemas.microsoft.com/office/drawing/2014/main" id="{D37AC958-A22B-A1F0-2AD8-0A5113D56D64}"/>
              </a:ext>
            </a:extLst>
          </p:cNvPr>
          <p:cNvSpPr/>
          <p:nvPr/>
        </p:nvSpPr>
        <p:spPr>
          <a:xfrm>
            <a:off x="27833" y="7734584"/>
            <a:ext cx="2694087" cy="1596571"/>
          </a:xfrm>
          <a:prstGeom prst="roundRect">
            <a:avLst/>
          </a:prstGeom>
          <a:solidFill>
            <a:srgbClr val="3D3C7D"/>
          </a:solidFill>
          <a:ln w="12700" cap="flat">
            <a:solidFill>
              <a:srgbClr val="3D3C7D"/>
            </a:solidFill>
            <a:miter lim="400000"/>
          </a:ln>
          <a:effectLst>
            <a:outerShdw blurRad="38100" dist="25400" dir="5400000" rotWithShape="0">
              <a:srgbClr val="000000">
                <a:alpha val="50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ctr" defTabSz="2681346" rtl="0" fontAlgn="auto" latinLnBrk="0" hangingPunct="0">
              <a:lnSpc>
                <a:spcPct val="100000"/>
              </a:lnSpc>
              <a:spcBef>
                <a:spcPts val="0"/>
              </a:spcBef>
              <a:spcAft>
                <a:spcPts val="0"/>
              </a:spcAft>
              <a:buClrTx/>
              <a:buSzTx/>
              <a:buFontTx/>
              <a:buNone/>
              <a:tabLst/>
            </a:pPr>
            <a:endParaRPr kumimoji="0" lang="en-GB" sz="10200" b="0" i="0" u="none" strike="noStrike" cap="none" spc="0" normalizeH="0" baseline="0">
              <a:ln>
                <a:noFill/>
              </a:ln>
              <a:solidFill>
                <a:srgbClr val="FFFFFF"/>
              </a:solidFill>
              <a:effectLst/>
              <a:uFillTx/>
              <a:latin typeface="Helvetica Light"/>
              <a:ea typeface="Helvetica Light"/>
              <a:cs typeface="Helvetica Light"/>
              <a:sym typeface="Helvetica Light"/>
            </a:endParaRPr>
          </a:p>
        </p:txBody>
      </p:sp>
      <p:sp>
        <p:nvSpPr>
          <p:cNvPr id="14" name="TextBox 13">
            <a:extLst>
              <a:ext uri="{FF2B5EF4-FFF2-40B4-BE49-F238E27FC236}">
                <a16:creationId xmlns:a16="http://schemas.microsoft.com/office/drawing/2014/main" id="{5BB14F7A-E3CB-1E4F-8594-4BA099ED16CF}"/>
              </a:ext>
            </a:extLst>
          </p:cNvPr>
          <p:cNvSpPr txBox="1"/>
          <p:nvPr/>
        </p:nvSpPr>
        <p:spPr>
          <a:xfrm>
            <a:off x="-115271" y="8007716"/>
            <a:ext cx="2980294" cy="1323439"/>
          </a:xfrm>
          <a:prstGeom prst="rect">
            <a:avLst/>
          </a:prstGeom>
        </p:spPr>
        <p:txBody>
          <a:bodyPr anchor="ctr">
            <a:noAutofit/>
          </a:bodyPr>
          <a:lstStyle>
            <a:lvl1pPr algn="l" defTabSz="583729">
              <a:defRPr sz="1600" b="1">
                <a:solidFill>
                  <a:schemeClr val="bg1"/>
                </a:solidFill>
                <a:latin typeface="Gotham Medium" pitchFamily="2" charset="0"/>
                <a:ea typeface="Montserrat Light"/>
                <a:cs typeface="Gotham Medium" pitchFamily="2" charset="0"/>
                <a:sym typeface="Montserrat Light"/>
              </a:defRPr>
            </a:lvl1pPr>
            <a:lvl2pPr marL="385602" indent="0" algn="l" defTabSz="583729">
              <a:lnSpc>
                <a:spcPct val="120000"/>
              </a:lnSpc>
              <a:spcBef>
                <a:spcPts val="4158"/>
              </a:spcBef>
              <a:defRPr sz="3265">
                <a:solidFill>
                  <a:srgbClr val="011E3B"/>
                </a:solidFill>
                <a:latin typeface="Montserrat" pitchFamily="2" charset="77"/>
                <a:ea typeface="Montserrat Light"/>
                <a:cs typeface="Montserrat Light"/>
                <a:sym typeface="Montserrat Light"/>
              </a:defRPr>
            </a:lvl2pPr>
            <a:lvl3pPr marL="771204" indent="0" algn="l" defTabSz="583729">
              <a:lnSpc>
                <a:spcPct val="120000"/>
              </a:lnSpc>
              <a:spcBef>
                <a:spcPts val="4158"/>
              </a:spcBef>
              <a:defRPr sz="3265">
                <a:solidFill>
                  <a:srgbClr val="011E3B"/>
                </a:solidFill>
                <a:latin typeface="Montserrat" pitchFamily="2" charset="77"/>
                <a:ea typeface="Montserrat Light"/>
                <a:cs typeface="Montserrat Light"/>
                <a:sym typeface="Montserrat Light"/>
              </a:defRPr>
            </a:lvl3pPr>
            <a:lvl4pPr marL="1156806" indent="0" algn="l" defTabSz="583729">
              <a:lnSpc>
                <a:spcPct val="120000"/>
              </a:lnSpc>
              <a:spcBef>
                <a:spcPts val="4158"/>
              </a:spcBef>
              <a:defRPr sz="3265">
                <a:solidFill>
                  <a:srgbClr val="011E3B"/>
                </a:solidFill>
                <a:latin typeface="Montserrat" pitchFamily="2" charset="77"/>
                <a:ea typeface="Montserrat Light"/>
                <a:cs typeface="Montserrat Light"/>
                <a:sym typeface="Montserrat Light"/>
              </a:defRPr>
            </a:lvl4pPr>
            <a:lvl5pPr marL="1542409" indent="0" algn="l" defTabSz="583729">
              <a:lnSpc>
                <a:spcPct val="120000"/>
              </a:lnSpc>
              <a:spcBef>
                <a:spcPts val="4158"/>
              </a:spcBef>
              <a:defRPr sz="3265">
                <a:solidFill>
                  <a:srgbClr val="011E3B"/>
                </a:solidFill>
                <a:latin typeface="Montserrat" pitchFamily="2" charset="77"/>
                <a:ea typeface="Montserrat Light"/>
                <a:cs typeface="Montserrat Light"/>
                <a:sym typeface="Montserrat Light"/>
              </a:defRPr>
            </a:lvl5pPr>
            <a:lvl6pPr indent="248831" algn="l" defTabSz="583729">
              <a:lnSpc>
                <a:spcPct val="120000"/>
              </a:lnSpc>
              <a:spcBef>
                <a:spcPts val="4158"/>
              </a:spcBef>
              <a:defRPr sz="1219">
                <a:solidFill>
                  <a:srgbClr val="595457"/>
                </a:solidFill>
                <a:latin typeface="Montserrat Light"/>
                <a:ea typeface="Montserrat Light"/>
                <a:cs typeface="Montserrat Light"/>
                <a:sym typeface="Montserrat Light"/>
              </a:defRPr>
            </a:lvl6pPr>
            <a:lvl7pPr indent="298597" algn="l" defTabSz="583729">
              <a:lnSpc>
                <a:spcPct val="120000"/>
              </a:lnSpc>
              <a:spcBef>
                <a:spcPts val="4158"/>
              </a:spcBef>
              <a:defRPr sz="1219">
                <a:solidFill>
                  <a:srgbClr val="595457"/>
                </a:solidFill>
                <a:latin typeface="Montserrat Light"/>
                <a:ea typeface="Montserrat Light"/>
                <a:cs typeface="Montserrat Light"/>
                <a:sym typeface="Montserrat Light"/>
              </a:defRPr>
            </a:lvl7pPr>
            <a:lvl8pPr indent="348364" algn="l" defTabSz="583729">
              <a:lnSpc>
                <a:spcPct val="120000"/>
              </a:lnSpc>
              <a:spcBef>
                <a:spcPts val="4158"/>
              </a:spcBef>
              <a:defRPr sz="1219">
                <a:solidFill>
                  <a:srgbClr val="595457"/>
                </a:solidFill>
                <a:latin typeface="Montserrat Light"/>
                <a:ea typeface="Montserrat Light"/>
                <a:cs typeface="Montserrat Light"/>
                <a:sym typeface="Montserrat Light"/>
              </a:defRPr>
            </a:lvl8pPr>
            <a:lvl9pPr indent="398130" algn="l" defTabSz="583729">
              <a:lnSpc>
                <a:spcPct val="120000"/>
              </a:lnSpc>
              <a:spcBef>
                <a:spcPts val="4158"/>
              </a:spcBef>
              <a:defRPr sz="1219">
                <a:solidFill>
                  <a:srgbClr val="595457"/>
                </a:solidFill>
                <a:latin typeface="Montserrat Light"/>
                <a:ea typeface="Montserrat Light"/>
                <a:cs typeface="Montserrat Light"/>
                <a:sym typeface="Montserrat Light"/>
              </a:defRPr>
            </a:lvl9pPr>
          </a:lstStyle>
          <a:p>
            <a:pPr algn="ctr"/>
            <a:r>
              <a:rPr lang="en-GB" dirty="0"/>
              <a:t>"Jesteśmy firmą, w której wszyscy nieustannie się szkolą, uczą się od siebie i wymieniają doświadczeniami". </a:t>
            </a:r>
          </a:p>
          <a:p>
            <a:endParaRPr lang="en-BE" dirty="0"/>
          </a:p>
        </p:txBody>
      </p:sp>
    </p:spTree>
    <p:extLst>
      <p:ext uri="{BB962C8B-B14F-4D97-AF65-F5344CB8AC3E}">
        <p14:creationId xmlns:p14="http://schemas.microsoft.com/office/powerpoint/2010/main" val="1162374899"/>
      </p:ext>
    </p:extLst>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55854" y="3665345"/>
            <a:ext cx="3514769" cy="299547"/>
          </a:xfrm>
          <a:prstGeom prst="rect">
            <a:avLst/>
          </a:prstGeom>
        </p:spPr>
        <p:txBody>
          <a:bodyPr/>
          <a:lstStyle/>
          <a:p>
            <a:pPr>
              <a:lnSpc>
                <a:spcPct val="100000"/>
              </a:lnSpc>
            </a:pPr>
            <a:r>
              <a:rPr lang="en-US" sz="1600" dirty="0"/>
              <a:t>Mag. Gerda Hartmann</a:t>
            </a: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2620" y="4227660"/>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t>Econsult Betriebsberatung</a:t>
            </a:r>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dirty="0"/>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sp>
        <p:nvSpPr>
          <p:cNvPr id="26" name="Text Placeholder 25">
            <a:extLst>
              <a:ext uri="{FF2B5EF4-FFF2-40B4-BE49-F238E27FC236}">
                <a16:creationId xmlns:a16="http://schemas.microsoft.com/office/drawing/2014/main" id="{ED5B2B86-CB84-1727-0BDA-847651486999}"/>
              </a:ext>
            </a:extLst>
          </p:cNvPr>
          <p:cNvSpPr>
            <a:spLocks noGrp="1"/>
          </p:cNvSpPr>
          <p:nvPr>
            <p:ph type="body" sz="quarter" idx="60"/>
          </p:nvPr>
        </p:nvSpPr>
        <p:spPr>
          <a:xfrm>
            <a:off x="274525" y="4700285"/>
            <a:ext cx="2694087" cy="349177"/>
          </a:xfrm>
        </p:spPr>
        <p:txBody>
          <a:bodyPr/>
          <a:lstStyle/>
          <a:p>
            <a:r>
              <a:rPr lang="en-BE" dirty="0"/>
              <a:t>LIPIEC 2022 R.</a:t>
            </a:r>
          </a:p>
        </p:txBody>
      </p:sp>
      <p:pic>
        <p:nvPicPr>
          <p:cNvPr id="6" name="Picture Placeholder 5">
            <a:extLst>
              <a:ext uri="{FF2B5EF4-FFF2-40B4-BE49-F238E27FC236}">
                <a16:creationId xmlns:a16="http://schemas.microsoft.com/office/drawing/2014/main" id="{2412DD05-F5FF-57CB-D8B7-36207043DAF7}"/>
              </a:ext>
            </a:extLst>
          </p:cNvPr>
          <p:cNvPicPr>
            <a:picLocks noGrp="1" noChangeAspect="1"/>
          </p:cNvPicPr>
          <p:nvPr>
            <p:ph type="pic" sz="quarter" idx="66"/>
          </p:nvPr>
        </p:nvPicPr>
        <p:blipFill>
          <a:blip r:embed="rId2" cstate="screen">
            <a:extLst>
              <a:ext uri="{28A0092B-C50C-407E-A947-70E740481C1C}">
                <a14:useLocalDpi xmlns:a14="http://schemas.microsoft.com/office/drawing/2010/main"/>
              </a:ext>
            </a:extLst>
          </a:blip>
          <a:srcRect/>
          <a:stretch>
            <a:fillRect/>
          </a:stretch>
        </p:blipFill>
        <p:spPr/>
      </p:pic>
      <p:sp>
        <p:nvSpPr>
          <p:cNvPr id="8" name="Text Placeholder 7">
            <a:extLst>
              <a:ext uri="{FF2B5EF4-FFF2-40B4-BE49-F238E27FC236}">
                <a16:creationId xmlns:a16="http://schemas.microsoft.com/office/drawing/2014/main" id="{3DCBE3F7-9917-971C-0650-53700C7AC513}"/>
              </a:ext>
            </a:extLst>
          </p:cNvPr>
          <p:cNvSpPr>
            <a:spLocks noGrp="1"/>
          </p:cNvSpPr>
          <p:nvPr>
            <p:ph type="body" sz="quarter" idx="32"/>
          </p:nvPr>
        </p:nvSpPr>
        <p:spPr>
          <a:xfrm>
            <a:off x="3405451" y="2917371"/>
            <a:ext cx="3235359" cy="6259703"/>
          </a:xfrm>
        </p:spPr>
        <p:txBody>
          <a:bodyPr/>
          <a:lstStyle/>
          <a:p>
            <a:pPr marL="228600">
              <a:lnSpc>
                <a:spcPct val="150000"/>
              </a:lnSpc>
            </a:pPr>
            <a:r>
              <a:rPr lang="en-US" sz="1200" dirty="0">
                <a:latin typeface="Calibri" panose="020F0502020204030204" pitchFamily="34" charset="0"/>
                <a:cs typeface="Calibri" panose="020F0502020204030204" pitchFamily="34" charset="0"/>
              </a:rPr>
              <a:t>Strategiczne i operacyjne doradztwo logistyczne dla przedsiębiorstw oraz planowanie i wdrażanie systemów logistycznych to działalność firmy doradztwa logistycznego ECONSULT z siedzibą w Wiedniu w Austrii. Doświadczony zespół ekspertów z nastawieniem na praktykę i realizację pracuje nad pokonaniem wyzwań logistycznych.</a:t>
            </a:r>
            <a:endParaRPr lang="en-BE" sz="1200" dirty="0">
              <a:latin typeface="Calibri" panose="020F0502020204030204" pitchFamily="34" charset="0"/>
              <a:cs typeface="Calibri" panose="020F0502020204030204" pitchFamily="34" charset="0"/>
            </a:endParaRPr>
          </a:p>
          <a:p>
            <a:pPr marL="228600">
              <a:lnSpc>
                <a:spcPct val="150000"/>
              </a:lnSpc>
            </a:pPr>
            <a:r>
              <a:rPr lang="en-US" sz="1200" dirty="0">
                <a:latin typeface="Calibri" panose="020F0502020204030204" pitchFamily="34" charset="0"/>
                <a:cs typeface="Calibri" panose="020F0502020204030204" pitchFamily="34" charset="0"/>
              </a:rPr>
              <a:t> </a:t>
            </a:r>
            <a:endParaRPr lang="en-BE" sz="1200" dirty="0">
              <a:latin typeface="Calibri" panose="020F0502020204030204" pitchFamily="34" charset="0"/>
              <a:cs typeface="Calibri" panose="020F0502020204030204" pitchFamily="34" charset="0"/>
            </a:endParaRPr>
          </a:p>
          <a:p>
            <a:pPr marL="228600">
              <a:lnSpc>
                <a:spcPct val="150000"/>
              </a:lnSpc>
            </a:pPr>
            <a:r>
              <a:rPr lang="en-US" sz="1200" dirty="0">
                <a:latin typeface="Calibri" panose="020F0502020204030204" pitchFamily="34" charset="0"/>
                <a:cs typeface="Calibri" panose="020F0502020204030204" pitchFamily="34" charset="0"/>
              </a:rPr>
              <a:t>Nazywam się Gerda Hartmann i od 2001 roku pracuję w ECONSULT jako starszy konsultant, zmieniając się w różnych obszarach działalności. Zaczynałam od tematów związanych z zarządzaniem procesami i controllingiem, a następnie specjalizowałam się w logistyce w służbie zdrowia. Z czasem przeniosłam swój punkt ciężkości na badania logistyczne.</a:t>
            </a:r>
            <a:endParaRPr lang="en-BE" sz="1200" dirty="0">
              <a:latin typeface="Calibri" panose="020F0502020204030204" pitchFamily="34" charset="0"/>
              <a:cs typeface="Calibri" panose="020F0502020204030204" pitchFamily="34" charset="0"/>
            </a:endParaRPr>
          </a:p>
          <a:p>
            <a:pPr marL="228600">
              <a:lnSpc>
                <a:spcPct val="150000"/>
              </a:lnSpc>
            </a:pPr>
            <a:r>
              <a:rPr lang="en-US" sz="1200" dirty="0">
                <a:latin typeface="Calibri" panose="020F0502020204030204" pitchFamily="34" charset="0"/>
                <a:cs typeface="Calibri" panose="020F0502020204030204" pitchFamily="34" charset="0"/>
              </a:rPr>
              <a:t> </a:t>
            </a:r>
            <a:endParaRPr lang="en-BE" sz="1200" dirty="0">
              <a:latin typeface="Calibri" panose="020F0502020204030204" pitchFamily="34" charset="0"/>
              <a:cs typeface="Calibri" panose="020F0502020204030204" pitchFamily="34" charset="0"/>
            </a:endParaRPr>
          </a:p>
          <a:p>
            <a:pPr marL="228600">
              <a:lnSpc>
                <a:spcPct val="150000"/>
              </a:lnSpc>
            </a:pPr>
            <a:r>
              <a:rPr lang="en-US" sz="1200" dirty="0">
                <a:latin typeface="Calibri" panose="020F0502020204030204" pitchFamily="34" charset="0"/>
                <a:cs typeface="Calibri" panose="020F0502020204030204" pitchFamily="34" charset="0"/>
              </a:rPr>
              <a:t>W tym celu studiowałem ekonomię i zarządzanie przedsiębiorstwem w Wiedniu, gdzie specjalizowałem się w "</a:t>
            </a:r>
            <a:r>
              <a:rPr lang="en-GB" sz="1200" dirty="0">
                <a:latin typeface="Calibri" panose="020F0502020204030204" pitchFamily="34" charset="0"/>
                <a:cs typeface="Calibri" panose="020F0502020204030204" pitchFamily="34" charset="0"/>
              </a:rPr>
              <a:t>zarządzaniu transportem" oraz "środowisku i rozwoju regionalnym". </a:t>
            </a:r>
            <a:endParaRPr lang="en-BE"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endParaRPr lang="en-GB" sz="1200" dirty="0">
              <a:latin typeface="Calibri" panose="020F0502020204030204" pitchFamily="34" charset="0"/>
              <a:cs typeface="Calibri" panose="020F0502020204030204" pitchFamily="34" charset="0"/>
            </a:endParaRPr>
          </a:p>
        </p:txBody>
      </p:sp>
      <p:pic>
        <p:nvPicPr>
          <p:cNvPr id="15" name="Picture 14">
            <a:extLst>
              <a:ext uri="{FF2B5EF4-FFF2-40B4-BE49-F238E27FC236}">
                <a16:creationId xmlns:a16="http://schemas.microsoft.com/office/drawing/2014/main" id="{2152FF68-7EDC-9ADD-F896-7AB6678D06F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356" y="7672835"/>
            <a:ext cx="2690965" cy="1795084"/>
          </a:xfrm>
          <a:prstGeom prst="rect">
            <a:avLst/>
          </a:prstGeom>
        </p:spPr>
      </p:pic>
    </p:spTree>
    <p:extLst>
      <p:ext uri="{BB962C8B-B14F-4D97-AF65-F5344CB8AC3E}">
        <p14:creationId xmlns:p14="http://schemas.microsoft.com/office/powerpoint/2010/main" val="4121333083"/>
      </p:ext>
    </p:extLst>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hr-BA" sz="1400" b="1" dirty="0">
                <a:latin typeface="Calibri" panose="020F0502020204030204" pitchFamily="34" charset="0"/>
                <a:cs typeface="Calibri" panose="020F0502020204030204" pitchFamily="34" charset="0"/>
              </a:rPr>
              <a:t>MOŻLIWOŚCI DLA KOBIET W LOGISTYCE </a:t>
            </a:r>
            <a:endParaRPr lang="en-US" sz="1400" b="1" dirty="0">
              <a:latin typeface="Calibri" panose="020F0502020204030204" pitchFamily="34" charset="0"/>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726968" y="4155579"/>
            <a:ext cx="5767392" cy="4523198"/>
          </a:xfrm>
        </p:spPr>
        <p:txBody>
          <a:bodyPr numCol="1"/>
          <a:lstStyle/>
          <a:p>
            <a:r>
              <a:rPr lang="en-US" sz="1200" dirty="0">
                <a:solidFill>
                  <a:schemeClr val="tx1"/>
                </a:solidFill>
                <a:latin typeface="Calibri" panose="020F0502020204030204" pitchFamily="34" charset="0"/>
                <a:cs typeface="Calibri" panose="020F0502020204030204" pitchFamily="34" charset="0"/>
              </a:rPr>
              <a:t>Zespół ECONSULT składa się z około 20 ekspertów z różnych dziedzin. Ponieważ jest to mała firma, wiele procesów nie jest bardzo sformalizowanych. Kontakt i wybór są bardzo osobiste. </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W małych firmach szkolenia są bardzo indywidualne i zależą od potrzeb i zainteresowań pojedynczych pracowników. Ponieważ ze względu na wielkość firmy struktura </a:t>
            </a:r>
            <a:r>
              <a:rPr lang="en-US" sz="1200" dirty="0" err="1">
                <a:solidFill>
                  <a:schemeClr val="tx1"/>
                </a:solidFill>
                <a:latin typeface="Calibri" panose="020F0502020204030204" pitchFamily="34" charset="0"/>
                <a:cs typeface="Calibri" panose="020F0502020204030204" pitchFamily="34" charset="0"/>
              </a:rPr>
              <a:t>organizacyjna </a:t>
            </a:r>
            <a:r>
              <a:rPr lang="en-US" sz="1200" dirty="0">
                <a:solidFill>
                  <a:schemeClr val="tx1"/>
                </a:solidFill>
                <a:latin typeface="Calibri" panose="020F0502020204030204" pitchFamily="34" charset="0"/>
                <a:cs typeface="Calibri" panose="020F0502020204030204" pitchFamily="34" charset="0"/>
              </a:rPr>
              <a:t>jest bardzo płaska, awans osobisty jest bardziej prawdopodobny w obszarze odpowiedzialności.</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Jak już wspomniano, ECONSULT jest małą firmą, w której problemy rozwiązywane są twarzą w twarz. Również rodzinna atmosfera w firmie stanowi dobrą podstawę do dyskusji.</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Ogłoszenia o pracę są formułowane w sposób neutralny pod względem płci (co może być wyzwaniem, gdyż język niemiecki rozróżnia formy męskie i żeńskie). Aplikacje często wynikają również z osobistych kontaktów. </a:t>
            </a:r>
            <a:endParaRPr lang="en-BE"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W Austrii o wynagrodzeniach tradycyjnie się nie rozmawia - czasem nawet w rodzinie.</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Od 2012 roku w Austrii obowiązuje ustawa o przejrzystości płac: firmy zatrudniające co najmniej 150 pracowników muszą składać raporty o dochodach i w ten sposób pokazywać, jak wygląda wynagrodzenie za takie same i porównywalne stanowiska w ich firmie. Jeśli jednak firmy nie sporządzają raportów, to nie ma żadnych konsekwencji.</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Małe firmy nie są zobowiązane do publikowania raportów, dlatego nie można składać oświadczeń o równym wynagrodzeniu.</a:t>
            </a: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746222"/>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7" name="Picture Placeholder 16">
            <a:extLst>
              <a:ext uri="{FF2B5EF4-FFF2-40B4-BE49-F238E27FC236}">
                <a16:creationId xmlns:a16="http://schemas.microsoft.com/office/drawing/2014/main" id="{10B0908C-1D6A-4418-BFE8-AF6CC4671C7B}"/>
              </a:ext>
            </a:extLst>
          </p:cNvPr>
          <p:cNvPicPr>
            <a:picLocks noGrp="1" noChangeAspect="1"/>
          </p:cNvPicPr>
          <p:nvPr>
            <p:ph type="pic" sz="quarter" idx="56"/>
          </p:nvPr>
        </p:nvPicPr>
        <p:blipFill rotWithShape="1">
          <a:blip r:embed="rId2" cstate="screen">
            <a:extLst>
              <a:ext uri="{28A0092B-C50C-407E-A947-70E740481C1C}">
                <a14:useLocalDpi xmlns:a14="http://schemas.microsoft.com/office/drawing/2010/main"/>
              </a:ext>
            </a:extLst>
          </a:blip>
          <a:srcRect b="-2257"/>
          <a:stretch/>
        </p:blipFill>
        <p:spPr>
          <a:xfrm>
            <a:off x="10885" y="-16269"/>
            <a:ext cx="3045016" cy="3124790"/>
          </a:xfrm>
        </p:spPr>
      </p:pic>
      <p:sp>
        <p:nvSpPr>
          <p:cNvPr id="3" name="Text Placeholder 2">
            <a:extLst>
              <a:ext uri="{FF2B5EF4-FFF2-40B4-BE49-F238E27FC236}">
                <a16:creationId xmlns:a16="http://schemas.microsoft.com/office/drawing/2014/main" id="{BF01458D-D3C7-971A-42E4-B13834E6FF01}"/>
              </a:ext>
            </a:extLst>
          </p:cNvPr>
          <p:cNvSpPr>
            <a:spLocks noGrp="1"/>
          </p:cNvSpPr>
          <p:nvPr>
            <p:ph type="body" sz="quarter" idx="59"/>
          </p:nvPr>
        </p:nvSpPr>
        <p:spPr>
          <a:xfrm>
            <a:off x="2948004" y="496374"/>
            <a:ext cx="3700448" cy="1632228"/>
          </a:xfrm>
        </p:spPr>
        <p:txBody>
          <a:bodyPr/>
          <a:lstStyle/>
          <a:p>
            <a:pPr marL="270510">
              <a:lnSpc>
                <a:spcPct val="150000"/>
              </a:lnSpc>
            </a:pPr>
            <a:r>
              <a:rPr lang="en-US" dirty="0">
                <a:effectLst/>
                <a:latin typeface="+mj-lt"/>
                <a:ea typeface="Calibri" panose="020F0502020204030204" pitchFamily="34" charset="0"/>
                <a:cs typeface="Times New Roman" panose="02020603050405020304" pitchFamily="18" charset="0"/>
              </a:rPr>
              <a:t>"</a:t>
            </a:r>
            <a:r>
              <a:rPr lang="en-US" sz="1600" b="1" dirty="0"/>
              <a:t>Logistyka to wciąż dyscyplina silnie zdominowana przez mężczyzn. Często próba rekrutacji samych kobiet kończy się niepowodzeniem, ponieważ na ogłaszane stanowiska aplikują wyłącznie mężczyźni."</a:t>
            </a:r>
            <a:endParaRPr lang="en-BE" sz="1600" b="1" dirty="0"/>
          </a:p>
        </p:txBody>
      </p:sp>
    </p:spTree>
    <p:extLst>
      <p:ext uri="{BB962C8B-B14F-4D97-AF65-F5344CB8AC3E}">
        <p14:creationId xmlns:p14="http://schemas.microsoft.com/office/powerpoint/2010/main" val="3416459167"/>
      </p:ext>
    </p:extLst>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44612" y="373817"/>
            <a:ext cx="5505067" cy="510196"/>
          </a:xfrm>
        </p:spPr>
        <p:txBody>
          <a:bodyPr/>
          <a:lstStyle/>
          <a:p>
            <a:r>
              <a:rPr lang="en-GB" sz="2400" b="1" dirty="0">
                <a:solidFill>
                  <a:srgbClr val="ED5957"/>
                </a:solidFill>
                <a:effectLst/>
                <a:latin typeface="Gotham Medium"/>
                <a:ea typeface="Calibri" panose="020F0502020204030204" pitchFamily="34" charset="0"/>
                <a:cs typeface="Times New Roman" panose="02020603050405020304" pitchFamily="18" charset="0"/>
              </a:rPr>
              <a:t>2. Praktyki biznesowe </a:t>
            </a:r>
            <a:endParaRPr lang="en-US" sz="1800" dirty="0">
              <a:latin typeface="Gotham Medium"/>
            </a:endParaRP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893083"/>
            <a:ext cx="5970685" cy="3031216"/>
          </a:xfrm>
        </p:spPr>
        <p:txBody>
          <a:bodyPr/>
          <a:lstStyle/>
          <a:p>
            <a:pPr marL="549417" lvl="1" indent="-1714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GEODIS</a:t>
            </a:r>
          </a:p>
          <a:p>
            <a:pPr marL="549417" lvl="1" indent="-1714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HURTOWNIA HAMILL </a:t>
            </a:r>
          </a:p>
          <a:p>
            <a:pPr marL="549417" lvl="1" indent="-1714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TTS</a:t>
            </a:r>
          </a:p>
          <a:p>
            <a:pPr marL="549417" lvl="1" indent="-1714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AFCC (Austriacka Federalna Izba Gospodarcza) </a:t>
            </a:r>
          </a:p>
          <a:p>
            <a:pPr marL="549417" lvl="1" indent="-1714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Robert Bosch Sp. z o.o.</a:t>
            </a:r>
          </a:p>
          <a:p>
            <a:pPr marL="549417" lvl="1" indent="-1714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DHL: Polska </a:t>
            </a:r>
          </a:p>
          <a:p>
            <a:pPr marL="549417" lvl="1" indent="-171450">
              <a:spcBef>
                <a:spcPts val="195"/>
              </a:spcBef>
              <a:buFont typeface="Arial" panose="020B0604020202020204" pitchFamily="34" charset="0"/>
              <a:buChar char="•"/>
              <a:tabLst>
                <a:tab pos="450215" algn="l"/>
              </a:tabLst>
            </a:pPr>
            <a:r>
              <a:rPr lang="en-GB" sz="1600" dirty="0" err="1">
                <a:latin typeface="Calibri" panose="020F0502020204030204" pitchFamily="34" charset="0"/>
                <a:ea typeface="Calibri" panose="020F0502020204030204" pitchFamily="34" charset="0"/>
                <a:cs typeface="Times New Roman" panose="02020603050405020304" pitchFamily="18" charset="0"/>
              </a:rPr>
              <a:t>Logwi</a:t>
            </a:r>
            <a:r>
              <a:rPr lang="en-GB" sz="1600" dirty="0">
                <a:latin typeface="Calibri" panose="020F0502020204030204" pitchFamily="34" charset="0"/>
                <a:ea typeface="Calibri" panose="020F0502020204030204" pitchFamily="34" charset="0"/>
                <a:cs typeface="Times New Roman" panose="02020603050405020304" pitchFamily="18" charset="0"/>
              </a:rPr>
              <a:t>n </a:t>
            </a:r>
          </a:p>
          <a:p>
            <a:pPr marL="549417" lvl="1" indent="-1714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Mercedes </a:t>
            </a:r>
          </a:p>
          <a:p>
            <a:pPr marL="171450" indent="-171450" algn="just">
              <a:spcBef>
                <a:spcPts val="195"/>
              </a:spcBef>
              <a:spcAft>
                <a:spcPts val="0"/>
              </a:spcAft>
              <a:buFont typeface="Arial" panose="020B0604020202020204" pitchFamily="34" charset="0"/>
              <a:buChar char="•"/>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438111557"/>
      </p:ext>
    </p:extLst>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Online Media 13" title="International Women’s Day 2021">
            <a:hlinkClick r:id="" action="ppaction://media"/>
            <a:extLst>
              <a:ext uri="{FF2B5EF4-FFF2-40B4-BE49-F238E27FC236}">
                <a16:creationId xmlns:a16="http://schemas.microsoft.com/office/drawing/2014/main" id="{7A5A4C88-2031-2C20-5FE4-1F4F89645D04}"/>
              </a:ext>
            </a:extLst>
          </p:cNvPr>
          <p:cNvPicPr>
            <a:picLocks noRot="1" noChangeAspect="1"/>
          </p:cNvPicPr>
          <p:nvPr>
            <a:videoFile r:link="rId1"/>
          </p:nvPr>
        </p:nvPicPr>
        <p:blipFill>
          <a:blip r:embed="rId3"/>
          <a:stretch>
            <a:fillRect/>
          </a:stretch>
        </p:blipFill>
        <p:spPr>
          <a:xfrm>
            <a:off x="25451" y="7688685"/>
            <a:ext cx="2726216" cy="1682043"/>
          </a:xfrm>
          <a:prstGeom prst="rect">
            <a:avLst/>
          </a:prstGeom>
        </p:spPr>
      </p:pic>
      <p:pic>
        <p:nvPicPr>
          <p:cNvPr id="322" name="Picture 321" descr="Logo&#10;&#10;Description automatically generated with low confidence">
            <a:extLst>
              <a:ext uri="{FF2B5EF4-FFF2-40B4-BE49-F238E27FC236}">
                <a16:creationId xmlns:a16="http://schemas.microsoft.com/office/drawing/2014/main" id="{5B2F6F4A-0950-00E7-E8E1-267518822A42}"/>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919107" y="1122023"/>
            <a:ext cx="1798329" cy="875766"/>
          </a:xfrm>
          <a:prstGeom prst="rect">
            <a:avLst/>
          </a:prstGeom>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41304" y="2638101"/>
            <a:ext cx="3291245" cy="5891605"/>
          </a:xfrm>
        </p:spPr>
        <p:txBody>
          <a:bodyPr/>
          <a:lstStyle/>
          <a:p>
            <a:r>
              <a:rPr lang="en-US" sz="1200" dirty="0">
                <a:latin typeface="Calibri" panose="020F0502020204030204" pitchFamily="34" charset="0"/>
                <a:cs typeface="Calibri" panose="020F0502020204030204" pitchFamily="34" charset="0"/>
              </a:rPr>
              <a:t>GEODIS, światowy lider w dziedzinie transportu i logistyki, wspiera swoich klientów w Irlandii rozwiązaniami dostosowanymi do ich potrzeb, obejmującymi szeroki zakres usług: Transport lądowy, spedycja, optymalizacja łańcucha dostaw, logistyka kontraktowa, dostawy ekspresowe i paczkowe.</a:t>
            </a:r>
          </a:p>
          <a:p>
            <a:r>
              <a:rPr lang="en-US" sz="1200" dirty="0">
                <a:latin typeface="Calibri" panose="020F0502020204030204" pitchFamily="34" charset="0"/>
                <a:cs typeface="Calibri" panose="020F0502020204030204" pitchFamily="34" charset="0"/>
              </a:rPr>
              <a:t>Pasja, która napędza nasze zespoły, ich doświadczenie i znajomość rynków, na których działają, gwarantują stałe zaangażowanie.</a:t>
            </a:r>
            <a:endParaRPr lang="hr-BA"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Wizją GEODIS jest bycie partnerem wzrostu dla swoich klientów. Jako firma logistyczna osiągają to poprzez sprawdzone doświadczenie w pięciu liniach biznesowych: Optymalizacja łańcucha dostaw, Spedycja, Logistyka kontraktowa, Dystrybucja &amp; Express oraz Transport drogowy. </a:t>
            </a:r>
            <a:endParaRPr lang="hr-BA"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Nacisk na doskonałość w tych dziedzinach sprawił, że </a:t>
            </a:r>
            <a:r>
              <a:rPr lang="hr-BA" sz="1200" dirty="0">
                <a:latin typeface="Calibri" panose="020F0502020204030204" pitchFamily="34" charset="0"/>
                <a:cs typeface="Calibri" panose="020F0502020204030204" pitchFamily="34" charset="0"/>
              </a:rPr>
              <a:t>firma stała się </a:t>
            </a:r>
            <a:r>
              <a:rPr lang="en-US" sz="1200" dirty="0">
                <a:latin typeface="Calibri" panose="020F0502020204030204" pitchFamily="34" charset="0"/>
                <a:cs typeface="Calibri" panose="020F0502020204030204" pitchFamily="34" charset="0"/>
              </a:rPr>
              <a:t>światowym liderem łańcucha dostaw, zaangażowanym w pomoc klientom w pokonywaniu ograniczeń logistycznych. </a:t>
            </a:r>
          </a:p>
          <a:p>
            <a:r>
              <a:rPr lang="en-US" sz="1200" dirty="0">
                <a:latin typeface="Calibri" panose="020F0502020204030204" pitchFamily="34" charset="0"/>
                <a:cs typeface="Calibri" panose="020F0502020204030204" pitchFamily="34" charset="0"/>
              </a:rPr>
              <a:t>GEODIS zbudował swoją siłę jako firma </a:t>
            </a:r>
            <a:r>
              <a:rPr lang="hr-BA" sz="1200" dirty="0">
                <a:latin typeface="Calibri" panose="020F0502020204030204" pitchFamily="34" charset="0"/>
                <a:cs typeface="Calibri" panose="020F0502020204030204" pitchFamily="34" charset="0"/>
              </a:rPr>
              <a:t>transportowa</a:t>
            </a:r>
            <a:r>
              <a:rPr lang="en-US" sz="1200" dirty="0">
                <a:latin typeface="Calibri" panose="020F0502020204030204" pitchFamily="34" charset="0"/>
                <a:cs typeface="Calibri" panose="020F0502020204030204" pitchFamily="34" charset="0"/>
              </a:rPr>
              <a:t> poprzez ponad stuletnie doświadczenie i wysoce zorganizowane podejście do klienta.</a:t>
            </a:r>
          </a:p>
          <a:p>
            <a:r>
              <a:rPr lang="en-US" sz="1200" b="1" dirty="0">
                <a:latin typeface="Calibri" panose="020F0502020204030204" pitchFamily="34" charset="0"/>
                <a:cs typeface="Calibri" panose="020F0502020204030204" pitchFamily="34" charset="0"/>
              </a:rPr>
              <a:t>GEODIS zobowiązuje się do zdecydowanego zaangażowania na rzecz różnorodności płci</a:t>
            </a:r>
            <a:r>
              <a:rPr lang="en-US" sz="1200" i="1" dirty="0">
                <a:latin typeface="Calibri" panose="020F0502020204030204" pitchFamily="34" charset="0"/>
                <a:cs typeface="Calibri" panose="020F0502020204030204" pitchFamily="34" charset="0"/>
              </a:rPr>
              <a:t>.</a:t>
            </a:r>
          </a:p>
          <a:p>
            <a:endParaRPr lang="en-US" sz="1200" i="1"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a:t>
            </a:r>
            <a:r>
              <a:rPr lang="en-US" sz="1200" dirty="0" err="1">
                <a:latin typeface="Calibri" panose="020F0502020204030204" pitchFamily="34" charset="0"/>
                <a:cs typeface="Calibri" panose="020F0502020204030204" pitchFamily="34" charset="0"/>
              </a:rPr>
              <a:t>Onno </a:t>
            </a:r>
            <a:r>
              <a:rPr lang="en-US" sz="1200" dirty="0">
                <a:latin typeface="Calibri" panose="020F0502020204030204" pitchFamily="34" charset="0"/>
                <a:cs typeface="Calibri" panose="020F0502020204030204" pitchFamily="34" charset="0"/>
              </a:rPr>
              <a:t>Boots, dyrektor generalny GEODIS w regionie APAC odzwierciedlił: "</a:t>
            </a:r>
            <a:r>
              <a:rPr lang="en-US" sz="1200" i="1" dirty="0">
                <a:latin typeface="Calibri" panose="020F0502020204030204" pitchFamily="34" charset="0"/>
                <a:cs typeface="Calibri" panose="020F0502020204030204" pitchFamily="34" charset="0"/>
              </a:rPr>
              <a:t>Kobiety stanowią obecnie jedną trzecią naszego zarządu w APAC; wzrost z zera nieco ponad rok temu</a:t>
            </a:r>
            <a:r>
              <a:rPr lang="en-US" sz="1200" dirty="0">
                <a:latin typeface="Calibri" panose="020F0502020204030204" pitchFamily="34" charset="0"/>
                <a:cs typeface="Calibri" panose="020F0502020204030204" pitchFamily="34" charset="0"/>
              </a:rPr>
              <a:t>," powiedział. "</a:t>
            </a:r>
            <a:r>
              <a:rPr lang="en-US" sz="1200" i="1" dirty="0">
                <a:latin typeface="Calibri" panose="020F0502020204030204" pitchFamily="34" charset="0"/>
                <a:cs typeface="Calibri" panose="020F0502020204030204" pitchFamily="34" charset="0"/>
              </a:rPr>
              <a:t>To pokazuje nasze zaangażowanie w różnorodność i integrację. Jest to również mocny dowód na to, jak wiele utalentowanych kobiet przyciąga obecnie świat logistyki.  Na poziomie kierownictwa naszego kraju w całym regionie 40% zespołu stanowią kobiety.</a:t>
            </a:r>
            <a:endParaRPr lang="en-US"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35345" y="4953000"/>
            <a:ext cx="2694087" cy="349177"/>
          </a:xfrm>
          <a:prstGeom prst="rect">
            <a:avLst/>
          </a:prstGeom>
        </p:spPr>
        <p:txBody>
          <a:bodyPr/>
          <a:lstStyle/>
          <a:p>
            <a:pPr>
              <a:lnSpc>
                <a:spcPct val="100000"/>
              </a:lnSpc>
            </a:pPr>
            <a:r>
              <a:rPr lang="hr-BA" sz="1400" dirty="0">
                <a:latin typeface="Gotham Medium"/>
                <a:cs typeface="Calibri" panose="020F0502020204030204" pitchFamily="34" charset="0"/>
              </a:rPr>
              <a:t>Źródła:</a:t>
            </a:r>
            <a:endParaRPr lang="en-US" sz="1400"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70140"/>
            <a:ext cx="2694087" cy="349177"/>
          </a:xfrm>
          <a:prstGeom prst="rect">
            <a:avLst/>
          </a:prstGeom>
        </p:spPr>
        <p:txBody>
          <a:bodyPr/>
          <a:lstStyle/>
          <a:p>
            <a:pPr>
              <a:lnSpc>
                <a:spcPct val="100000"/>
              </a:lnSpc>
            </a:pPr>
            <a:r>
              <a:rPr lang="hr-BA" sz="1400" dirty="0">
                <a:latin typeface="Gotham Medium"/>
                <a:cs typeface="Calibri" panose="020F0502020204030204" pitchFamily="34" charset="0"/>
              </a:rPr>
              <a:t>Firma</a:t>
            </a:r>
            <a:r>
              <a:rPr lang="en-GB" sz="1400" dirty="0">
                <a:latin typeface="Gotham Medium"/>
                <a:cs typeface="Calibri" panose="020F0502020204030204" pitchFamily="34" charset="0"/>
              </a:rPr>
              <a:t>: GEODIS </a:t>
            </a:r>
            <a:endParaRPr lang="en-US" sz="1400"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48071" y="4369496"/>
            <a:ext cx="2694086" cy="349177"/>
          </a:xfrm>
          <a:prstGeom prst="rect">
            <a:avLst/>
          </a:prstGeom>
        </p:spPr>
        <p:txBody>
          <a:bodyPr/>
          <a:lstStyle/>
          <a:p>
            <a:r>
              <a:rPr lang="hr-BA" sz="1200" dirty="0">
                <a:latin typeface="Gotham Medium"/>
                <a:cs typeface="Calibri" panose="020F0502020204030204" pitchFamily="34" charset="0"/>
              </a:rPr>
              <a:t>GEODIS, Irlandia + świat</a:t>
            </a:r>
            <a:endParaRPr lang="en-US" sz="1200" dirty="0">
              <a:latin typeface="Gotham Medium"/>
              <a:cs typeface="Calibri" panose="020F0502020204030204" pitchFamily="34" charset="0"/>
            </a:endParaRPr>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1923157" y="719973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82231" y="3482989"/>
              <a:ext cx="840295" cy="466731"/>
            </a:xfrm>
            <a:prstGeom prst="rect">
              <a:avLst/>
            </a:prstGeom>
          </p:spPr>
          <p:txBody>
            <a:bodyPr wrap="none">
              <a:spAutoFit/>
            </a:bodyPr>
            <a:lstStyle/>
            <a:p>
              <a:pPr marL="12700" algn="ctr">
                <a:lnSpc>
                  <a:spcPts val="1420"/>
                </a:lnSpc>
                <a:spcBef>
                  <a:spcPts val="100"/>
                </a:spcBef>
              </a:pPr>
              <a:r>
                <a:rPr lang="en-IE" sz="1400" dirty="0">
                  <a:solidFill>
                    <a:schemeClr val="bg1"/>
                  </a:solidFill>
                  <a:latin typeface="Calibri" panose="020F0502020204030204" pitchFamily="34" charset="0"/>
                  <a:cs typeface="Calibri" panose="020F0502020204030204" pitchFamily="34" charset="0"/>
                </a:rPr>
                <a:t>KLIKNIJ</a:t>
              </a:r>
            </a:p>
            <a:p>
              <a:pPr marL="12700" algn="ctr">
                <a:lnSpc>
                  <a:spcPts val="1420"/>
                </a:lnSpc>
                <a:spcBef>
                  <a:spcPts val="100"/>
                </a:spcBef>
              </a:pPr>
              <a:r>
                <a:rPr lang="en-IE" sz="1400" dirty="0">
                  <a:solidFill>
                    <a:schemeClr val="bg1"/>
                  </a:solidFill>
                  <a:latin typeface="Calibri" panose="020F0502020204030204" pitchFamily="34" charset="0"/>
                  <a:cs typeface="Calibri" panose="020F0502020204030204" pitchFamily="34" charset="0"/>
                </a:rPr>
                <a:t>DO WGLĄDU</a:t>
              </a:r>
            </a:p>
          </p:txBody>
        </p:sp>
      </p:gr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35345" y="3242933"/>
            <a:ext cx="3121713" cy="349177"/>
          </a:xfrm>
          <a:prstGeom prst="rect">
            <a:avLst/>
          </a:prstGeom>
        </p:spPr>
        <p:txBody>
          <a:bodyPr/>
          <a:lstStyle/>
          <a:p>
            <a:pPr>
              <a:lnSpc>
                <a:spcPct val="100000"/>
              </a:lnSpc>
            </a:pPr>
            <a:r>
              <a:rPr lang="hr-BA" sz="1400" dirty="0">
                <a:latin typeface="Gotham Medium"/>
                <a:cs typeface="Calibri" panose="020F0502020204030204" pitchFamily="34" charset="0"/>
              </a:rPr>
              <a:t>GEODIS: Dając kobietom głos</a:t>
            </a:r>
            <a:endParaRPr lang="en-US" sz="1400" dirty="0">
              <a:latin typeface="Gotham Medium"/>
              <a:cs typeface="Calibri" panose="020F0502020204030204" pitchFamily="34" charset="0"/>
            </a:endParaRPr>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5451" y="5875713"/>
            <a:ext cx="3246307" cy="862798"/>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00000"/>
              </a:lnSpc>
              <a:spcBef>
                <a:spcPts val="0"/>
              </a:spcBef>
              <a:buFont typeface="Arial" panose="020B0604020202020204" pitchFamily="34" charset="0"/>
              <a:buChar char="•"/>
            </a:pPr>
            <a:r>
              <a:rPr lang="en-US" dirty="0">
                <a:solidFill>
                  <a:schemeClr val="accent1">
                    <a:lumMod val="20000"/>
                    <a:lumOff val="80000"/>
                  </a:schemeClr>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https://geodis.com/ie/blog/sustainability/why-do-we-need-more-women-top-management-positions</a:t>
            </a:r>
            <a:endParaRPr lang="hr-BA"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en-US" dirty="0">
                <a:solidFill>
                  <a:schemeClr val="accent1">
                    <a:lumMod val="20000"/>
                    <a:lumOff val="80000"/>
                  </a:schemeClr>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https://geodis.com/ie/blog/sustainability/why-do-we-need-more-women-top-management-positions#author-anchor</a:t>
            </a:r>
            <a:endParaRPr lang="hr-BA"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en-US" dirty="0">
                <a:solidFill>
                  <a:schemeClr val="accent1">
                    <a:lumMod val="20000"/>
                    <a:lumOff val="80000"/>
                  </a:schemeClr>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https://geodis.com/newsroom/press-releases/geodis-pledges-firm-commitment-gender-diversity</a:t>
            </a:r>
            <a:endParaRPr lang="hr-BA"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en-US" dirty="0">
                <a:solidFill>
                  <a:schemeClr val="accent1">
                    <a:lumMod val="20000"/>
                    <a:lumOff val="80000"/>
                  </a:schemeClr>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https://geodis.com/newsroom/press-release/geodis-supports-improved-diversity-logistics</a:t>
            </a:r>
            <a:endParaRPr lang="en-US"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hr-BA" dirty="0">
                <a:solidFill>
                  <a:schemeClr val="accent1">
                    <a:lumMod val="20000"/>
                    <a:lumOff val="80000"/>
                  </a:schemeClr>
                </a:solidFill>
                <a:latin typeface="Calibri" panose="020F0502020204030204" pitchFamily="34" charset="0"/>
                <a:cs typeface="Calibri" panose="020F0502020204030204" pitchFamily="34" charset="0"/>
                <a:hlinkClick r:id="rId9"/>
              </a:rPr>
              <a:t>https://www.youtube.com/c/GeodisCorporate/video</a:t>
            </a:r>
            <a:endParaRPr lang="en-GB"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48070" y="4175598"/>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latin typeface="Gotham Medium"/>
                <a:cs typeface="Calibri" panose="020F0502020204030204" pitchFamily="34" charset="0"/>
              </a:rPr>
              <a:t>Zaangażowanie w różnorodność płci</a:t>
            </a:r>
            <a:endParaRPr lang="en-US" dirty="0">
              <a:latin typeface="Gotham Medium"/>
              <a:cs typeface="Calibri" panose="020F0502020204030204" pitchFamily="34"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991998" y="9543577"/>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sp>
        <p:nvSpPr>
          <p:cNvPr id="323" name="TextBox 322">
            <a:extLst>
              <a:ext uri="{FF2B5EF4-FFF2-40B4-BE49-F238E27FC236}">
                <a16:creationId xmlns:a16="http://schemas.microsoft.com/office/drawing/2014/main" id="{FCCEEA4D-C564-5854-864F-2EC245A0CE46}"/>
              </a:ext>
            </a:extLst>
          </p:cNvPr>
          <p:cNvSpPr txBox="1"/>
          <p:nvPr/>
        </p:nvSpPr>
        <p:spPr>
          <a:xfrm>
            <a:off x="239266" y="3593319"/>
            <a:ext cx="2857986" cy="46166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just"/>
            <a:r>
              <a:rPr lang="en-US" sz="1200" b="1" dirty="0">
                <a:solidFill>
                  <a:schemeClr val="bg1"/>
                </a:solidFill>
                <a:latin typeface="Gotham Medium"/>
                <a:cs typeface="Calibri" panose="020F0502020204030204" pitchFamily="34" charset="0"/>
              </a:rPr>
              <a:t>Liderki z GEODIS dzielą się radami, jak rozwijać się i kwitnąć w pracy</a:t>
            </a:r>
          </a:p>
        </p:txBody>
      </p:sp>
      <p:pic>
        <p:nvPicPr>
          <p:cNvPr id="9" name="Picture Placeholder 8">
            <a:extLst>
              <a:ext uri="{FF2B5EF4-FFF2-40B4-BE49-F238E27FC236}">
                <a16:creationId xmlns:a16="http://schemas.microsoft.com/office/drawing/2014/main" id="{ACEC7782-2AF6-7C83-F9E8-962D11A1140E}"/>
              </a:ext>
            </a:extLst>
          </p:cNvPr>
          <p:cNvPicPr>
            <a:picLocks noGrp="1" noChangeAspect="1"/>
          </p:cNvPicPr>
          <p:nvPr>
            <p:ph type="pic" sz="quarter" idx="66"/>
          </p:nvPr>
        </p:nvPicPr>
        <p:blipFill>
          <a:blip r:embed="rId10"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678910620"/>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p:txBody>
          <a:bodyPr/>
          <a:lstStyle/>
          <a:p>
            <a:r>
              <a:rPr lang="en-US" sz="1400" b="1" dirty="0">
                <a:solidFill>
                  <a:srgbClr val="3D3C7D"/>
                </a:solidFill>
                <a:latin typeface="Gotham Medium"/>
                <a:cs typeface="Calibri" panose="020F0502020204030204" pitchFamily="34" charset="0"/>
              </a:rPr>
              <a:t>GEODIS zobowiązuje się do zdecydowanego zaangażowania na rzecz różnorodności płci.</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734914" y="1252146"/>
            <a:ext cx="5843358" cy="1370796"/>
          </a:xfrm>
        </p:spPr>
        <p:txBody>
          <a:bodyPr/>
          <a:lstStyle/>
          <a:p>
            <a:r>
              <a:rPr lang="en-US" sz="1200" dirty="0">
                <a:latin typeface="Calibri" panose="020F0502020204030204" pitchFamily="34" charset="0"/>
                <a:cs typeface="Calibri" panose="020F0502020204030204" pitchFamily="34" charset="0"/>
              </a:rPr>
              <a:t>Z okazji Światowego Forum Kobiet, GEODIS ogłasza porozumienie z Bureau Veritas w sprawie uznania zaangażowania w równość płci w miejscu pracy. Celem jest osiągnięcie uznanego standardu w 12 krajach w ciągu najbliższych 3 lat.</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Uzyskując oznaczenie GEEIS (Gender Equality European &amp; International Standard), GEODIS ustanowi wspólne standardy dotyczące równości płci i różnorodności w miejscu pracy w ramach swoich różnych linii biznesowych. Standardy te obejmują wynagrodzenia, awans kobiet, rozwój umiejętności i różnorodność.</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W ramach umowy z Bureau Veritas, która ma zostać podpisana przed końcem roku, GEODIS będzie poddawał swoje praktyki audytowi przez okres 3 miesięcy w 12 krajach, w których działa Grupa</a:t>
            </a:r>
            <a:r>
              <a:rPr lang="hr-BA" sz="1200" dirty="0">
                <a:latin typeface="Calibri" panose="020F0502020204030204" pitchFamily="34" charset="0"/>
                <a:cs typeface="Calibri" panose="020F0502020204030204" pitchFamily="34" charset="0"/>
              </a:rPr>
              <a:t>.</a:t>
            </a: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"Ten znak to sposób na stworzenie wspólnej kultury w odniesieniu do równości płci w miejscu pracy na skalę międzynarodową oraz na wdrożenie najlepszych praktyk na dużą skalę.  Wśród innych celów jest dostrzeżenie większej liczby kobiet na stanowiskach kierowniczych" - mówi Mario </a:t>
            </a:r>
            <a:r>
              <a:rPr lang="en-US" sz="1200" dirty="0" err="1">
                <a:latin typeface="Calibri" panose="020F0502020204030204" pitchFamily="34" charset="0"/>
                <a:cs typeface="Calibri" panose="020F0502020204030204" pitchFamily="34" charset="0"/>
              </a:rPr>
              <a:t>Ceccon</a:t>
            </a:r>
            <a:r>
              <a:rPr lang="en-US" sz="1200" dirty="0">
                <a:latin typeface="Calibri" panose="020F0502020204030204" pitchFamily="34" charset="0"/>
                <a:cs typeface="Calibri" panose="020F0502020204030204" pitchFamily="34" charset="0"/>
              </a:rPr>
              <a:t>, wiceprezes wykonawczy ds. zasobów ludzkich w GEODIS.</a:t>
            </a: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891642" y="4331297"/>
            <a:ext cx="5435600" cy="446871"/>
          </a:xfrm>
        </p:spPr>
        <p:txBody>
          <a:bodyPr/>
          <a:lstStyle/>
          <a:p>
            <a:pPr fontAlgn="base"/>
            <a:r>
              <a:rPr lang="en-IE" sz="1400" b="1" dirty="0">
                <a:solidFill>
                  <a:srgbClr val="3D3C7D"/>
                </a:solidFill>
                <a:latin typeface="Gotham Medium"/>
                <a:cs typeface="Calibri" panose="020F0502020204030204" pitchFamily="34" charset="0"/>
              </a:rPr>
              <a:t>Sieć kobiet GEODIS</a:t>
            </a:r>
            <a:r>
              <a:rPr lang="hr-BA" sz="1400" b="1" dirty="0">
                <a:solidFill>
                  <a:srgbClr val="3D3C7D"/>
                </a:solidFill>
                <a:latin typeface="Gotham Medium"/>
                <a:cs typeface="Calibri" panose="020F0502020204030204" pitchFamily="34" charset="0"/>
              </a:rPr>
              <a:t>, świat w zasięgu ręki</a:t>
            </a:r>
            <a:endParaRPr lang="en-IE" sz="1400" b="1" dirty="0">
              <a:solidFill>
                <a:srgbClr val="3D3C7D"/>
              </a:solidFill>
              <a:latin typeface="Gotham Medium"/>
              <a:cs typeface="Calibri" panose="020F0502020204030204" pitchFamily="34" charset="0"/>
            </a:endParaRPr>
          </a:p>
        </p:txBody>
      </p:sp>
      <p:sp>
        <p:nvSpPr>
          <p:cNvPr id="9" name="Text Placeholder 8">
            <a:extLst>
              <a:ext uri="{FF2B5EF4-FFF2-40B4-BE49-F238E27FC236}">
                <a16:creationId xmlns:a16="http://schemas.microsoft.com/office/drawing/2014/main" id="{A6A84EA3-A7FA-224A-B7C4-AA2BEA6E3F54}"/>
              </a:ext>
            </a:extLst>
          </p:cNvPr>
          <p:cNvSpPr>
            <a:spLocks noGrp="1"/>
          </p:cNvSpPr>
          <p:nvPr>
            <p:ph type="body" sz="quarter" idx="60"/>
          </p:nvPr>
        </p:nvSpPr>
        <p:spPr>
          <a:xfrm>
            <a:off x="734113" y="4745012"/>
            <a:ext cx="5927037" cy="2743062"/>
          </a:xfrm>
        </p:spPr>
        <p:txBody>
          <a:bodyPr/>
          <a:lstStyle/>
          <a:p>
            <a:r>
              <a:rPr lang="en-US" sz="1200" dirty="0">
                <a:latin typeface="Calibri" panose="020F0502020204030204" pitchFamily="34" charset="0"/>
                <a:cs typeface="Calibri" panose="020F0502020204030204" pitchFamily="34" charset="0"/>
              </a:rPr>
              <a:t>"W GEODIS pracujemy na rzecz świata, w którym kobiety są równoprawnymi liderami w biznesie. Aby to osiągnąć, kluczowe jest, aby ich głosy były słyszalne. Nasza "GEODIS Women's Network" działa na rzecz promowania integracji, zmniejszania zawodowych różnic między płciami oraz zwiększania równowagi między życiem zawodowym i prywatnym zarówno wewnętrznie, jak i zewnętrznie. Z jednej strony, nasz regionalny wewnętrzny projekt rozwoju kobiet "Ladies First!" ma na celu rozwój i promowanie kobiet na stanowiskach kierowniczych poprzez indywidualny coaching i szkolenia. Z drugiej strony, nasze koleżanki są zachęcane do pozycjonowania się w pracy poprzez promocję networkingu. Razem, programy te wspierają nasz nadrzędny cel, jakim jest wzmocnienie kobiecej siły roboczej i zachęcanie kobiet do wchodzenia na stanowiska kierownicze i utrzymywania ich.</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Uważam, że prawdziwa równowaga płci pozwala docenić uzupełniające się umiejętności i talenty kobiet i mężczyzn. Mając to na uwadze, musimy skupić się na wprowadzaniu rozwiązań sprzyjających włączeniu społecznemu, nie tylko dla lepszej równowagi płci, ale także dla zrównoważonego wzrostu. Patrząc w przyszłość, wyobrażam sobie "świat równy płci", świat wolny od uprzedzeń, stereotypów i dyskryminacji. Świat, który jest zróżnicowany, sprawiedliwy i inkluzywny. Świat, w którym różnice są cenione i celebrowane.</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Myślę, że ten świat jest w zasięgu ręki, prawda?</a:t>
            </a:r>
            <a:r>
              <a:rPr lang="hr-BA" sz="1200" dirty="0">
                <a:latin typeface="Calibri" panose="020F0502020204030204" pitchFamily="34" charset="0"/>
                <a:cs typeface="Calibri" panose="020F0502020204030204" pitchFamily="34" charset="0"/>
              </a:rPr>
              <a:t>".</a:t>
            </a: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 Kathleen </a:t>
            </a:r>
            <a:r>
              <a:rPr lang="en-US" sz="1200" dirty="0" err="1">
                <a:latin typeface="Calibri" panose="020F0502020204030204" pitchFamily="34" charset="0"/>
                <a:cs typeface="Calibri" panose="020F0502020204030204" pitchFamily="34" charset="0"/>
              </a:rPr>
              <a:t>Rehbein</a:t>
            </a:r>
            <a:r>
              <a:rPr lang="hr-BA" sz="1200" dirty="0">
                <a:latin typeface="Calibri" panose="020F0502020204030204" pitchFamily="34" charset="0"/>
                <a:cs typeface="Calibri" panose="020F0502020204030204" pitchFamily="34" charset="0"/>
              </a:rPr>
              <a:t>, </a:t>
            </a:r>
            <a:r>
              <a:rPr lang="en-US" sz="1200" dirty="0">
                <a:latin typeface="Calibri" panose="020F0502020204030204" pitchFamily="34" charset="0"/>
                <a:cs typeface="Calibri" panose="020F0502020204030204" pitchFamily="34" charset="0"/>
              </a:rPr>
              <a:t>dyrektor ds. zasobów ludzkich, Europa Północno-Wschodnia i Środkowa, GEODIS</a:t>
            </a:r>
            <a:r>
              <a:rPr lang="hr-BA" sz="1200" dirty="0">
                <a:latin typeface="Calibri" panose="020F0502020204030204" pitchFamily="34" charset="0"/>
                <a:cs typeface="Calibri" panose="020F0502020204030204" pitchFamily="34" charset="0"/>
              </a:rPr>
              <a:t>.</a:t>
            </a: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Kathleen </a:t>
            </a:r>
            <a:r>
              <a:rPr lang="en-US" sz="1200" dirty="0" err="1">
                <a:latin typeface="Calibri" panose="020F0502020204030204" pitchFamily="34" charset="0"/>
                <a:cs typeface="Calibri" panose="020F0502020204030204" pitchFamily="34" charset="0"/>
              </a:rPr>
              <a:t>Rehbein </a:t>
            </a:r>
            <a:r>
              <a:rPr lang="en-US" sz="1200" dirty="0">
                <a:latin typeface="Calibri" panose="020F0502020204030204" pitchFamily="34" charset="0"/>
                <a:cs typeface="Calibri" panose="020F0502020204030204" pitchFamily="34" charset="0"/>
              </a:rPr>
              <a:t>jest starszym ekspertem ds. zasobów ludzkich i prawa </a:t>
            </a:r>
            <a:r>
              <a:rPr lang="en-US" sz="1200" dirty="0" err="1">
                <a:latin typeface="Calibri" panose="020F0502020204030204" pitchFamily="34" charset="0"/>
                <a:cs typeface="Calibri" panose="020F0502020204030204" pitchFamily="34" charset="0"/>
              </a:rPr>
              <a:t>pracy</a:t>
            </a:r>
            <a:r>
              <a:rPr lang="en-US" sz="1200" dirty="0">
                <a:latin typeface="Calibri" panose="020F0502020204030204" pitchFamily="34" charset="0"/>
                <a:cs typeface="Calibri" panose="020F0502020204030204" pitchFamily="34" charset="0"/>
              </a:rPr>
              <a:t>. Jest odpowiedzialna za zrównoważone strategie i koncepcje HR w północno-wschodniej i środkowej Europie w GEODIS. Kathleen jest związana z GEODIS od 18 lat i pełniła różne funkcje w dziedzinie HR.</a:t>
            </a:r>
          </a:p>
          <a:p>
            <a:endParaRPr lang="en-US" sz="1200" dirty="0">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45649" y="799478"/>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grpSp>
        <p:nvGrpSpPr>
          <p:cNvPr id="33" name="Group 32">
            <a:extLst>
              <a:ext uri="{FF2B5EF4-FFF2-40B4-BE49-F238E27FC236}">
                <a16:creationId xmlns:a16="http://schemas.microsoft.com/office/drawing/2014/main" id="{243096DF-132C-4717-9FDA-E13AE2D577BA}"/>
              </a:ext>
            </a:extLst>
          </p:cNvPr>
          <p:cNvGrpSpPr/>
          <p:nvPr/>
        </p:nvGrpSpPr>
        <p:grpSpPr>
          <a:xfrm>
            <a:off x="144848" y="4446406"/>
            <a:ext cx="6712351" cy="597212"/>
            <a:chOff x="137702" y="3746222"/>
            <a:chExt cx="6712351" cy="597212"/>
          </a:xfrm>
        </p:grpSpPr>
        <p:cxnSp>
          <p:nvCxnSpPr>
            <p:cNvPr id="34"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2945831042"/>
      </p:ext>
    </p:extLst>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998382" y="981853"/>
            <a:ext cx="5435599" cy="348400"/>
          </a:xfrm>
        </p:spPr>
        <p:txBody>
          <a:bodyPr/>
          <a:lstStyle/>
          <a:p>
            <a:r>
              <a:rPr lang="en-US" sz="1600" b="1" dirty="0">
                <a:solidFill>
                  <a:srgbClr val="ED5957"/>
                </a:solidFill>
                <a:effectLst/>
                <a:latin typeface="Calibri" panose="020F0502020204030204" pitchFamily="34" charset="0"/>
                <a:ea typeface="Calibri" panose="020F0502020204030204" pitchFamily="34" charset="0"/>
                <a:cs typeface="Times New Roman" panose="02020603050405020304" pitchFamily="18" charset="0"/>
              </a:rPr>
              <a:t>Wprowadzenie do naszego zestawu narzędzi </a:t>
            </a:r>
            <a:endParaRPr lang="en-GB" sz="1600" b="1" dirty="0">
              <a:solidFill>
                <a:srgbClr val="ED5957"/>
              </a:solidFill>
              <a:effectLst/>
              <a:latin typeface="Calibri" panose="020F0502020204030204" pitchFamily="34" charset="0"/>
              <a:ea typeface="Calibri" panose="020F0502020204030204" pitchFamily="34" charset="0"/>
              <a:cs typeface="Times New Roman" panose="02020603050405020304" pitchFamily="18" charset="0"/>
            </a:endParaRPr>
          </a:p>
          <a:p>
            <a:endParaRPr lang="en-US" sz="1200" dirty="0"/>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876394" y="1342486"/>
            <a:ext cx="5435600" cy="2728771"/>
          </a:xfrm>
        </p:spPr>
        <p:txBody>
          <a:bodyPr/>
          <a:lstStyle/>
          <a:p>
            <a:pPr algn="just">
              <a:spcBef>
                <a:spcPts val="195"/>
              </a:spcBef>
              <a:spcAft>
                <a:spcPts val="0"/>
              </a:spcAft>
              <a:tabLst>
                <a:tab pos="450215" algn="l"/>
              </a:tabLst>
            </a:pPr>
            <a:r>
              <a:rPr lang="en-US" sz="14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Zestaw narzędzi dobrych praktyk w zakresie promowania kobiecego przywództwa w transporcie i logistyce jest </a:t>
            </a:r>
            <a:r>
              <a:rPr lang="en-US" sz="1400" b="1"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skierowany do firm transportowych i logistycznych, </a:t>
            </a:r>
            <a:r>
              <a:rPr lang="en-US" sz="14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które odgrywają kluczową rolę w procesie wprowadzania zmian. Od małych i średnich przedsiębiorstw po duże korporacje, należy uporać się z wewnętrznymi uprzedzeniami i z góry założonymi poglądami, aby wspierać lepsze relacje i równość.</a:t>
            </a: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15000"/>
              </a:lnSpc>
              <a:spcBef>
                <a:spcPts val="195"/>
              </a:spcBef>
              <a:tabLst>
                <a:tab pos="450215" algn="l"/>
              </a:tabLst>
            </a:pPr>
            <a:r>
              <a:rPr lang="en-US" sz="14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 Nasz zestaw narzędzi Wil Power będzie promował dobre praktyki w zakresie zatrudniania, szkoleń, środowiska pracy </a:t>
            </a:r>
            <a:r>
              <a:rPr lang="en-US" sz="1400" dirty="0" err="1">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itp. </a:t>
            </a:r>
            <a:r>
              <a:rPr lang="en-US" sz="14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w firmach transportowych i logistycznych.</a:t>
            </a:r>
            <a:endParaRPr lang="en-GB" sz="14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endParaRPr>
          </a:p>
          <a:p>
            <a:pPr algn="just"/>
            <a:r>
              <a:rPr lang="en-US" sz="1400" dirty="0">
                <a:solidFill>
                  <a:srgbClr val="30475E"/>
                </a:solidFill>
                <a:effectLst/>
                <a:latin typeface="Calibri" panose="020F0502020204030204" pitchFamily="34" charset="0"/>
                <a:ea typeface="Calibri" panose="020F0502020204030204" pitchFamily="34" charset="0"/>
                <a:cs typeface="Times New Roman" panose="02020603050405020304" pitchFamily="18" charset="0"/>
              </a:rPr>
              <a:t>Mamy nadzieję, że znajdziesz inspirację w tym zestawie narzędzi. Zamieściliśmy w nim kilka linków, dzięki którym możesz skontaktować się bezpośrednio z firmami, jeśli chcesz rozpocząć karierę w logistyce lub jeśli chcesz uzyskać więcej informacji.</a:t>
            </a: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Text Placeholder 3">
            <a:extLst>
              <a:ext uri="{FF2B5EF4-FFF2-40B4-BE49-F238E27FC236}">
                <a16:creationId xmlns:a16="http://schemas.microsoft.com/office/drawing/2014/main" id="{9629A14F-7683-FC4A-9A4A-7EDC1C610693}"/>
              </a:ext>
            </a:extLst>
          </p:cNvPr>
          <p:cNvSpPr>
            <a:spLocks noGrp="1"/>
          </p:cNvSpPr>
          <p:nvPr>
            <p:ph type="body" sz="quarter" idx="59"/>
          </p:nvPr>
        </p:nvSpPr>
        <p:spPr>
          <a:xfrm>
            <a:off x="844612" y="4582600"/>
            <a:ext cx="5435600" cy="446871"/>
          </a:xfrm>
        </p:spPr>
        <p:txBody>
          <a:bodyPr/>
          <a:lstStyle/>
          <a:p>
            <a:r>
              <a:rPr lang="en-US" sz="1600" b="1" dirty="0">
                <a:solidFill>
                  <a:srgbClr val="ED5957"/>
                </a:solidFill>
                <a:latin typeface="Calibri" panose="020F0502020204030204" pitchFamily="34" charset="0"/>
                <a:cs typeface="Calibri" panose="020F0502020204030204" pitchFamily="34" charset="0"/>
              </a:rPr>
              <a:t>Skąd wziął się pomysł na ten Toolkit?</a:t>
            </a: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836665" y="1271741"/>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973135"/>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8" name="Straight Connector 27">
            <a:extLst>
              <a:ext uri="{FF2B5EF4-FFF2-40B4-BE49-F238E27FC236}">
                <a16:creationId xmlns:a16="http://schemas.microsoft.com/office/drawing/2014/main" id="{AF5B6266-E76E-4363-B7CF-467F1C09CE44}"/>
              </a:ext>
            </a:extLst>
          </p:cNvPr>
          <p:cNvCxnSpPr>
            <a:cxnSpLocks/>
          </p:cNvCxnSpPr>
          <p:nvPr/>
        </p:nvCxnSpPr>
        <p:spPr>
          <a:xfrm flipH="1">
            <a:off x="836665" y="4987715"/>
            <a:ext cx="4067779"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DF60D300-7175-46F8-A2D2-00AF17FF0EF9}"/>
              </a:ext>
            </a:extLst>
          </p:cNvPr>
          <p:cNvSpPr/>
          <p:nvPr/>
        </p:nvSpPr>
        <p:spPr>
          <a:xfrm>
            <a:off x="275209" y="468910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 Placeholder 1">
            <a:extLst>
              <a:ext uri="{FF2B5EF4-FFF2-40B4-BE49-F238E27FC236}">
                <a16:creationId xmlns:a16="http://schemas.microsoft.com/office/drawing/2014/main" id="{0E79065D-6BC0-1FF7-D66E-46EFE50C9E50}"/>
              </a:ext>
            </a:extLst>
          </p:cNvPr>
          <p:cNvSpPr txBox="1">
            <a:spLocks/>
          </p:cNvSpPr>
          <p:nvPr/>
        </p:nvSpPr>
        <p:spPr>
          <a:xfrm>
            <a:off x="704131" y="5122072"/>
            <a:ext cx="4457606" cy="4080952"/>
          </a:xfrm>
          <a:prstGeom prst="rect">
            <a:avLst/>
          </a:prstGeom>
        </p:spPr>
        <p:txBody>
          <a:bodyPr numCol="2"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595959"/>
                </a:solidFill>
                <a:uFillTx/>
                <a:latin typeface="Gotham Medium" pitchFamily="2" charset="0"/>
                <a:ea typeface="Montserrat Light"/>
                <a:cs typeface="Gotham Medium"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spcBef>
                <a:spcPts val="195"/>
              </a:spcBef>
              <a:tabLst>
                <a:tab pos="450215" algn="l"/>
              </a:tabLst>
            </a:pPr>
            <a:r>
              <a:rPr lang="en-US" sz="1400" dirty="0">
                <a:solidFill>
                  <a:srgbClr val="30475E"/>
                </a:solidFill>
                <a:latin typeface="Calibri" panose="020F0502020204030204" pitchFamily="34" charset="0"/>
                <a:ea typeface="Calibri" panose="020F0502020204030204" pitchFamily="34" charset="0"/>
                <a:cs typeface="Times New Roman" panose="02020603050405020304" pitchFamily="18" charset="0"/>
              </a:rPr>
              <a:t>Potrzeba stworzenia tego Zestawu Narzędzi wynika z niechęci tych organizacji do dokonania istotnych zmian w postawach i praktykach. Tradycyjnie nie stanowiło to problemu; w dzisiejszym świecie standardy ulegają zmianie, a kobiety domagają się równości. Dzięki przykładom najlepszych praktyk postępowych organizacji logistycznych zarządzanych i kierowanych przez silne kobiety, jak również pokazując najważniejsze cechy przywódcze, które są neutralne pod względem płci, ten Zestaw Narzędzi pomoże zachęcić do postępowego podejścia do zatrudniania i awansów w sektorze. Nasz Zestaw Narzędzi pozwoli użytkownikom zanurzyć się w sukcesie podobnych organizacji logistycznych, co utwierdzi ich w przekonaniu, że równość i kobiece przywództwo może mieć przytłaczający wpływ na rozwój sektora.</a:t>
            </a:r>
          </a:p>
          <a:p>
            <a:pPr hangingPunct="1">
              <a:spcBef>
                <a:spcPts val="195"/>
              </a:spcBef>
              <a:tabLst>
                <a:tab pos="450215" algn="l"/>
              </a:tabLst>
            </a:pPr>
            <a:r>
              <a:rPr lang="en-US" sz="1400" dirty="0">
                <a:solidFill>
                  <a:srgbClr val="30475E"/>
                </a:solidFill>
                <a:latin typeface="Calibri" panose="020F0502020204030204" pitchFamily="34" charset="0"/>
                <a:ea typeface="Calibri" panose="020F0502020204030204" pitchFamily="34" charset="0"/>
                <a:cs typeface="Times New Roman" panose="02020603050405020304" pitchFamily="18" charset="0"/>
              </a:rPr>
              <a:t> pozytywny efekt</a:t>
            </a:r>
          </a:p>
          <a:p>
            <a:pPr hangingPunct="1">
              <a:spcBef>
                <a:spcPts val="195"/>
              </a:spcBef>
              <a:tabLst>
                <a:tab pos="450215" algn="l"/>
              </a:tabLst>
            </a:pPr>
            <a:r>
              <a:rPr lang="en-US" sz="1400" dirty="0">
                <a:solidFill>
                  <a:srgbClr val="30475E"/>
                </a:solidFill>
                <a:latin typeface="Calibri" panose="020F0502020204030204" pitchFamily="34" charset="0"/>
                <a:ea typeface="Calibri" panose="020F0502020204030204" pitchFamily="34" charset="0"/>
                <a:cs typeface="Times New Roman" panose="02020603050405020304" pitchFamily="18" charset="0"/>
              </a:rPr>
              <a:t> na ich </a:t>
            </a:r>
          </a:p>
          <a:p>
            <a:pPr hangingPunct="1">
              <a:spcBef>
                <a:spcPts val="195"/>
              </a:spcBef>
              <a:tabLst>
                <a:tab pos="450215" algn="l"/>
              </a:tabLst>
            </a:pPr>
            <a:r>
              <a:rPr lang="en-US" sz="1400" dirty="0" err="1">
                <a:solidFill>
                  <a:srgbClr val="30475E"/>
                </a:solidFill>
                <a:latin typeface="Calibri" panose="020F0502020204030204" pitchFamily="34" charset="0"/>
                <a:ea typeface="Calibri" panose="020F0502020204030204" pitchFamily="34" charset="0"/>
                <a:cs typeface="Times New Roman" panose="02020603050405020304" pitchFamily="18" charset="0"/>
              </a:rPr>
              <a:t>organizacja</a:t>
            </a:r>
            <a:r>
              <a:rPr lang="en-US" sz="1400" dirty="0">
                <a:solidFill>
                  <a:srgbClr val="30475E"/>
                </a:solidFill>
                <a:latin typeface="Calibri" panose="020F0502020204030204" pitchFamily="34" charset="0"/>
                <a:ea typeface="Calibri" panose="020F0502020204030204" pitchFamily="34" charset="0"/>
                <a:cs typeface="Times New Roman" panose="02020603050405020304" pitchFamily="18" charset="0"/>
              </a:rPr>
              <a:t>.</a:t>
            </a:r>
          </a:p>
        </p:txBody>
      </p:sp>
    </p:spTree>
    <p:extLst>
      <p:ext uri="{BB962C8B-B14F-4D97-AF65-F5344CB8AC3E}">
        <p14:creationId xmlns:p14="http://schemas.microsoft.com/office/powerpoint/2010/main" val="801580001"/>
      </p:ext>
    </p:extLst>
  </p:cSld>
  <p:clrMapOvr>
    <a:masterClrMapping/>
  </p:clrMapOvr>
  <p:transition spd="med"/>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44595" y="2823030"/>
            <a:ext cx="2865335" cy="4590728"/>
          </a:xfrm>
        </p:spPr>
        <p:txBody>
          <a:bodyPr/>
          <a:lstStyle/>
          <a:p>
            <a:r>
              <a:rPr lang="en-US" sz="1200" dirty="0">
                <a:solidFill>
                  <a:schemeClr val="tx1"/>
                </a:solidFill>
                <a:latin typeface="Calibri" panose="020F0502020204030204" pitchFamily="34" charset="0"/>
                <a:cs typeface="Calibri" panose="020F0502020204030204" pitchFamily="34" charset="0"/>
              </a:rPr>
              <a:t>Hamill Wholesale Business jest firmą rodzinną drugiego pokolenia i jesteśmy bardzo dumni z naszego dziedzictwa i skromnych początków.</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W 1994 roku, przy wsparciu żony Francis i córek, Gregory rozszerzył działalność, otwierając własną hurtownię i wprowadzając na drogi ciężarówkę.</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Od tego momentu rodzina Hamillów mieszała i dopasowywała produkty i sposoby dostawy, dowiadując się, co działa najlepiej dla ich rosnącej bazy klientów!</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Od tego momentu nastąpił stały rozwój i ugruntowanie pozycji w społeczności. </a:t>
            </a: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pPr>
              <a:lnSpc>
                <a:spcPct val="120000"/>
              </a:lnSpc>
              <a:spcBef>
                <a:spcPts val="4158"/>
              </a:spcBef>
            </a:pPr>
            <a:r>
              <a:rPr lang="en-US" dirty="0">
                <a:latin typeface="Gotham Medium"/>
                <a:cs typeface="Calibri" panose="020F0502020204030204" pitchFamily="34" charset="0"/>
              </a:rPr>
              <a:t>Data rozmowy kwalifikacyjnej</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en-US" sz="1200" b="1" dirty="0">
                <a:latin typeface="Gotham Medium"/>
                <a:cs typeface="Calibri" panose="020F0502020204030204" pitchFamily="34" charset="0"/>
              </a:rPr>
              <a:t>Wrzesień 2022 r. </a:t>
            </a:r>
          </a:p>
        </p:txBody>
      </p:sp>
      <p:sp>
        <p:nvSpPr>
          <p:cNvPr id="10" name="Text Placeholder 9">
            <a:extLst>
              <a:ext uri="{FF2B5EF4-FFF2-40B4-BE49-F238E27FC236}">
                <a16:creationId xmlns:a16="http://schemas.microsoft.com/office/drawing/2014/main" id="{41F06FCC-8744-6B40-A08C-4AFCBD84B721}"/>
              </a:ext>
            </a:extLst>
          </p:cNvPr>
          <p:cNvSpPr>
            <a:spLocks noGrp="1"/>
          </p:cNvSpPr>
          <p:nvPr>
            <p:ph type="body" sz="quarter" idx="62"/>
          </p:nvPr>
        </p:nvSpPr>
        <p:spPr>
          <a:prstGeom prst="rect">
            <a:avLst/>
          </a:prstGeom>
        </p:spPr>
        <p:txBody>
          <a:bodyPr/>
          <a:lstStyle/>
          <a:p>
            <a:pPr>
              <a:lnSpc>
                <a:spcPct val="120000"/>
              </a:lnSpc>
              <a:spcBef>
                <a:spcPts val="4158"/>
              </a:spcBef>
            </a:pPr>
            <a:r>
              <a:rPr lang="en-US" dirty="0">
                <a:latin typeface="Gotham Medium"/>
                <a:cs typeface="Calibri" panose="020F0502020204030204" pitchFamily="34" charset="0"/>
              </a:rPr>
              <a:t>Osoba kontaktowa</a:t>
            </a:r>
          </a:p>
        </p:txBody>
      </p:sp>
      <p:sp>
        <p:nvSpPr>
          <p:cNvPr id="11" name="Text Placeholder 10">
            <a:extLst>
              <a:ext uri="{FF2B5EF4-FFF2-40B4-BE49-F238E27FC236}">
                <a16:creationId xmlns:a16="http://schemas.microsoft.com/office/drawing/2014/main" id="{C1CA4F2B-4C9D-7A4F-BF06-EFD72398FD2F}"/>
              </a:ext>
            </a:extLst>
          </p:cNvPr>
          <p:cNvSpPr>
            <a:spLocks noGrp="1"/>
          </p:cNvSpPr>
          <p:nvPr>
            <p:ph type="body" sz="quarter" idx="63"/>
          </p:nvPr>
        </p:nvSpPr>
        <p:spPr>
          <a:prstGeom prst="rect">
            <a:avLst/>
          </a:prstGeom>
        </p:spPr>
        <p:txBody>
          <a:bodyPr/>
          <a:lstStyle/>
          <a:p>
            <a:r>
              <a:rPr lang="en-US" sz="1200" dirty="0">
                <a:latin typeface="Gothic medium"/>
                <a:cs typeface="Calibri" panose="020F0502020204030204" pitchFamily="34" charset="0"/>
              </a:rPr>
              <a:t>Francis </a:t>
            </a:r>
            <a:r>
              <a:rPr lang="en-US" sz="1200" dirty="0">
                <a:latin typeface="Calibri" panose="020F0502020204030204" pitchFamily="34" charset="0"/>
                <a:cs typeface="Calibri" panose="020F0502020204030204" pitchFamily="34" charset="0"/>
              </a:rPr>
              <a:t>Hamill</a:t>
            </a: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prstGeom prst="rect">
            <a:avLst/>
          </a:prstGeom>
        </p:spPr>
        <p:txBody>
          <a:bodyPr/>
          <a:lstStyle/>
          <a:p>
            <a:r>
              <a:rPr lang="en-US" dirty="0">
                <a:latin typeface="Gothic medium"/>
                <a:cs typeface="Calibri" panose="020F0502020204030204" pitchFamily="34" charset="0"/>
              </a:rPr>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prstGeom prst="rect">
            <a:avLst/>
          </a:prstGeom>
        </p:spPr>
        <p:txBody>
          <a:bodyPr/>
          <a:lstStyle/>
          <a:p>
            <a:r>
              <a:rPr lang="en-US" sz="1200" dirty="0">
                <a:latin typeface="Gothic medium"/>
                <a:cs typeface="Calibri" panose="020F0502020204030204" pitchFamily="34" charset="0"/>
              </a:rPr>
              <a:t>f.Hamill@hamillwholesale.co.uk</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48070" y="3578636"/>
            <a:ext cx="2694086" cy="349177"/>
          </a:xfrm>
          <a:prstGeom prst="rect">
            <a:avLst/>
          </a:prstGeom>
        </p:spPr>
        <p:txBody>
          <a:bodyPr/>
          <a:lstStyle/>
          <a:p>
            <a:r>
              <a:rPr lang="en-US" sz="1200" b="1" dirty="0">
                <a:latin typeface="Gotham Medium"/>
                <a:cs typeface="Calibri" panose="020F0502020204030204" pitchFamily="34" charset="0"/>
              </a:rPr>
              <a:t>Hamill Hurtownia </a:t>
            </a:r>
          </a:p>
        </p:txBody>
      </p:sp>
      <p:pic>
        <p:nvPicPr>
          <p:cNvPr id="21" name="Picture Placeholder 20">
            <a:extLst>
              <a:ext uri="{FF2B5EF4-FFF2-40B4-BE49-F238E27FC236}">
                <a16:creationId xmlns:a16="http://schemas.microsoft.com/office/drawing/2014/main" id="{0A05BCB8-1BBA-20C6-5A5F-52D7B25818FD}"/>
              </a:ext>
            </a:extLst>
          </p:cNvPr>
          <p:cNvPicPr>
            <a:picLocks noGrp="1" noChangeAspect="1"/>
          </p:cNvPicPr>
          <p:nvPr>
            <p:ph type="pic" sz="quarter" idx="66"/>
          </p:nvPr>
        </p:nvPicPr>
        <p:blipFill>
          <a:blip r:embed="rId3" cstate="screen">
            <a:extLst>
              <a:ext uri="{28A0092B-C50C-407E-A947-70E740481C1C}">
                <a14:useLocalDpi xmlns:a14="http://schemas.microsoft.com/office/drawing/2010/main"/>
              </a:ext>
            </a:extLst>
          </a:blip>
          <a:srcRect/>
          <a:stretch>
            <a:fillRect/>
          </a:stretch>
        </p:blipFill>
        <p:spPr/>
      </p:pic>
      <p:pic>
        <p:nvPicPr>
          <p:cNvPr id="25" name="Picture Placeholder 24">
            <a:extLst>
              <a:ext uri="{FF2B5EF4-FFF2-40B4-BE49-F238E27FC236}">
                <a16:creationId xmlns:a16="http://schemas.microsoft.com/office/drawing/2014/main" id="{FF737F59-D919-5148-E39F-FFF2D151F743}"/>
              </a:ext>
            </a:extLst>
          </p:cNvPr>
          <p:cNvPicPr>
            <a:picLocks noGrp="1" noChangeAspect="1"/>
          </p:cNvPicPr>
          <p:nvPr>
            <p:ph type="pic" sz="quarter" idx="56"/>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019610306"/>
      </p:ext>
    </p:extLst>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1966983" y="3629907"/>
            <a:ext cx="4062879" cy="400439"/>
          </a:xfrm>
        </p:spPr>
        <p:txBody>
          <a:bodyPr/>
          <a:lstStyle/>
          <a:p>
            <a:pPr lvl="1"/>
            <a:r>
              <a:rPr lang="en-US" sz="1600" b="1" dirty="0">
                <a:solidFill>
                  <a:srgbClr val="31475E"/>
                </a:solidFill>
                <a:latin typeface="Gothic medium"/>
                <a:cs typeface="Calibri" panose="020F0502020204030204" pitchFamily="34" charset="0"/>
              </a:rPr>
              <a:t>Skromne początki </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2371661" y="4240215"/>
            <a:ext cx="3963902" cy="2570340"/>
          </a:xfrm>
        </p:spPr>
        <p:txBody>
          <a:bodyPr/>
          <a:lstStyle/>
          <a:p>
            <a:r>
              <a:rPr lang="en-US" sz="1200" dirty="0">
                <a:solidFill>
                  <a:schemeClr val="tx1"/>
                </a:solidFill>
                <a:latin typeface="Calibri" panose="020F0502020204030204" pitchFamily="34" charset="0"/>
                <a:cs typeface="Calibri" panose="020F0502020204030204" pitchFamily="34" charset="0"/>
              </a:rPr>
              <a:t>Hamill wholesale jest firmą rodzinną działającą od 1979 roku, przejętą przez Gregory'ego w 1994 roku od jego ojca. </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Gregory i jego żona są dynamicznym duetem i to była ich misja, aby zmodernizować firmę i zbudować na sukcesie, który został osiągnięty do tej pory. Chociaż kompaktowy biznes zwykle ciągnąc w pracowników z ich dzieci, Hamill hurtownia kwitła. Frances, została dyrektorem operacyjnym, najstarsza z dzieci Clare zajęła się fakturowaniem, a </a:t>
            </a:r>
            <a:r>
              <a:rPr lang="en-US" sz="1200" dirty="0" err="1">
                <a:solidFill>
                  <a:schemeClr val="tx1"/>
                </a:solidFill>
                <a:latin typeface="Calibri" panose="020F0502020204030204" pitchFamily="34" charset="0"/>
                <a:cs typeface="Calibri" panose="020F0502020204030204" pitchFamily="34" charset="0"/>
              </a:rPr>
              <a:t>Meave odpowiadała </a:t>
            </a:r>
            <a:r>
              <a:rPr lang="en-US" sz="1200" dirty="0">
                <a:solidFill>
                  <a:schemeClr val="tx1"/>
                </a:solidFill>
                <a:latin typeface="Calibri" panose="020F0502020204030204" pitchFamily="34" charset="0"/>
                <a:cs typeface="Calibri" panose="020F0502020204030204" pitchFamily="34" charset="0"/>
              </a:rPr>
              <a:t>za inwentaryzację i zapewnienie, że produkty były przechowywane w odpowiednich warunkach i zapewniały standardy jakości.</a:t>
            </a:r>
            <a:endParaRPr lang="en-US" sz="1200" b="1" dirty="0">
              <a:solidFill>
                <a:schemeClr val="tx1"/>
              </a:solidFill>
              <a:latin typeface="Calibri" panose="020F0502020204030204" pitchFamily="34" charset="0"/>
              <a:cs typeface="Calibri" panose="020F0502020204030204" pitchFamily="34" charset="0"/>
            </a:endParaRPr>
          </a:p>
          <a:p>
            <a:r>
              <a:rPr lang="en-US" sz="1200" b="1" dirty="0">
                <a:solidFill>
                  <a:schemeClr val="tx1"/>
                </a:solidFill>
                <a:latin typeface="Calibri" panose="020F0502020204030204" pitchFamily="34" charset="0"/>
                <a:cs typeface="Calibri" panose="020F0502020204030204" pitchFamily="34" charset="0"/>
              </a:rPr>
              <a:t>Kobiecy zespół napędzany i zdeterminowany. </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3492821" y="-16269"/>
            <a:ext cx="2794779" cy="2441480"/>
          </a:xfrm>
        </p:spPr>
        <p:txBody>
          <a:bodyPr/>
          <a:lstStyle/>
          <a:p>
            <a:r>
              <a:rPr lang="en-US" dirty="0"/>
              <a:t>"Działa najlepiej, ponieważ jest to firma rodzinna, wszyscy jesteśmy w równym stopniu zainwestowani i każdy ma okazję zabłysnąć"</a:t>
            </a: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1" name="Text Placeholder 10">
            <a:extLst>
              <a:ext uri="{FF2B5EF4-FFF2-40B4-BE49-F238E27FC236}">
                <a16:creationId xmlns:a16="http://schemas.microsoft.com/office/drawing/2014/main" id="{F03A7AF6-DE2A-1D4B-AFF7-28A89BB6E6A3}"/>
              </a:ext>
            </a:extLst>
          </p:cNvPr>
          <p:cNvSpPr>
            <a:spLocks noGrp="1"/>
          </p:cNvSpPr>
          <p:nvPr>
            <p:ph type="body" sz="quarter" idx="61"/>
          </p:nvPr>
        </p:nvSpPr>
        <p:spPr>
          <a:xfrm>
            <a:off x="3020576" y="1382559"/>
            <a:ext cx="3700448" cy="638015"/>
          </a:xfrm>
          <a:prstGeom prst="rect">
            <a:avLst/>
          </a:prstGeom>
        </p:spPr>
        <p:txBody>
          <a:bodyPr/>
          <a:lstStyle/>
          <a:p>
            <a:r>
              <a:rPr lang="en-US" i="1" dirty="0"/>
              <a:t>Frances Hamill </a:t>
            </a:r>
            <a:endParaRPr lang="en-US" b="0" i="1" dirty="0"/>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p:txBody>
          <a:bodyPr/>
          <a:lstStyle/>
          <a:p>
            <a:pPr lvl="1"/>
            <a:r>
              <a:rPr lang="en-US" sz="1600" b="1" dirty="0">
                <a:solidFill>
                  <a:srgbClr val="31475E"/>
                </a:solidFill>
                <a:latin typeface="Gothic medium"/>
                <a:cs typeface="Calibri" panose="020F0502020204030204" pitchFamily="34" charset="0"/>
              </a:rPr>
              <a:t>Rozwiń skrzydła i zobacz, gdzie wylądujesz.</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p:txBody>
          <a:bodyPr/>
          <a:lstStyle/>
          <a:p>
            <a:pPr>
              <a:buClr>
                <a:srgbClr val="24CAF8"/>
              </a:buClr>
            </a:pPr>
            <a:r>
              <a:rPr lang="en-US" sz="1200" dirty="0">
                <a:solidFill>
                  <a:schemeClr val="tx1"/>
                </a:solidFill>
                <a:latin typeface="Calibri" panose="020F0502020204030204" pitchFamily="34" charset="0"/>
                <a:cs typeface="Calibri" panose="020F0502020204030204" pitchFamily="34" charset="0"/>
              </a:rPr>
              <a:t>W Hamill Wholesale "sink or swim" to codzienne motto. </a:t>
            </a:r>
          </a:p>
          <a:p>
            <a:pPr>
              <a:buClr>
                <a:srgbClr val="24CAF8"/>
              </a:buClr>
            </a:pP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rPr>
              <a:t>Poprzez popychanie swoich pracowników, w większości kobiet, do ról, w których mogą czuć się trochę poza swoją strefą komfortu, jest właśnie sposób, w jaki testują determinację, dopasowanie do roli, a także pomagają im odkryć nowe lub dawno zapomniane talenty i pasje.</a:t>
            </a:r>
          </a:p>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rPr>
              <a:t>Badania pokazują, że kobiety są często ograniczane do zadań, które tłumią ich przywództwo i kreatywność lub stawiają je na stanowiskach, na których ich talenty nie są zauważane przez kierownictwo i dlatego są pomijane przy awansach. </a:t>
            </a:r>
          </a:p>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rPr>
              <a:t>Jednak w firmie Hamill dbanie o to, by żaden z pracowników nie popadł w stagnację w swojej roli, jest kluczem do innowacji i ekscytacji! </a:t>
            </a:r>
          </a:p>
          <a:p>
            <a:pPr marL="0" indent="0">
              <a:buClr>
                <a:srgbClr val="24CAF8"/>
              </a:buClr>
              <a:buNone/>
            </a:pPr>
            <a:endParaRPr lang="en-US" sz="1200" dirty="0">
              <a:solidFill>
                <a:schemeClr val="tx1"/>
              </a:solidFill>
              <a:latin typeface="Calibri" panose="020F0502020204030204" pitchFamily="34" charset="0"/>
              <a:cs typeface="Calibri" panose="020F0502020204030204" pitchFamily="34" charset="0"/>
            </a:endParaRP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647372" y="3770373"/>
            <a:ext cx="6277428"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Placeholder 2">
            <a:extLst>
              <a:ext uri="{FF2B5EF4-FFF2-40B4-BE49-F238E27FC236}">
                <a16:creationId xmlns:a16="http://schemas.microsoft.com/office/drawing/2014/main" id="{B05C1960-AEE5-D3F0-94D5-BAA80BB190F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pic>
        <p:nvPicPr>
          <p:cNvPr id="7" name="Picture 6">
            <a:extLst>
              <a:ext uri="{FF2B5EF4-FFF2-40B4-BE49-F238E27FC236}">
                <a16:creationId xmlns:a16="http://schemas.microsoft.com/office/drawing/2014/main" id="{AA8EFD10-00AE-21AA-87EA-77C61976104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0" y="3229747"/>
            <a:ext cx="1536922" cy="1753550"/>
          </a:xfrm>
          <a:prstGeom prst="rect">
            <a:avLst/>
          </a:prstGeom>
        </p:spPr>
      </p:pic>
    </p:spTree>
    <p:extLst>
      <p:ext uri="{BB962C8B-B14F-4D97-AF65-F5344CB8AC3E}">
        <p14:creationId xmlns:p14="http://schemas.microsoft.com/office/powerpoint/2010/main" val="345949598"/>
      </p:ext>
    </p:extLst>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37389" y="2862074"/>
            <a:ext cx="3074589" cy="5891605"/>
          </a:xfrm>
        </p:spPr>
        <p:txBody>
          <a:bodyPr/>
          <a:lstStyle/>
          <a:p>
            <a:r>
              <a:rPr lang="en-US" sz="1200" dirty="0">
                <a:solidFill>
                  <a:srgbClr val="231F20"/>
                </a:solidFill>
                <a:latin typeface="Calibri" panose="020F0502020204030204" pitchFamily="34" charset="0"/>
                <a:cs typeface="Calibri" panose="020F0502020204030204" pitchFamily="34" charset="0"/>
              </a:rPr>
              <a:t>Transport Training Services to przedsiębiorstwo społeczne skupiające się na praktykach i szkoleniach rozwijających karierę zawodową, szczególnie w sektorach motoryzacyjnym, transportowym i logistycznym w Irlandii Północnej.</a:t>
            </a:r>
          </a:p>
          <a:p>
            <a:endParaRPr lang="en-US" sz="1200" dirty="0">
              <a:solidFill>
                <a:srgbClr val="231F20"/>
              </a:solidFill>
              <a:latin typeface="Calibri" panose="020F0502020204030204" pitchFamily="34" charset="0"/>
              <a:cs typeface="Calibri" panose="020F0502020204030204" pitchFamily="34" charset="0"/>
            </a:endParaRPr>
          </a:p>
          <a:p>
            <a:r>
              <a:rPr lang="en-US" sz="1200" dirty="0">
                <a:solidFill>
                  <a:srgbClr val="231F20"/>
                </a:solidFill>
                <a:latin typeface="Calibri" panose="020F0502020204030204" pitchFamily="34" charset="0"/>
                <a:cs typeface="Calibri" panose="020F0502020204030204" pitchFamily="34" charset="0"/>
              </a:rPr>
              <a:t>Oprócz dostarczania szeregu akredytowanych kursów i szkoleń na zamówienie w celu rozwijania talentów dla firm oraz specjalistów z branży motoryzacyjnej, transportowej i logistycznej, zapewniamy również wiodące w branży praktyki zawodowe, aby wspierać te sektory w zabezpieczaniu ich przyszłych kadr.  Praktyki w branży logistycznej obejmują operacje logistyczne, zarządzanie łańcuchem dostaw, obsługę klienta, magazynowanie i przechowywanie, a także kierowanie zespołem i zarządzanie.</a:t>
            </a:r>
          </a:p>
          <a:p>
            <a:endParaRPr lang="en-US" sz="1200" dirty="0">
              <a:solidFill>
                <a:srgbClr val="231F20"/>
              </a:solidFill>
              <a:latin typeface="Calibri" panose="020F0502020204030204" pitchFamily="34" charset="0"/>
              <a:cs typeface="Calibri" panose="020F0502020204030204" pitchFamily="34" charset="0"/>
            </a:endParaRPr>
          </a:p>
          <a:p>
            <a:r>
              <a:rPr lang="en-US" sz="1200" dirty="0">
                <a:solidFill>
                  <a:srgbClr val="231F20"/>
                </a:solidFill>
                <a:latin typeface="Calibri" panose="020F0502020204030204" pitchFamily="34" charset="0"/>
                <a:cs typeface="Calibri" panose="020F0502020204030204" pitchFamily="34" charset="0"/>
              </a:rPr>
              <a:t>Jako jednostka szkoleniowa zarejestrowanej organizacji charytatywnej Transport Training Board for Northern Ireland, TTS jest autentycznie i od dawna zainteresowana ułatwianiem stosowania najlepszych praktyk i najwyższych poziomów zgodności w sektorze transportu.</a:t>
            </a:r>
          </a:p>
          <a:p>
            <a:endParaRPr lang="en-US" sz="1200" dirty="0">
              <a:solidFill>
                <a:srgbClr val="231F20"/>
              </a:solidFill>
              <a:latin typeface="Calibri" panose="020F0502020204030204" pitchFamily="34" charset="0"/>
              <a:cs typeface="Calibri" panose="020F0502020204030204" pitchFamily="34" charset="0"/>
            </a:endParaRPr>
          </a:p>
          <a:p>
            <a:r>
              <a:rPr lang="en-US" sz="1200" dirty="0">
                <a:solidFill>
                  <a:srgbClr val="231F20"/>
                </a:solidFill>
                <a:latin typeface="Calibri" panose="020F0502020204030204" pitchFamily="34" charset="0"/>
                <a:cs typeface="Calibri" panose="020F0502020204030204" pitchFamily="34" charset="0"/>
              </a:rPr>
              <a:t>Dzięki ponad 50-letniemu doświadczeniu jako wiodący, </a:t>
            </a:r>
            <a:r>
              <a:rPr lang="en-US" sz="1200" dirty="0" err="1">
                <a:solidFill>
                  <a:srgbClr val="231F20"/>
                </a:solidFill>
                <a:latin typeface="Calibri" panose="020F0502020204030204" pitchFamily="34" charset="0"/>
                <a:cs typeface="Calibri" panose="020F0502020204030204" pitchFamily="34" charset="0"/>
              </a:rPr>
              <a:t>uznany </a:t>
            </a:r>
            <a:r>
              <a:rPr lang="en-US" sz="1200" dirty="0">
                <a:solidFill>
                  <a:srgbClr val="231F20"/>
                </a:solidFill>
                <a:latin typeface="Calibri" panose="020F0502020204030204" pitchFamily="34" charset="0"/>
                <a:cs typeface="Calibri" panose="020F0502020204030204" pitchFamily="34" charset="0"/>
              </a:rPr>
              <a:t>dostawca usług szkoleniowych w zakresie transportu, nasze porady są poszukiwane i cieszą się zaufaniem w całej Wielkiej Brytanii i Irlandii.</a:t>
            </a: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74525" y="4631582"/>
            <a:ext cx="2694087" cy="349177"/>
          </a:xfrm>
          <a:prstGeom prst="rect">
            <a:avLst/>
          </a:prstGeom>
        </p:spPr>
        <p:txBody>
          <a:bodyPr/>
          <a:lstStyle/>
          <a:p>
            <a:r>
              <a:rPr lang="hr-BA" dirty="0"/>
              <a:t>Źródła:</a:t>
            </a:r>
            <a:endParaRPr lang="en-US" dirty="0"/>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04634" y="3642943"/>
            <a:ext cx="3514769" cy="299547"/>
          </a:xfrm>
          <a:prstGeom prst="rect">
            <a:avLst/>
          </a:prstGeom>
        </p:spPr>
        <p:txBody>
          <a:bodyPr/>
          <a:lstStyle/>
          <a:p>
            <a:pPr>
              <a:lnSpc>
                <a:spcPct val="100000"/>
              </a:lnSpc>
            </a:pPr>
            <a:r>
              <a:rPr lang="en-GB" sz="1600" dirty="0"/>
              <a:t>Transport Training.org</a:t>
            </a:r>
          </a:p>
          <a:p>
            <a:pPr>
              <a:lnSpc>
                <a:spcPct val="100000"/>
              </a:lnSpc>
            </a:pPr>
            <a:r>
              <a:rPr lang="en-GB" sz="1600" dirty="0"/>
              <a:t>Kobiety napędzają zmiany! </a:t>
            </a:r>
            <a:endParaRPr lang="en-US" sz="1600" dirty="0"/>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88854" y="4747357"/>
            <a:ext cx="2935135" cy="580450"/>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r>
              <a:rPr lang="en-US" sz="800" dirty="0">
                <a:solidFill>
                  <a:srgbClr val="31475E"/>
                </a:solidFill>
                <a:latin typeface="Calibri" panose="020F0502020204030204" pitchFamily="34" charset="0"/>
                <a:cs typeface="Calibri" panose="020F0502020204030204" pitchFamily="34" charset="0"/>
                <a:hlinkClick r:id="rId2">
                  <a:extLst>
                    <a:ext uri="{A12FA001-AC4F-418D-AE19-62706E023703}">
                      <ahyp:hlinkClr xmlns:ahyp="http://schemas.microsoft.com/office/drawing/2018/hyperlinkcolor" val="tx"/>
                    </a:ext>
                  </a:extLst>
                </a:hlinkClick>
              </a:rPr>
              <a:t>https://www.transporttraining.org/drive-change/</a:t>
            </a:r>
            <a:endParaRPr lang="en-US" sz="800" dirty="0">
              <a:solidFill>
                <a:srgbClr val="31475E"/>
              </a:solidFill>
              <a:latin typeface="Calibri" panose="020F0502020204030204" pitchFamily="34" charset="0"/>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04634" y="4188736"/>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t>Szkolenia i rozwój kariery</a:t>
            </a:r>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grpSp>
        <p:nvGrpSpPr>
          <p:cNvPr id="17" name="Group 16">
            <a:extLst>
              <a:ext uri="{FF2B5EF4-FFF2-40B4-BE49-F238E27FC236}">
                <a16:creationId xmlns:a16="http://schemas.microsoft.com/office/drawing/2014/main" id="{03FE64B4-10BA-B54D-85FA-0A11220FF92B}"/>
              </a:ext>
            </a:extLst>
          </p:cNvPr>
          <p:cNvGrpSpPr/>
          <p:nvPr/>
        </p:nvGrpSpPr>
        <p:grpSpPr>
          <a:xfrm>
            <a:off x="470230" y="7654073"/>
            <a:ext cx="1763183" cy="1747801"/>
            <a:chOff x="4402381" y="3872850"/>
            <a:chExt cx="872187" cy="832733"/>
          </a:xfrm>
        </p:grpSpPr>
        <p:sp>
          <p:nvSpPr>
            <p:cNvPr id="18" name="Freeform 17">
              <a:hlinkClick r:id="rId3"/>
              <a:extLst>
                <a:ext uri="{FF2B5EF4-FFF2-40B4-BE49-F238E27FC236}">
                  <a16:creationId xmlns:a16="http://schemas.microsoft.com/office/drawing/2014/main" id="{574498D0-4F11-424D-B4A3-7FAC66C4C3FA}"/>
                </a:ext>
              </a:extLst>
            </p:cNvPr>
            <p:cNvSpPr/>
            <p:nvPr/>
          </p:nvSpPr>
          <p:spPr>
            <a:xfrm>
              <a:off x="4402381" y="3872850"/>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413814" y="3970888"/>
              <a:ext cx="825771" cy="636657"/>
            </a:xfrm>
            <a:prstGeom prst="rect">
              <a:avLst/>
            </a:prstGeom>
          </p:spPr>
          <p:txBody>
            <a:bodyPr wrap="square">
              <a:spAutoFit/>
            </a:bodyPr>
            <a:lstStyle/>
            <a:p>
              <a:pPr marL="12700" algn="ctr">
                <a:spcBef>
                  <a:spcPts val="100"/>
                </a:spcBef>
              </a:pPr>
              <a:r>
                <a:rPr lang="en-IE" sz="2000" dirty="0">
                  <a:solidFill>
                    <a:schemeClr val="bg1"/>
                  </a:solidFill>
                  <a:latin typeface="Gotham Medium" pitchFamily="2" charset="0"/>
                  <a:cs typeface="Gotham Medium" pitchFamily="2" charset="0"/>
                </a:rPr>
                <a:t>KLIKNIJ</a:t>
              </a:r>
            </a:p>
            <a:p>
              <a:pPr marL="12700" algn="ctr">
                <a:spcBef>
                  <a:spcPts val="100"/>
                </a:spcBef>
              </a:pPr>
              <a:r>
                <a:rPr lang="hr-BA" sz="2000" dirty="0">
                  <a:solidFill>
                    <a:schemeClr val="bg1"/>
                  </a:solidFill>
                  <a:latin typeface="Gotham Medium" pitchFamily="2" charset="0"/>
                  <a:cs typeface="Gotham Medium" pitchFamily="2" charset="0"/>
                </a:rPr>
                <a:t>aby znaleźć wideo z webinarium</a:t>
              </a:r>
              <a:endParaRPr lang="en-IE" sz="2000" dirty="0">
                <a:solidFill>
                  <a:schemeClr val="bg1"/>
                </a:solidFill>
                <a:latin typeface="Gotham Medium" pitchFamily="2" charset="0"/>
                <a:cs typeface="Gotham Medium" pitchFamily="2" charset="0"/>
              </a:endParaRPr>
            </a:p>
          </p:txBody>
        </p:sp>
      </p:grpSp>
      <p:pic>
        <p:nvPicPr>
          <p:cNvPr id="16" name="Graphic 15" descr="Arrow: Clockwise curve with solid fill">
            <a:extLst>
              <a:ext uri="{FF2B5EF4-FFF2-40B4-BE49-F238E27FC236}">
                <a16:creationId xmlns:a16="http://schemas.microsoft.com/office/drawing/2014/main" id="{37A43894-BB91-0C33-0DF2-B53275FE2BA2}"/>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rot="16200000">
            <a:off x="3658150" y="7592144"/>
            <a:ext cx="1325455" cy="1871656"/>
          </a:xfrm>
          <a:prstGeom prst="rect">
            <a:avLst/>
          </a:prstGeom>
        </p:spPr>
      </p:pic>
      <p:pic>
        <p:nvPicPr>
          <p:cNvPr id="25" name="Picture Placeholder 24">
            <a:extLst>
              <a:ext uri="{FF2B5EF4-FFF2-40B4-BE49-F238E27FC236}">
                <a16:creationId xmlns:a16="http://schemas.microsoft.com/office/drawing/2014/main" id="{092A484E-46B3-69BF-357B-23CF037ADF53}"/>
              </a:ext>
            </a:extLst>
          </p:cNvPr>
          <p:cNvPicPr>
            <a:picLocks noGrp="1" noChangeAspect="1"/>
          </p:cNvPicPr>
          <p:nvPr>
            <p:ph type="pic" sz="quarter" idx="66"/>
          </p:nvPr>
        </p:nvPicPr>
        <p:blipFill>
          <a:blip r:embed="rId6" cstate="screen">
            <a:extLst>
              <a:ext uri="{28A0092B-C50C-407E-A947-70E740481C1C}">
                <a14:useLocalDpi xmlns:a14="http://schemas.microsoft.com/office/drawing/2010/main"/>
              </a:ext>
            </a:extLst>
          </a:blip>
          <a:srcRect/>
          <a:stretch>
            <a:fillRect/>
          </a:stretch>
        </p:blipFill>
        <p:spPr/>
      </p:pic>
      <p:pic>
        <p:nvPicPr>
          <p:cNvPr id="26" name="Picture 25">
            <a:hlinkClick r:id="rId2"/>
            <a:extLst>
              <a:ext uri="{FF2B5EF4-FFF2-40B4-BE49-F238E27FC236}">
                <a16:creationId xmlns:a16="http://schemas.microsoft.com/office/drawing/2014/main" id="{2E16CC03-B59D-1B64-A0BB-20D797AC23B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1402" y="7651257"/>
            <a:ext cx="2704240" cy="1847014"/>
          </a:xfrm>
          <a:prstGeom prst="rect">
            <a:avLst/>
          </a:prstGeom>
        </p:spPr>
      </p:pic>
      <p:pic>
        <p:nvPicPr>
          <p:cNvPr id="32" name="Picture 31">
            <a:extLst>
              <a:ext uri="{FF2B5EF4-FFF2-40B4-BE49-F238E27FC236}">
                <a16:creationId xmlns:a16="http://schemas.microsoft.com/office/drawing/2014/main" id="{235D6741-8F09-DE5D-B0AD-77C4F5DDBD71}"/>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5291050" y="1458056"/>
            <a:ext cx="1303484" cy="1228240"/>
          </a:xfrm>
          <a:prstGeom prst="rect">
            <a:avLst/>
          </a:prstGeom>
        </p:spPr>
      </p:pic>
    </p:spTree>
    <p:extLst>
      <p:ext uri="{BB962C8B-B14F-4D97-AF65-F5344CB8AC3E}">
        <p14:creationId xmlns:p14="http://schemas.microsoft.com/office/powerpoint/2010/main" val="3254707689"/>
      </p:ext>
    </p:extLst>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hr-BA" sz="1600" b="1" dirty="0">
                <a:solidFill>
                  <a:srgbClr val="31475E"/>
                </a:solidFill>
                <a:latin typeface="Gothic medium"/>
                <a:cs typeface="Calibri" panose="020F0502020204030204" pitchFamily="34" charset="0"/>
              </a:rPr>
              <a:t>Edukacja </a:t>
            </a:r>
            <a:r>
              <a:rPr lang="en-GB" sz="1600" b="1" dirty="0">
                <a:solidFill>
                  <a:srgbClr val="31475E"/>
                </a:solidFill>
                <a:latin typeface="Gothic medium"/>
                <a:cs typeface="Calibri" panose="020F0502020204030204" pitchFamily="34" charset="0"/>
              </a:rPr>
              <a:t>jest kluczem do sukcesu</a:t>
            </a:r>
            <a:endParaRPr lang="en-US" sz="1600" b="1" dirty="0">
              <a:solidFill>
                <a:srgbClr val="31475E"/>
              </a:solidFill>
              <a:latin typeface="Gothic medium"/>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p:txBody>
          <a:bodyPr/>
          <a:lstStyle/>
          <a:p>
            <a:pPr>
              <a:lnSpc>
                <a:spcPct val="150000"/>
              </a:lnSpc>
            </a:pPr>
            <a:r>
              <a:rPr lang="en-US" sz="1200" dirty="0">
                <a:solidFill>
                  <a:schemeClr val="tx1"/>
                </a:solidFill>
                <a:latin typeface="Calibri" panose="020F0502020204030204" pitchFamily="34" charset="0"/>
                <a:cs typeface="Calibri" panose="020F0502020204030204" pitchFamily="34" charset="0"/>
              </a:rPr>
              <a:t>Skupiamy się na dostarczaniu wiodącej w klasie wiedzy, specjalnie zbudowanych obiektów i nowoczesnych metod nauczania, aby zapewnić odpowiednie umiejętności dla 21 wieku.</a:t>
            </a:r>
          </a:p>
          <a:p>
            <a:pPr>
              <a:lnSpc>
                <a:spcPct val="150000"/>
              </a:lnSpc>
            </a:pPr>
            <a:r>
              <a:rPr lang="en-US" sz="1200" b="0" i="0" dirty="0">
                <a:solidFill>
                  <a:schemeClr val="tx1"/>
                </a:solidFill>
                <a:effectLst/>
                <a:latin typeface="Calibri" panose="020F0502020204030204" pitchFamily="34" charset="0"/>
                <a:cs typeface="Calibri" panose="020F0502020204030204" pitchFamily="34" charset="0"/>
              </a:rPr>
              <a:t>Wiemy, że sektory transportu, logistyki i motoryzacji borykają się z niedoborem talentów we wszystkich dziedzinach, ale każdy z nich ma wiele do zaoferowania.</a:t>
            </a:r>
          </a:p>
          <a:p>
            <a:pPr>
              <a:lnSpc>
                <a:spcPct val="150000"/>
              </a:lnSpc>
            </a:pPr>
            <a:endParaRPr lang="en-US" sz="1200" b="0" i="0" dirty="0">
              <a:solidFill>
                <a:schemeClr val="tx1"/>
              </a:solidFill>
              <a:effectLst/>
              <a:latin typeface="Calibri" panose="020F0502020204030204" pitchFamily="34" charset="0"/>
              <a:cs typeface="Calibri" panose="020F0502020204030204" pitchFamily="34" charset="0"/>
            </a:endParaRPr>
          </a:p>
          <a:p>
            <a:pPr>
              <a:lnSpc>
                <a:spcPct val="150000"/>
              </a:lnSpc>
            </a:pPr>
            <a:r>
              <a:rPr lang="en-US" sz="1200" i="0" dirty="0">
                <a:solidFill>
                  <a:schemeClr val="tx1"/>
                </a:solidFill>
                <a:effectLst/>
                <a:latin typeface="Calibri" panose="020F0502020204030204" pitchFamily="34" charset="0"/>
                <a:cs typeface="Calibri" panose="020F0502020204030204" pitchFamily="34" charset="0"/>
              </a:rPr>
              <a:t>1,2 mln pojazdów dopuszczonych do ruchu w Irlandii Północnej - wszystkie wymagają konserwacji/naprawy</a:t>
            </a:r>
          </a:p>
          <a:p>
            <a:pPr>
              <a:lnSpc>
                <a:spcPct val="150000"/>
              </a:lnSpc>
            </a:pPr>
            <a:endParaRPr lang="en-US" sz="1200" b="1" i="0" dirty="0">
              <a:solidFill>
                <a:schemeClr val="tx1"/>
              </a:solidFill>
              <a:effectLst/>
              <a:latin typeface="Calibri" panose="020F0502020204030204" pitchFamily="34" charset="0"/>
              <a:cs typeface="Calibri" panose="020F0502020204030204" pitchFamily="34" charset="0"/>
            </a:endParaRPr>
          </a:p>
          <a:p>
            <a:pPr>
              <a:lnSpc>
                <a:spcPct val="150000"/>
              </a:lnSpc>
            </a:pPr>
            <a:r>
              <a:rPr lang="en-US" sz="1200" b="1" i="0" dirty="0">
                <a:solidFill>
                  <a:schemeClr val="tx1"/>
                </a:solidFill>
                <a:effectLst/>
                <a:latin typeface="Calibri" panose="020F0502020204030204" pitchFamily="34" charset="0"/>
                <a:cs typeface="Calibri" panose="020F0502020204030204" pitchFamily="34" charset="0"/>
              </a:rPr>
              <a:t>150.000 pojazdów ciężarowych i 3.400 autobusów potrzebuje kierowców</a:t>
            </a:r>
          </a:p>
          <a:p>
            <a:pPr>
              <a:lnSpc>
                <a:spcPct val="150000"/>
              </a:lnSpc>
            </a:pPr>
            <a:endParaRPr lang="en-US" sz="1200" b="1" i="0" dirty="0">
              <a:solidFill>
                <a:schemeClr val="tx1"/>
              </a:solidFill>
              <a:effectLst/>
              <a:latin typeface="Calibri" panose="020F0502020204030204" pitchFamily="34" charset="0"/>
              <a:cs typeface="Calibri" panose="020F0502020204030204" pitchFamily="34" charset="0"/>
            </a:endParaRPr>
          </a:p>
          <a:p>
            <a:pPr>
              <a:lnSpc>
                <a:spcPct val="150000"/>
              </a:lnSpc>
            </a:pPr>
            <a:r>
              <a:rPr lang="en-US" sz="1200" b="1" i="0" dirty="0">
                <a:solidFill>
                  <a:schemeClr val="tx1"/>
                </a:solidFill>
                <a:effectLst/>
                <a:latin typeface="Calibri" panose="020F0502020204030204" pitchFamily="34" charset="0"/>
                <a:cs typeface="Calibri" panose="020F0502020204030204" pitchFamily="34" charset="0"/>
              </a:rPr>
              <a:t>A te sektory wołają o więcej kobiet!</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3306061" y="330588"/>
            <a:ext cx="3175317" cy="2082538"/>
          </a:xfrm>
        </p:spPr>
        <p:txBody>
          <a:bodyPr/>
          <a:lstStyle/>
          <a:p>
            <a:r>
              <a:rPr lang="en-US" sz="1600" dirty="0"/>
              <a:t>NASZ KLUCZOWY CEL: </a:t>
            </a:r>
            <a:br>
              <a:rPr lang="en-US" sz="1600" dirty="0"/>
            </a:br>
            <a:r>
              <a:rPr lang="en-US" sz="1600" dirty="0"/>
              <a:t>Być w czołówce rozwoju szkoleń w zakresie nowych technologii pojazdów np. wodorowych, elektrycznych i hybrydowych systemów energetycznych</a:t>
            </a: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p:txBody>
          <a:bodyPr/>
          <a:lstStyle/>
          <a:p>
            <a:r>
              <a:rPr lang="en-US" sz="1600" b="1" dirty="0">
                <a:solidFill>
                  <a:srgbClr val="31475E"/>
                </a:solidFill>
                <a:latin typeface="Gothic medium"/>
                <a:cs typeface="Calibri" panose="020F0502020204030204" pitchFamily="34" charset="0"/>
              </a:rPr>
              <a:t>Możliwości</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904240" y="7617180"/>
            <a:ext cx="5725159" cy="1526820"/>
          </a:xfrm>
        </p:spPr>
        <p:txBody>
          <a:bodyPr/>
          <a:lstStyle/>
          <a:p>
            <a:r>
              <a:rPr lang="en-US" sz="1200" b="0" i="0" dirty="0">
                <a:solidFill>
                  <a:schemeClr val="tx1"/>
                </a:solidFill>
                <a:effectLst/>
                <a:latin typeface="Calibri" panose="020F0502020204030204" pitchFamily="34" charset="0"/>
                <a:cs typeface="Calibri" panose="020F0502020204030204" pitchFamily="34" charset="0"/>
              </a:rPr>
              <a:t>TTS jest zaangażowany w poprawę różnorodności talentów w sektorze transportu, logistyki i motoryzacji w Irlandii Północnej, a same sektory ciężko pracują, aby przyciągnąć więcej utalentowanych kobiet.</a:t>
            </a:r>
          </a:p>
          <a:p>
            <a:endParaRPr lang="en-US" sz="1200" dirty="0">
              <a:solidFill>
                <a:schemeClr val="tx1"/>
              </a:solidFill>
              <a:latin typeface="Calibri" panose="020F0502020204030204" pitchFamily="34" charset="0"/>
              <a:cs typeface="Calibri" panose="020F0502020204030204" pitchFamily="34" charset="0"/>
            </a:endParaRPr>
          </a:p>
          <a:p>
            <a:r>
              <a:rPr lang="en-US" sz="1200" b="0" i="0" dirty="0">
                <a:solidFill>
                  <a:schemeClr val="tx1"/>
                </a:solidFill>
                <a:effectLst/>
                <a:latin typeface="Calibri" panose="020F0502020204030204" pitchFamily="34" charset="0"/>
                <a:cs typeface="Calibri" panose="020F0502020204030204" pitchFamily="34" charset="0"/>
              </a:rPr>
              <a:t>Jeśli chcesz dowiedzieć się więcej lub uzyskać dostęp do niektórych szkoleń lub praktyk TTS kliknij na poniższy link:</a:t>
            </a:r>
          </a:p>
          <a:p>
            <a:pPr marL="0" indent="0">
              <a:buNone/>
            </a:pPr>
            <a:endParaRPr lang="en-US" sz="1200" dirty="0">
              <a:solidFill>
                <a:srgbClr val="0000FF"/>
              </a:solidFill>
              <a:hlinkClick r:id="rId2">
                <a:extLst>
                  <a:ext uri="{A12FA001-AC4F-418D-AE19-62706E023703}">
                    <ahyp:hlinkClr xmlns:ahyp="http://schemas.microsoft.com/office/drawing/2018/hyperlinkcolor" val="tx"/>
                  </a:ext>
                </a:extLst>
              </a:hlinkClick>
            </a:endParaRPr>
          </a:p>
          <a:p>
            <a:pPr marL="0" indent="0">
              <a:buNone/>
            </a:pPr>
            <a:r>
              <a:rPr lang="en-US" sz="1200" dirty="0">
                <a:solidFill>
                  <a:schemeClr val="tx1"/>
                </a:solidFill>
                <a:hlinkClick r:id="rId2">
                  <a:extLst>
                    <a:ext uri="{A12FA001-AC4F-418D-AE19-62706E023703}">
                      <ahyp:hlinkClr xmlns:ahyp="http://schemas.microsoft.com/office/drawing/2018/hyperlinkcolor" val="tx"/>
                    </a:ext>
                  </a:extLst>
                </a:hlinkClick>
              </a:rPr>
              <a:t>Szkolenie z zakresu motoryzacji, transportu i logistyki | Belfast | Irlandia Północna (transporttraining.org)</a:t>
            </a:r>
            <a:endParaRPr lang="en-US" sz="1200" b="0" i="0" dirty="0">
              <a:solidFill>
                <a:schemeClr val="tx1"/>
              </a:solidFill>
              <a:effectLst/>
              <a:latin typeface="Calibri" panose="020F0502020204030204" pitchFamily="34" charset="0"/>
              <a:cs typeface="Calibri" panose="020F0502020204030204" pitchFamily="34" charset="0"/>
            </a:endParaRP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746222"/>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Picture Placeholder 6">
            <a:extLst>
              <a:ext uri="{FF2B5EF4-FFF2-40B4-BE49-F238E27FC236}">
                <a16:creationId xmlns:a16="http://schemas.microsoft.com/office/drawing/2014/main" id="{B49C6D73-EA89-3A42-139E-FF78EF28D180}"/>
              </a:ext>
            </a:extLst>
          </p:cNvPr>
          <p:cNvPicPr>
            <a:picLocks noGrp="1" noChangeAspect="1"/>
          </p:cNvPicPr>
          <p:nvPr>
            <p:ph type="pic" sz="quarter" idx="56"/>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615713396"/>
      </p:ext>
    </p:extLst>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25014" y="3021296"/>
            <a:ext cx="3276945" cy="5891605"/>
          </a:xfrm>
        </p:spPr>
        <p:txBody>
          <a:bodyPr/>
          <a:lstStyle/>
          <a:p>
            <a:r>
              <a:rPr lang="en-US" sz="1200" dirty="0">
                <a:latin typeface="Calibri" panose="020F0502020204030204" pitchFamily="34" charset="0"/>
                <a:cs typeface="Calibri" panose="020F0502020204030204" pitchFamily="34" charset="0"/>
              </a:rPr>
              <a:t>Od kilku lat z powodzeniem pracuję w Austriackiej Federalnej Izbie Gospodarczej. </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Nawet jeśli jest to firma państwowa, jesteśmy porównywalni z innymi dużymi firmami w sektorach, które reprezentujemy. </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W moim przypadku jest to sektor Surowców i sektor Logistyki. </a:t>
            </a:r>
          </a:p>
          <a:p>
            <a:endParaRPr lang="en-GB" sz="1100" dirty="0">
              <a:solidFill>
                <a:srgbClr val="2E495E"/>
              </a:solidFill>
              <a:latin typeface="Gothic medium"/>
              <a:cs typeface="Calibri" panose="020F0502020204030204" pitchFamily="34" charset="0"/>
            </a:endParaRPr>
          </a:p>
          <a:p>
            <a:r>
              <a:rPr lang="en-US" sz="1200" b="1" dirty="0">
                <a:solidFill>
                  <a:srgbClr val="2E495E"/>
                </a:solidFill>
                <a:latin typeface="Gothic medium"/>
              </a:rPr>
              <a:t>"W Izbie Gospodarczej mamy system równie zrównoważonych Programów szkoleń i rozwoju kariery dla kobiet i mężczyzn. </a:t>
            </a:r>
            <a:r>
              <a:rPr lang="en-US" sz="1200" b="1" dirty="0" err="1">
                <a:solidFill>
                  <a:srgbClr val="2E495E"/>
                </a:solidFill>
                <a:latin typeface="Gothic medium"/>
              </a:rPr>
              <a:t>Program </a:t>
            </a:r>
            <a:r>
              <a:rPr lang="en-US" sz="1200" b="1" dirty="0">
                <a:solidFill>
                  <a:srgbClr val="2E495E"/>
                </a:solidFill>
                <a:latin typeface="Gothic medium"/>
              </a:rPr>
              <a:t>"Rodzina i Praca" może tu rozwiązać jako przykład".</a:t>
            </a:r>
          </a:p>
          <a:p>
            <a:endParaRPr lang="en-US" sz="1600" b="1" dirty="0">
              <a:solidFill>
                <a:srgbClr val="595959"/>
              </a:solidFill>
              <a:latin typeface="Gotham Book" pitchFamily="2" charset="0"/>
            </a:endParaRPr>
          </a:p>
          <a:p>
            <a:endParaRPr lang="en-US" sz="1600" b="1" dirty="0">
              <a:solidFill>
                <a:srgbClr val="595959"/>
              </a:solidFill>
              <a:latin typeface="Gotham Book" pitchFamily="2" charset="0"/>
            </a:endParaRPr>
          </a:p>
          <a:p>
            <a:endParaRPr lang="en-US" sz="1600" b="1" dirty="0">
              <a:solidFill>
                <a:srgbClr val="595959"/>
              </a:solidFill>
              <a:latin typeface="Gotham Book" pitchFamily="2" charset="0"/>
            </a:endParaRPr>
          </a:p>
          <a:p>
            <a:r>
              <a:rPr lang="en-US" sz="1200" dirty="0">
                <a:solidFill>
                  <a:srgbClr val="595959"/>
                </a:solidFill>
                <a:latin typeface="Calibri" panose="020F0502020204030204" pitchFamily="34" charset="0"/>
                <a:cs typeface="Calibri" panose="020F0502020204030204" pitchFamily="34" charset="0"/>
              </a:rPr>
              <a:t>W Izbie Gospodarczej mamy system jednakowo zrównoważonych programów szkoleń i rozwoju kariery dla kobiet i mężczyzn. </a:t>
            </a:r>
            <a:r>
              <a:rPr lang="en-US" sz="1200" dirty="0" err="1">
                <a:solidFill>
                  <a:srgbClr val="595959"/>
                </a:solidFill>
                <a:latin typeface="Calibri" panose="020F0502020204030204" pitchFamily="34" charset="0"/>
                <a:cs typeface="Calibri" panose="020F0502020204030204" pitchFamily="34" charset="0"/>
              </a:rPr>
              <a:t>Program </a:t>
            </a:r>
            <a:r>
              <a:rPr lang="en-US" sz="1200" dirty="0">
                <a:solidFill>
                  <a:srgbClr val="595959"/>
                </a:solidFill>
                <a:latin typeface="Calibri" panose="020F0502020204030204" pitchFamily="34" charset="0"/>
                <a:cs typeface="Calibri" panose="020F0502020204030204" pitchFamily="34" charset="0"/>
              </a:rPr>
              <a:t>"Rodzina i Praca" może tu rozwiązać jako przykład. </a:t>
            </a:r>
          </a:p>
          <a:p>
            <a:endParaRPr lang="en-US" sz="1200" dirty="0">
              <a:solidFill>
                <a:srgbClr val="595959"/>
              </a:solidFill>
              <a:latin typeface="Calibri" panose="020F0502020204030204" pitchFamily="34" charset="0"/>
              <a:cs typeface="Calibri" panose="020F0502020204030204" pitchFamily="34" charset="0"/>
            </a:endParaRPr>
          </a:p>
          <a:p>
            <a:r>
              <a:rPr lang="en-US" sz="1200" dirty="0">
                <a:solidFill>
                  <a:srgbClr val="595959"/>
                </a:solidFill>
                <a:latin typeface="Calibri" panose="020F0502020204030204" pitchFamily="34" charset="0"/>
                <a:cs typeface="Calibri" panose="020F0502020204030204" pitchFamily="34" charset="0"/>
              </a:rPr>
              <a:t>Staramy się w większym stopniu odpowiadać na potrzeby pracownic, nawet jeśli w tak dużej firmie nie zawsze jest to łatwe.</a:t>
            </a:r>
          </a:p>
          <a:p>
            <a:endParaRPr lang="en-BE" sz="1200" dirty="0">
              <a:solidFill>
                <a:srgbClr val="595959"/>
              </a:solidFill>
              <a:latin typeface="Calibri" panose="020F0502020204030204" pitchFamily="34" charset="0"/>
              <a:cs typeface="Calibri" panose="020F0502020204030204" pitchFamily="34" charset="0"/>
            </a:endParaRPr>
          </a:p>
          <a:p>
            <a:r>
              <a:rPr lang="en-US" sz="1200" dirty="0">
                <a:solidFill>
                  <a:srgbClr val="595959"/>
                </a:solidFill>
                <a:latin typeface="Calibri" panose="020F0502020204030204" pitchFamily="34" charset="0"/>
                <a:cs typeface="Calibri" panose="020F0502020204030204" pitchFamily="34" charset="0"/>
              </a:rPr>
              <a:t>Izba Gospodarcza promuje również sprawiedliwy i stały system wynagrodzeń oparty jedynie na wieloletnim doświadczeniu i wykształceniu. Przemawia za tym fakt, że mamy tylko niewielką nadwyżkę na stanowiskach kierowniczych mężczyzn. </a:t>
            </a:r>
          </a:p>
          <a:p>
            <a:endParaRPr lang="en-US" sz="1200" dirty="0">
              <a:solidFill>
                <a:srgbClr val="595959"/>
              </a:solidFill>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19" y="3666108"/>
            <a:ext cx="3514769" cy="299547"/>
          </a:xfrm>
          <a:prstGeom prst="rect">
            <a:avLst/>
          </a:prstGeom>
        </p:spPr>
        <p:txBody>
          <a:bodyPr/>
          <a:lstStyle/>
          <a:p>
            <a:pPr>
              <a:lnSpc>
                <a:spcPct val="100000"/>
              </a:lnSpc>
            </a:pPr>
            <a:r>
              <a:rPr lang="en-US" sz="1600" dirty="0"/>
              <a:t>Sonja </a:t>
            </a:r>
            <a:r>
              <a:rPr lang="en-US" sz="1600" dirty="0" err="1"/>
              <a:t>Bredl</a:t>
            </a:r>
            <a:endParaRPr lang="en-US" sz="1600" dirty="0"/>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31481" y="4268836"/>
            <a:ext cx="3293533"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dirty="0"/>
              <a:t>Austriacka Federalna Izba Gospodarcza, Przemysł energochłonny ze szczególnym uwzględnieniem logistyki</a:t>
            </a:r>
            <a:endParaRPr lang="en-BE" dirty="0"/>
          </a:p>
          <a:p>
            <a:pPr hangingPunct="1"/>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26604" y="9590138"/>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dirty="0"/>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sp>
        <p:nvSpPr>
          <p:cNvPr id="26" name="Text Placeholder 25">
            <a:extLst>
              <a:ext uri="{FF2B5EF4-FFF2-40B4-BE49-F238E27FC236}">
                <a16:creationId xmlns:a16="http://schemas.microsoft.com/office/drawing/2014/main" id="{ED5B2B86-CB84-1727-0BDA-847651486999}"/>
              </a:ext>
            </a:extLst>
          </p:cNvPr>
          <p:cNvSpPr>
            <a:spLocks noGrp="1"/>
          </p:cNvSpPr>
          <p:nvPr>
            <p:ph type="body" sz="quarter" idx="60"/>
          </p:nvPr>
        </p:nvSpPr>
        <p:spPr>
          <a:xfrm>
            <a:off x="222619" y="4831445"/>
            <a:ext cx="2694087" cy="349177"/>
          </a:xfrm>
        </p:spPr>
        <p:txBody>
          <a:bodyPr/>
          <a:lstStyle/>
          <a:p>
            <a:r>
              <a:rPr lang="en-BE" dirty="0"/>
              <a:t>LIPIEC 2022 R.</a:t>
            </a:r>
          </a:p>
        </p:txBody>
      </p:sp>
      <p:pic>
        <p:nvPicPr>
          <p:cNvPr id="6" name="Picture Placeholder 5">
            <a:extLst>
              <a:ext uri="{FF2B5EF4-FFF2-40B4-BE49-F238E27FC236}">
                <a16:creationId xmlns:a16="http://schemas.microsoft.com/office/drawing/2014/main" id="{D3DCF0A5-1776-C490-6F90-065C9CB72A75}"/>
              </a:ext>
            </a:extLst>
          </p:cNvPr>
          <p:cNvPicPr>
            <a:picLocks noGrp="1" noChangeAspect="1"/>
          </p:cNvPicPr>
          <p:nvPr>
            <p:ph type="pic" sz="quarter" idx="66"/>
          </p:nvPr>
        </p:nvPicPr>
        <p:blipFill>
          <a:blip r:embed="rId2" cstate="screen">
            <a:extLst>
              <a:ext uri="{28A0092B-C50C-407E-A947-70E740481C1C}">
                <a14:useLocalDpi xmlns:a14="http://schemas.microsoft.com/office/drawing/2010/main"/>
              </a:ext>
            </a:extLst>
          </a:blip>
          <a:srcRect/>
          <a:stretch>
            <a:fillRect/>
          </a:stretch>
        </p:blipFill>
        <p:spPr/>
      </p:pic>
      <p:sp>
        <p:nvSpPr>
          <p:cNvPr id="11" name="Text Placeholder 7">
            <a:extLst>
              <a:ext uri="{FF2B5EF4-FFF2-40B4-BE49-F238E27FC236}">
                <a16:creationId xmlns:a16="http://schemas.microsoft.com/office/drawing/2014/main" id="{E87149EF-989A-C6D1-4092-5D68EA323E50}"/>
              </a:ext>
            </a:extLst>
          </p:cNvPr>
          <p:cNvSpPr txBox="1">
            <a:spLocks/>
          </p:cNvSpPr>
          <p:nvPr/>
        </p:nvSpPr>
        <p:spPr>
          <a:xfrm>
            <a:off x="3429000" y="6209290"/>
            <a:ext cx="5430160" cy="348400"/>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sz="1400" dirty="0">
                <a:solidFill>
                  <a:srgbClr val="31475E"/>
                </a:solidFill>
                <a:latin typeface="Gothic medium"/>
                <a:cs typeface="Calibri" panose="020F0502020204030204" pitchFamily="34" charset="0"/>
              </a:rPr>
              <a:t>MOŻLIWOŚCI DLA KOBIET W LOGISTYCE </a:t>
            </a:r>
            <a:endParaRPr lang="en-US" sz="1400" dirty="0">
              <a:solidFill>
                <a:srgbClr val="31475E"/>
              </a:solidFill>
              <a:latin typeface="Gothic medium"/>
              <a:cs typeface="Calibri" panose="020F0502020204030204" pitchFamily="34" charset="0"/>
            </a:endParaRPr>
          </a:p>
        </p:txBody>
      </p:sp>
      <p:pic>
        <p:nvPicPr>
          <p:cNvPr id="16" name="Picture 15">
            <a:extLst>
              <a:ext uri="{FF2B5EF4-FFF2-40B4-BE49-F238E27FC236}">
                <a16:creationId xmlns:a16="http://schemas.microsoft.com/office/drawing/2014/main" id="{F8CA1EC6-6FDC-DA14-49E8-88B6B1B0B13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7605485"/>
            <a:ext cx="2757714" cy="179693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3169242437"/>
      </p:ext>
    </p:extLst>
  </p:cSld>
  <p:clrMapOvr>
    <a:masterClrMapping/>
  </p:clrMapOvr>
  <p:transition spd="med"/>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46681" y="2835047"/>
            <a:ext cx="2865335" cy="2289780"/>
          </a:xfrm>
        </p:spPr>
        <p:txBody>
          <a:bodyPr/>
          <a:lstStyle/>
          <a:p>
            <a:r>
              <a:rPr lang="en-US" sz="1200" dirty="0">
                <a:solidFill>
                  <a:schemeClr val="tx1"/>
                </a:solidFill>
                <a:latin typeface="Calibri" panose="020F0502020204030204" pitchFamily="34" charset="0"/>
                <a:cs typeface="Calibri" panose="020F0502020204030204" pitchFamily="34" charset="0"/>
              </a:rPr>
              <a:t>Pani Lina Bogdanova jest specjalistą ds. logistyki w zakładzie produkcyjnym Robert Bosch Ltd. Staż pracy na tym stanowisku wynosi 1,5 roku</a:t>
            </a:r>
            <a:r>
              <a:rPr lang="pl-PL" sz="1200" dirty="0">
                <a:solidFill>
                  <a:schemeClr val="tx1"/>
                </a:solidFill>
                <a:latin typeface="Calibri" panose="020F0502020204030204" pitchFamily="34" charset="0"/>
                <a:cs typeface="Calibri" panose="020F0502020204030204" pitchFamily="34" charset="0"/>
              </a:rPr>
              <a:t>. </a:t>
            </a:r>
            <a:r>
              <a:rPr lang="en-US" sz="1200" dirty="0">
                <a:solidFill>
                  <a:schemeClr val="tx1"/>
                </a:solidFill>
                <a:latin typeface="Calibri" panose="020F0502020204030204" pitchFamily="34" charset="0"/>
                <a:cs typeface="Calibri" panose="020F0502020204030204" pitchFamily="34" charset="0"/>
              </a:rPr>
              <a:t>Do jej obowiązków należy planowanie krótko i długoterminowe, zarządzanie zamówieniami, monitorowanie wskaźników działu, zarządzanie i optymalizacja opakowań, doskonalenie procesów Lean, analiza zapasów PDCA. W wywiadzie przedstawia swoje doświadczenie zawodowe oraz znaczenie polityki płci w firmie. </a:t>
            </a:r>
            <a:endParaRPr lang="pl-PL"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r>
              <a:rPr lang="en-US" dirty="0"/>
              <a:t>Data rozmowy kwalifikacyjnej</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pl-PL" sz="1200" dirty="0">
                <a:latin typeface="Gothic medium"/>
              </a:rPr>
              <a:t>13.05.2022</a:t>
            </a:r>
            <a:endParaRPr lang="en-US" sz="1200" dirty="0">
              <a:latin typeface="Gothic medium"/>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77934" y="4667712"/>
            <a:ext cx="2694087" cy="349177"/>
          </a:xfrm>
          <a:prstGeom prst="rect">
            <a:avLst/>
          </a:prstGeom>
        </p:spPr>
        <p:txBody>
          <a:bodyPr/>
          <a:lstStyle/>
          <a:p>
            <a:r>
              <a:rPr lang="en-US" dirty="0"/>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xfrm>
            <a:off x="251560" y="4891154"/>
            <a:ext cx="2694086" cy="349177"/>
          </a:xfrm>
          <a:prstGeom prst="rect">
            <a:avLst/>
          </a:prstGeom>
        </p:spPr>
        <p:txBody>
          <a:bodyPr/>
          <a:lstStyle/>
          <a:p>
            <a:r>
              <a:rPr lang="en-US" dirty="0">
                <a:latin typeface="Gothic medium"/>
              </a:rPr>
              <a:t>https://www.bosch.pl/kontakt/</a:t>
            </a: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4746" y="3523328"/>
            <a:ext cx="2694087" cy="349177"/>
          </a:xfrm>
          <a:prstGeom prst="rect">
            <a:avLst/>
          </a:prstGeom>
        </p:spPr>
        <p:txBody>
          <a:bodyPr/>
          <a:lstStyle/>
          <a:p>
            <a:r>
              <a:rPr lang="en-US" dirty="0"/>
              <a:t>Nazwa</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prstGeom prst="rect">
            <a:avLst/>
          </a:prstGeom>
        </p:spPr>
        <p:txBody>
          <a:bodyPr/>
          <a:lstStyle/>
          <a:p>
            <a:r>
              <a:rPr lang="pl-PL" dirty="0">
                <a:latin typeface="Gothic medium"/>
              </a:rPr>
              <a:t>Lina </a:t>
            </a:r>
            <a:r>
              <a:rPr lang="pl-PL" dirty="0" err="1">
                <a:latin typeface="Gothic medium"/>
              </a:rPr>
              <a:t>Bogdanowa</a:t>
            </a:r>
            <a:endParaRPr lang="en-US" dirty="0">
              <a:latin typeface="Gothic medium"/>
            </a:endParaRPr>
          </a:p>
        </p:txBody>
      </p:sp>
      <p:pic>
        <p:nvPicPr>
          <p:cNvPr id="21" name="Picture Placeholder 20">
            <a:extLst>
              <a:ext uri="{FF2B5EF4-FFF2-40B4-BE49-F238E27FC236}">
                <a16:creationId xmlns:a16="http://schemas.microsoft.com/office/drawing/2014/main" id="{0C70AFC8-4B3C-4218-7932-FD09CC9BCFB1}"/>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grpSp>
        <p:nvGrpSpPr>
          <p:cNvPr id="17" name="Group 16">
            <a:extLst>
              <a:ext uri="{FF2B5EF4-FFF2-40B4-BE49-F238E27FC236}">
                <a16:creationId xmlns:a16="http://schemas.microsoft.com/office/drawing/2014/main" id="{03FE64B4-10BA-B54D-85FA-0A11220FF92B}"/>
              </a:ext>
            </a:extLst>
          </p:cNvPr>
          <p:cNvGrpSpPr/>
          <p:nvPr/>
        </p:nvGrpSpPr>
        <p:grpSpPr>
          <a:xfrm>
            <a:off x="2229274" y="806148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75501" y="3440974"/>
              <a:ext cx="795410"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KLIKNIJ</a:t>
              </a:r>
            </a:p>
            <a:p>
              <a:pPr marL="12700" algn="ctr">
                <a:lnSpc>
                  <a:spcPts val="1420"/>
                </a:lnSpc>
                <a:spcBef>
                  <a:spcPts val="100"/>
                </a:spcBef>
              </a:pPr>
              <a:r>
                <a:rPr lang="en-IE" sz="1300"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DO WGLĄDU</a:t>
              </a:r>
              <a:endParaRPr lang="en-IE" sz="1300" dirty="0">
                <a:solidFill>
                  <a:schemeClr val="bg1"/>
                </a:solidFill>
                <a:latin typeface="Gotham Medium" pitchFamily="2" charset="0"/>
                <a:cs typeface="Gotham Medium" pitchFamily="2" charset="0"/>
              </a:endParaRPr>
            </a:p>
          </p:txBody>
        </p:sp>
      </p:grpSp>
      <p:sp>
        <p:nvSpPr>
          <p:cNvPr id="2" name="Text Placeholder 7">
            <a:extLst>
              <a:ext uri="{FF2B5EF4-FFF2-40B4-BE49-F238E27FC236}">
                <a16:creationId xmlns:a16="http://schemas.microsoft.com/office/drawing/2014/main" id="{27EA9EE0-F5DB-475B-0A6A-4877248D238A}"/>
              </a:ext>
            </a:extLst>
          </p:cNvPr>
          <p:cNvSpPr txBox="1">
            <a:spLocks/>
          </p:cNvSpPr>
          <p:nvPr/>
        </p:nvSpPr>
        <p:spPr>
          <a:xfrm>
            <a:off x="3732847" y="5412299"/>
            <a:ext cx="2879169" cy="563737"/>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just" hangingPunct="1"/>
            <a:r>
              <a:rPr lang="en-US" sz="1200" b="1" dirty="0">
                <a:solidFill>
                  <a:srgbClr val="31475E"/>
                </a:solidFill>
                <a:latin typeface="Calibri" panose="020F0502020204030204" pitchFamily="34" charset="0"/>
                <a:cs typeface="Calibri" panose="020F0502020204030204" pitchFamily="34" charset="0"/>
              </a:rPr>
              <a:t>Czy firma stosuje różne podejścia w rekrutacji? (Rekrutacja zarówno zewnętrzna jak i wewnętrzna, najpierw promowanie własnych pracowników na stanowiska kierownicze? </a:t>
            </a:r>
            <a:r>
              <a:rPr lang="pl-PL" sz="1200" b="1" dirty="0">
                <a:solidFill>
                  <a:srgbClr val="31475E"/>
                </a:solidFill>
                <a:latin typeface="Calibri" panose="020F0502020204030204" pitchFamily="34" charset="0"/>
                <a:cs typeface="Calibri" panose="020F0502020204030204" pitchFamily="34" charset="0"/>
              </a:rPr>
              <a:t>)</a:t>
            </a:r>
          </a:p>
        </p:txBody>
      </p:sp>
      <p:sp>
        <p:nvSpPr>
          <p:cNvPr id="3" name="Text Placeholder 8">
            <a:extLst>
              <a:ext uri="{FF2B5EF4-FFF2-40B4-BE49-F238E27FC236}">
                <a16:creationId xmlns:a16="http://schemas.microsoft.com/office/drawing/2014/main" id="{D4A872D8-CC79-1572-62BE-EEF53694579C}"/>
              </a:ext>
            </a:extLst>
          </p:cNvPr>
          <p:cNvSpPr txBox="1">
            <a:spLocks/>
          </p:cNvSpPr>
          <p:nvPr/>
        </p:nvSpPr>
        <p:spPr>
          <a:xfrm>
            <a:off x="3732847" y="6305296"/>
            <a:ext cx="2879169" cy="563737"/>
          </a:xfrm>
          <a:prstGeom prst="rect">
            <a:avLst/>
          </a:prstGeom>
        </p:spPr>
        <p:txBody>
          <a:bodyPr numCol="1"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just" hangingPunct="1"/>
            <a:r>
              <a:rPr lang="en-US" b="0" dirty="0">
                <a:solidFill>
                  <a:schemeClr val="tx1"/>
                </a:solidFill>
                <a:latin typeface="Calibri" panose="020F0502020204030204" pitchFamily="34" charset="0"/>
                <a:cs typeface="Calibri" panose="020F0502020204030204" pitchFamily="34" charset="0"/>
              </a:rPr>
              <a:t>Wiem, że w firmie prowadzona jest zarówno rekrutacja zewnętrzna jak i wewnętrzna. Każdy może ubiegać się o dane stanowisko.</a:t>
            </a:r>
            <a:endParaRPr lang="pl-PL" b="0" dirty="0">
              <a:solidFill>
                <a:schemeClr val="tx1"/>
              </a:solidFill>
              <a:latin typeface="Calibri" panose="020F0502020204030204" pitchFamily="34" charset="0"/>
              <a:cs typeface="Calibri" panose="020F0502020204030204" pitchFamily="34" charset="0"/>
            </a:endParaRPr>
          </a:p>
        </p:txBody>
      </p:sp>
      <p:sp>
        <p:nvSpPr>
          <p:cNvPr id="5" name="Text Placeholder 6">
            <a:extLst>
              <a:ext uri="{FF2B5EF4-FFF2-40B4-BE49-F238E27FC236}">
                <a16:creationId xmlns:a16="http://schemas.microsoft.com/office/drawing/2014/main" id="{389DA475-D003-3A91-674A-E6848E90935A}"/>
              </a:ext>
            </a:extLst>
          </p:cNvPr>
          <p:cNvSpPr txBox="1">
            <a:spLocks/>
          </p:cNvSpPr>
          <p:nvPr/>
        </p:nvSpPr>
        <p:spPr>
          <a:xfrm>
            <a:off x="3690031" y="7100493"/>
            <a:ext cx="2921986" cy="549444"/>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just" hangingPunct="1"/>
            <a:r>
              <a:rPr lang="en-US" dirty="0">
                <a:solidFill>
                  <a:srgbClr val="31475E"/>
                </a:solidFill>
              </a:rPr>
              <a:t>Czy Twoja firma zapewnia podejście równych szans w zatrudnianiu? (czy zatrudniasz bez względu na płeć, czy w praktyce płeć ma wpływ na zatrudnianie ? )</a:t>
            </a:r>
          </a:p>
        </p:txBody>
      </p:sp>
      <p:sp>
        <p:nvSpPr>
          <p:cNvPr id="14" name="Text Placeholder 5">
            <a:extLst>
              <a:ext uri="{FF2B5EF4-FFF2-40B4-BE49-F238E27FC236}">
                <a16:creationId xmlns:a16="http://schemas.microsoft.com/office/drawing/2014/main" id="{F996E2B1-51CF-13AD-7F46-285257561C2E}"/>
              </a:ext>
            </a:extLst>
          </p:cNvPr>
          <p:cNvSpPr txBox="1">
            <a:spLocks/>
          </p:cNvSpPr>
          <p:nvPr/>
        </p:nvSpPr>
        <p:spPr>
          <a:xfrm>
            <a:off x="3756541" y="7879091"/>
            <a:ext cx="2884099" cy="888861"/>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595959"/>
                </a:solidFill>
                <a:uFillTx/>
                <a:latin typeface="Gotham Book" pitchFamily="2" charset="0"/>
                <a:ea typeface="Montserrat Light"/>
                <a:cs typeface="Gotham Book"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dirty="0">
                <a:solidFill>
                  <a:schemeClr val="tx1"/>
                </a:solidFill>
                <a:latin typeface="Calibri" panose="020F0502020204030204" pitchFamily="34" charset="0"/>
                <a:cs typeface="Calibri" panose="020F0502020204030204" pitchFamily="34" charset="0"/>
              </a:rPr>
              <a:t>Mogę stwierdzić tylko ze swojego punktu widzenia. Na rozmowie kwalifikacyjnej zostałam zapytana o doświadczenie, znajomość terenu. Nie odczułam, aby moja płeć miała wpływ na proces rekrutacji. Proporcja kobiet i mężczyzn zatrudnionych obecnie w firmie wynosi 50/50, w dziale logistyki mamy po równo kobiet i mężczyzn.</a:t>
            </a:r>
            <a:endParaRPr lang="pl-PL" sz="1200" dirty="0">
              <a:solidFill>
                <a:schemeClr val="tx1"/>
              </a:solidFill>
              <a:latin typeface="Calibri" panose="020F0502020204030204" pitchFamily="34" charset="0"/>
              <a:cs typeface="Calibri" panose="020F0502020204030204" pitchFamily="34" charset="0"/>
            </a:endParaRPr>
          </a:p>
        </p:txBody>
      </p:sp>
      <p:pic>
        <p:nvPicPr>
          <p:cNvPr id="16" name="Picture Placeholder 15">
            <a:extLst>
              <a:ext uri="{FF2B5EF4-FFF2-40B4-BE49-F238E27FC236}">
                <a16:creationId xmlns:a16="http://schemas.microsoft.com/office/drawing/2014/main" id="{7820BF8C-B22D-5BF5-AACC-DF3BAB3804A8}"/>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199882165"/>
      </p:ext>
    </p:extLst>
  </p:cSld>
  <p:clrMapOvr>
    <a:masterClrMapping/>
  </p:clrMapOvr>
  <p:transition spd="med"/>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886926" y="3645285"/>
            <a:ext cx="5782387" cy="431724"/>
          </a:xfrm>
        </p:spPr>
        <p:txBody>
          <a:bodyPr/>
          <a:lstStyle/>
          <a:p>
            <a:r>
              <a:rPr lang="en-US" sz="1400" b="1" dirty="0">
                <a:solidFill>
                  <a:srgbClr val="31475E"/>
                </a:solidFill>
                <a:latin typeface="Gothic medium"/>
                <a:cs typeface="Calibri" panose="020F0502020204030204" pitchFamily="34" charset="0"/>
              </a:rPr>
              <a:t>Jakie możliwości szkolenia i podnoszenia kwalifikacji </a:t>
            </a:r>
            <a:r>
              <a:rPr lang="pl-PL" sz="1400" b="1" dirty="0">
                <a:solidFill>
                  <a:srgbClr val="31475E"/>
                </a:solidFill>
                <a:latin typeface="Gothic medium"/>
                <a:cs typeface="Calibri" panose="020F0502020204030204" pitchFamily="34" charset="0"/>
              </a:rPr>
              <a:t>oferuje</a:t>
            </a:r>
            <a:r>
              <a:rPr lang="en-US" sz="1400" b="1" dirty="0">
                <a:solidFill>
                  <a:srgbClr val="31475E"/>
                </a:solidFill>
                <a:latin typeface="Gothic medium"/>
                <a:cs typeface="Calibri" panose="020F0502020204030204" pitchFamily="34" charset="0"/>
              </a:rPr>
              <a:t> Twoja firma i </a:t>
            </a:r>
            <a:r>
              <a:rPr lang="pl-PL" sz="1400" b="1" dirty="0">
                <a:solidFill>
                  <a:srgbClr val="31475E"/>
                </a:solidFill>
                <a:latin typeface="Gothic medium"/>
                <a:cs typeface="Calibri" panose="020F0502020204030204" pitchFamily="34" charset="0"/>
              </a:rPr>
              <a:t>czy </a:t>
            </a:r>
            <a:r>
              <a:rPr lang="en-US" sz="1400" b="1" dirty="0">
                <a:solidFill>
                  <a:srgbClr val="31475E"/>
                </a:solidFill>
                <a:latin typeface="Gothic medium"/>
                <a:cs typeface="Calibri" panose="020F0502020204030204" pitchFamily="34" charset="0"/>
              </a:rPr>
              <a:t>oferta szkoleń/ podnoszenia kwalifikacji jest w równym stopniu dostępna dla mężczyzn i kobiet?</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4247020"/>
            <a:ext cx="5412847" cy="896480"/>
          </a:xfrm>
        </p:spPr>
        <p:txBody>
          <a:bodyPr numCol="1"/>
          <a:lstStyle/>
          <a:p>
            <a:r>
              <a:rPr lang="en-US" sz="1200" dirty="0">
                <a:solidFill>
                  <a:schemeClr val="tx1"/>
                </a:solidFill>
                <a:latin typeface="Calibri" panose="020F0502020204030204" pitchFamily="34" charset="0"/>
                <a:cs typeface="Calibri" panose="020F0502020204030204" pitchFamily="34" charset="0"/>
              </a:rPr>
              <a:t>Zgłoszenia na szkolenia i kwalifikacje dokonujemy osobiście u naszego kierownika. Jeśli jest to zgodne z naszym stanowiskiem, firma chętnie wysyła nas na szkolenie. Oferta szkoleń dostępna jest zarówno dla kobiet jak i dla mężczyzn, płeć nie ma znaczenia.  Każdy ma możliwość dokształcania się i szkolenia na każdym stanowisku.</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776496" y="319463"/>
            <a:ext cx="3968967" cy="1878968"/>
          </a:xfrm>
        </p:spPr>
        <p:txBody>
          <a:bodyPr/>
          <a:lstStyle/>
          <a:p>
            <a:r>
              <a:rPr lang="en-GB" sz="1800" dirty="0"/>
              <a:t>"</a:t>
            </a:r>
            <a:r>
              <a:rPr lang="en-US" sz="1800" dirty="0" err="1"/>
              <a:t>Nabór </a:t>
            </a:r>
            <a:r>
              <a:rPr lang="en-US" sz="1800" dirty="0"/>
              <a:t>na wyższe stanowiska jest otwarty dla każdego, kto czuje się na siłach, może startować w konkursie rekrutacyjnym, płeć nie ma tu znaczenia. </a:t>
            </a:r>
            <a:r>
              <a:rPr lang="pl-PL" sz="1800" dirty="0"/>
              <a:t>"</a:t>
            </a:r>
            <a:endParaRPr lang="en-US" sz="18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886926" y="5889895"/>
            <a:ext cx="5430160" cy="348400"/>
          </a:xfrm>
        </p:spPr>
        <p:txBody>
          <a:bodyPr/>
          <a:lstStyle/>
          <a:p>
            <a:r>
              <a:rPr lang="en-US" sz="1400" b="1" dirty="0">
                <a:latin typeface="Gothic medium"/>
                <a:cs typeface="Calibri" panose="020F0502020204030204" pitchFamily="34" charset="0"/>
              </a:rPr>
              <a:t>Czy możliwości awansu dla kobiet są przejrzyste? Co decyduje o szansach pracownika na awans? </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722576" y="6562247"/>
            <a:ext cx="5412847" cy="1019654"/>
          </a:xfrm>
        </p:spPr>
        <p:txBody>
          <a:bodyPr/>
          <a:lstStyle/>
          <a:p>
            <a:pPr>
              <a:buClr>
                <a:srgbClr val="24CAF8"/>
              </a:buClr>
              <a:buNone/>
            </a:pPr>
            <a:r>
              <a:rPr lang="en-US" sz="1200" dirty="0">
                <a:solidFill>
                  <a:schemeClr val="tx1"/>
                </a:solidFill>
                <a:latin typeface="Calibri" panose="020F0502020204030204" pitchFamily="34" charset="0"/>
                <a:cs typeface="Calibri" panose="020F0502020204030204" pitchFamily="34" charset="0"/>
              </a:rPr>
              <a:t>	Nie zauważyłam, aby możliwość awansu była uzależniona od płci. O tym, czy pracownik ma szansę na awans decyduje jego doświadczenie i predyspozycje na danym stanowisku. Również rekrutacja na wyższe stanowiska jest otwarta dla każdego, kto czuje się na siłach, może startować w konkursie rekrutacyjnym, płeć nie ma tu znaczenia. </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636270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607790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Placeholder 2">
            <a:extLst>
              <a:ext uri="{FF2B5EF4-FFF2-40B4-BE49-F238E27FC236}">
                <a16:creationId xmlns:a16="http://schemas.microsoft.com/office/drawing/2014/main" id="{D3E1F9CE-64EB-697B-D385-6A52BC2C5E03}"/>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968865" y="1478836"/>
            <a:ext cx="3700448" cy="638015"/>
          </a:xfrm>
        </p:spPr>
        <p:txBody>
          <a:bodyPr/>
          <a:lstStyle/>
          <a:p>
            <a:r>
              <a:rPr lang="pl-PL" dirty="0"/>
              <a:t>Lina </a:t>
            </a:r>
            <a:r>
              <a:rPr lang="pl-PL" dirty="0" err="1"/>
              <a:t>Bogdanowa</a:t>
            </a:r>
            <a:endParaRPr lang="pl-PL" dirty="0"/>
          </a:p>
        </p:txBody>
      </p:sp>
    </p:spTree>
    <p:extLst>
      <p:ext uri="{BB962C8B-B14F-4D97-AF65-F5344CB8AC3E}">
        <p14:creationId xmlns:p14="http://schemas.microsoft.com/office/powerpoint/2010/main" val="3209430088"/>
      </p:ext>
    </p:extLst>
  </p:cSld>
  <p:clrMapOvr>
    <a:masterClrMapping/>
  </p:clrMapOvr>
  <p:transition spd="med"/>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a:extLst>
              <a:ext uri="{FF2B5EF4-FFF2-40B4-BE49-F238E27FC236}">
                <a16:creationId xmlns:a16="http://schemas.microsoft.com/office/drawing/2014/main" id="{6D628D02-0D28-F0E8-35E4-D82131CEBCF3}"/>
              </a:ext>
            </a:extLst>
          </p:cNvPr>
          <p:cNvPicPr>
            <a:picLocks noGrp="1" noChangeAspect="1"/>
          </p:cNvPicPr>
          <p:nvPr>
            <p:ph type="pic" sz="quarter" idx="4294967295"/>
          </p:nvPr>
        </p:nvPicPr>
        <p:blipFill>
          <a:blip r:embed="rId2" cstate="screen">
            <a:extLst>
              <a:ext uri="{28A0092B-C50C-407E-A947-70E740481C1C}">
                <a14:useLocalDpi xmlns:a14="http://schemas.microsoft.com/office/drawing/2010/main"/>
              </a:ext>
            </a:extLst>
          </a:blip>
          <a:srcRect/>
          <a:stretch>
            <a:fillRect/>
          </a:stretch>
        </p:blipFill>
        <p:spPr>
          <a:xfrm>
            <a:off x="7938" y="4625975"/>
            <a:ext cx="2744787" cy="5280025"/>
          </a:xfrm>
          <a:custGeom>
            <a:avLst/>
            <a:gdLst>
              <a:gd name="connsiteX0" fmla="*/ 2143374 w 2744153"/>
              <a:gd name="connsiteY0" fmla="*/ 0 h 5280250"/>
              <a:gd name="connsiteX1" fmla="*/ 2744153 w 2744153"/>
              <a:gd name="connsiteY1" fmla="*/ 5280250 h 5280250"/>
              <a:gd name="connsiteX2" fmla="*/ 0 w 2744153"/>
              <a:gd name="connsiteY2" fmla="*/ 5280250 h 5280250"/>
              <a:gd name="connsiteX3" fmla="*/ 0 w 2744153"/>
              <a:gd name="connsiteY3" fmla="*/ 1216187 h 5280250"/>
            </a:gdLst>
            <a:ahLst/>
            <a:cxnLst>
              <a:cxn ang="0">
                <a:pos x="connsiteX0" y="connsiteY0"/>
              </a:cxn>
              <a:cxn ang="0">
                <a:pos x="connsiteX1" y="connsiteY1"/>
              </a:cxn>
              <a:cxn ang="0">
                <a:pos x="connsiteX2" y="connsiteY2"/>
              </a:cxn>
              <a:cxn ang="0">
                <a:pos x="connsiteX3" y="connsiteY3"/>
              </a:cxn>
            </a:cxnLst>
            <a:rect l="l" t="t" r="r" b="b"/>
            <a:pathLst>
              <a:path w="2744153" h="5280250">
                <a:moveTo>
                  <a:pt x="2143374" y="0"/>
                </a:moveTo>
                <a:lnTo>
                  <a:pt x="2744153" y="5280250"/>
                </a:lnTo>
                <a:lnTo>
                  <a:pt x="0" y="5280250"/>
                </a:lnTo>
                <a:lnTo>
                  <a:pt x="0" y="1216187"/>
                </a:lnTo>
                <a:close/>
              </a:path>
            </a:pathLst>
          </a:custGeom>
        </p:spPr>
      </p:pic>
      <p:sp>
        <p:nvSpPr>
          <p:cNvPr id="8" name="Text Placeholder 7">
            <a:extLst>
              <a:ext uri="{FF2B5EF4-FFF2-40B4-BE49-F238E27FC236}">
                <a16:creationId xmlns:a16="http://schemas.microsoft.com/office/drawing/2014/main" id="{32E300DE-75A8-5B41-97DE-2C4A118FB98D}"/>
              </a:ext>
            </a:extLst>
          </p:cNvPr>
          <p:cNvSpPr>
            <a:spLocks noGrp="1"/>
          </p:cNvSpPr>
          <p:nvPr>
            <p:ph type="body" sz="quarter" idx="58"/>
          </p:nvPr>
        </p:nvSpPr>
        <p:spPr/>
        <p:txBody>
          <a:bodyPr/>
          <a:lstStyle/>
          <a:p>
            <a:r>
              <a:rPr lang="en-US" sz="1400" b="1" dirty="0">
                <a:solidFill>
                  <a:srgbClr val="31475E"/>
                </a:solidFill>
                <a:latin typeface="Gothic medium"/>
                <a:cs typeface="Calibri" panose="020F0502020204030204" pitchFamily="34" charset="0"/>
              </a:rPr>
              <a:t>Czy wynagrodzenia są równe dla wszystkich stanowisk i czy można je negocjować?</a:t>
            </a:r>
          </a:p>
        </p:txBody>
      </p:sp>
      <p:sp>
        <p:nvSpPr>
          <p:cNvPr id="6" name="Text Placeholder 5">
            <a:extLst>
              <a:ext uri="{FF2B5EF4-FFF2-40B4-BE49-F238E27FC236}">
                <a16:creationId xmlns:a16="http://schemas.microsoft.com/office/drawing/2014/main" id="{034BCEF5-29D2-674D-97F3-DE8DFD23311C}"/>
              </a:ext>
            </a:extLst>
          </p:cNvPr>
          <p:cNvSpPr>
            <a:spLocks noGrp="1"/>
          </p:cNvSpPr>
          <p:nvPr>
            <p:ph type="body" sz="quarter" idx="32"/>
          </p:nvPr>
        </p:nvSpPr>
        <p:spPr>
          <a:xfrm>
            <a:off x="3544860" y="1175541"/>
            <a:ext cx="2955193" cy="1095219"/>
          </a:xfrm>
        </p:spPr>
        <p:txBody>
          <a:bodyPr/>
          <a:lstStyle/>
          <a:p>
            <a:r>
              <a:rPr lang="en-US" sz="1200" dirty="0">
                <a:solidFill>
                  <a:schemeClr val="tx1"/>
                </a:solidFill>
                <a:latin typeface="Calibri" panose="020F0502020204030204" pitchFamily="34" charset="0"/>
                <a:cs typeface="Calibri" panose="020F0502020204030204" pitchFamily="34" charset="0"/>
              </a:rPr>
              <a:t>Wynagrodzenia to temat tabu w większości firm w Polsce. Jednak to, kto jaką pensję dostaje, zależy od tego, jak bardzo uda nam się wynegocjować. Trudno o tym mówić, gdy nie wiadomo otwarcie, kto ile zarabia. Oczywiście każdy ma możliwość ubiegania się o podwyżkę, ale musi być ona dobrze uzasadniona.</a:t>
            </a:r>
          </a:p>
        </p:txBody>
      </p:sp>
      <p:sp>
        <p:nvSpPr>
          <p:cNvPr id="12" name="Text Placeholder 11">
            <a:extLst>
              <a:ext uri="{FF2B5EF4-FFF2-40B4-BE49-F238E27FC236}">
                <a16:creationId xmlns:a16="http://schemas.microsoft.com/office/drawing/2014/main" id="{99F48450-7894-5B40-BE43-18D74A466A54}"/>
              </a:ext>
            </a:extLst>
          </p:cNvPr>
          <p:cNvSpPr>
            <a:spLocks noGrp="1"/>
          </p:cNvSpPr>
          <p:nvPr>
            <p:ph type="body" sz="quarter" idx="62"/>
          </p:nvPr>
        </p:nvSpPr>
        <p:spPr>
          <a:xfrm>
            <a:off x="3573836" y="2858718"/>
            <a:ext cx="2964645" cy="558885"/>
          </a:xfrm>
        </p:spPr>
        <p:txBody>
          <a:bodyPr/>
          <a:lstStyle/>
          <a:p>
            <a:r>
              <a:rPr lang="en-US" sz="1400" b="1" dirty="0">
                <a:solidFill>
                  <a:srgbClr val="31475E"/>
                </a:solidFill>
                <a:latin typeface="Gothic medium"/>
                <a:cs typeface="Calibri" panose="020F0502020204030204" pitchFamily="34" charset="0"/>
              </a:rPr>
              <a:t>Czy system świadczeń jest w równym stopniu dostosowany do potrzeb kobiet i mężczyzn?</a:t>
            </a:r>
          </a:p>
        </p:txBody>
      </p:sp>
      <p:sp>
        <p:nvSpPr>
          <p:cNvPr id="13" name="Text Placeholder 12">
            <a:extLst>
              <a:ext uri="{FF2B5EF4-FFF2-40B4-BE49-F238E27FC236}">
                <a16:creationId xmlns:a16="http://schemas.microsoft.com/office/drawing/2014/main" id="{1451C442-3473-6844-92C2-36ED35637D5F}"/>
              </a:ext>
            </a:extLst>
          </p:cNvPr>
          <p:cNvSpPr>
            <a:spLocks noGrp="1"/>
          </p:cNvSpPr>
          <p:nvPr>
            <p:ph type="body" sz="quarter" idx="63"/>
          </p:nvPr>
        </p:nvSpPr>
        <p:spPr>
          <a:xfrm>
            <a:off x="3573836" y="3554662"/>
            <a:ext cx="2955193" cy="537062"/>
          </a:xfrm>
        </p:spPr>
        <p:txBody>
          <a:bodyPr/>
          <a:lstStyle/>
          <a:p>
            <a:r>
              <a:rPr lang="pl-PL" sz="1200" dirty="0" err="1">
                <a:solidFill>
                  <a:schemeClr val="tx1"/>
                </a:solidFill>
                <a:latin typeface="Calibri" panose="020F0502020204030204" pitchFamily="34" charset="0"/>
                <a:cs typeface="Calibri" panose="020F0502020204030204" pitchFamily="34" charset="0"/>
              </a:rPr>
              <a:t>Świadczenia</a:t>
            </a:r>
            <a:r>
              <a:rPr lang="en-US" sz="1200" dirty="0">
                <a:solidFill>
                  <a:schemeClr val="tx1"/>
                </a:solidFill>
                <a:latin typeface="Calibri" panose="020F0502020204030204" pitchFamily="34" charset="0"/>
                <a:cs typeface="Calibri" panose="020F0502020204030204" pitchFamily="34" charset="0"/>
              </a:rPr>
              <a:t> są dostępne dla każdego bez względu na płeć i stanowisko, </a:t>
            </a:r>
            <a:r>
              <a:rPr lang="pl-PL" sz="1200" dirty="0">
                <a:solidFill>
                  <a:schemeClr val="tx1"/>
                </a:solidFill>
                <a:latin typeface="Calibri" panose="020F0502020204030204" pitchFamily="34" charset="0"/>
                <a:cs typeface="Calibri" panose="020F0502020204030204" pitchFamily="34" charset="0"/>
              </a:rPr>
              <a:t>a ich </a:t>
            </a:r>
            <a:r>
              <a:rPr lang="pl-PL" sz="1200" dirty="0" err="1">
                <a:solidFill>
                  <a:schemeClr val="tx1"/>
                </a:solidFill>
                <a:latin typeface="Calibri" panose="020F0502020204030204" pitchFamily="34" charset="0"/>
                <a:cs typeface="Calibri" panose="020F0502020204030204" pitchFamily="34" charset="0"/>
              </a:rPr>
              <a:t>różnorodność pozwala </a:t>
            </a:r>
            <a:r>
              <a:rPr lang="pl-PL" sz="1200" dirty="0">
                <a:solidFill>
                  <a:schemeClr val="tx1"/>
                </a:solidFill>
                <a:latin typeface="Calibri" panose="020F0502020204030204" pitchFamily="34" charset="0"/>
                <a:cs typeface="Calibri" panose="020F0502020204030204" pitchFamily="34" charset="0"/>
              </a:rPr>
              <a:t>na </a:t>
            </a:r>
            <a:r>
              <a:rPr lang="pl-PL" sz="1200" dirty="0" err="1">
                <a:solidFill>
                  <a:schemeClr val="tx1"/>
                </a:solidFill>
                <a:latin typeface="Calibri" panose="020F0502020204030204" pitchFamily="34" charset="0"/>
                <a:cs typeface="Calibri" panose="020F0502020204030204" pitchFamily="34" charset="0"/>
              </a:rPr>
              <a:t>dokonanie najlepszego </a:t>
            </a:r>
            <a:r>
              <a:rPr lang="pl-PL" sz="1200" dirty="0">
                <a:solidFill>
                  <a:schemeClr val="tx1"/>
                </a:solidFill>
                <a:latin typeface="Calibri" panose="020F0502020204030204" pitchFamily="34" charset="0"/>
                <a:cs typeface="Calibri" panose="020F0502020204030204" pitchFamily="34" charset="0"/>
              </a:rPr>
              <a:t>wyboru. </a:t>
            </a:r>
          </a:p>
          <a:p>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2EE47056-23A6-4342-AEFA-0EAF48730B2E}"/>
              </a:ext>
            </a:extLst>
          </p:cNvPr>
          <p:cNvSpPr>
            <a:spLocks noGrp="1"/>
          </p:cNvSpPr>
          <p:nvPr>
            <p:ph type="body" sz="quarter" idx="59"/>
          </p:nvPr>
        </p:nvSpPr>
        <p:spPr>
          <a:xfrm>
            <a:off x="0" y="2110740"/>
            <a:ext cx="2421108" cy="1632228"/>
          </a:xfrm>
          <a:prstGeom prst="rect">
            <a:avLst/>
          </a:prstGeom>
        </p:spPr>
        <p:txBody>
          <a:bodyPr/>
          <a:lstStyle/>
          <a:p>
            <a:r>
              <a:rPr lang="en-US" sz="1600" dirty="0"/>
              <a:t>"Godziny pracy są elastyczne, a kierownicy są otwarci na potrzeby pracowników</a:t>
            </a:r>
            <a:r>
              <a:rPr lang="pl-PL" sz="1600" dirty="0"/>
              <a:t>".</a:t>
            </a:r>
            <a:endParaRPr lang="en-US" sz="1600" dirty="0"/>
          </a:p>
        </p:txBody>
      </p:sp>
      <p:sp>
        <p:nvSpPr>
          <p:cNvPr id="10" name="Text Placeholder 9">
            <a:extLst>
              <a:ext uri="{FF2B5EF4-FFF2-40B4-BE49-F238E27FC236}">
                <a16:creationId xmlns:a16="http://schemas.microsoft.com/office/drawing/2014/main" id="{EA123343-7AE3-AD4C-85B3-618060C4DC6A}"/>
              </a:ext>
            </a:extLst>
          </p:cNvPr>
          <p:cNvSpPr>
            <a:spLocks noGrp="1"/>
          </p:cNvSpPr>
          <p:nvPr>
            <p:ph type="body" sz="quarter" idx="4294967295"/>
          </p:nvPr>
        </p:nvSpPr>
        <p:spPr>
          <a:xfrm rot="10800000">
            <a:off x="369446" y="605302"/>
            <a:ext cx="1650176"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cxnSp>
        <p:nvCxnSpPr>
          <p:cNvPr id="23" name="Straight Connector 22">
            <a:extLst>
              <a:ext uri="{FF2B5EF4-FFF2-40B4-BE49-F238E27FC236}">
                <a16:creationId xmlns:a16="http://schemas.microsoft.com/office/drawing/2014/main" id="{C5A97121-7A4A-4544-B123-E8C0D032ACF1}"/>
              </a:ext>
            </a:extLst>
          </p:cNvPr>
          <p:cNvCxnSpPr>
            <a:cxnSpLocks/>
          </p:cNvCxnSpPr>
          <p:nvPr/>
        </p:nvCxnSpPr>
        <p:spPr>
          <a:xfrm flipH="1">
            <a:off x="3439399" y="3445666"/>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EDA1903C-2DB1-4D59-BCBF-59B62D7F2D7E}"/>
              </a:ext>
            </a:extLst>
          </p:cNvPr>
          <p:cNvSpPr/>
          <p:nvPr/>
        </p:nvSpPr>
        <p:spPr>
          <a:xfrm>
            <a:off x="2967172" y="3076775"/>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5" name="Straight Connector 24">
            <a:extLst>
              <a:ext uri="{FF2B5EF4-FFF2-40B4-BE49-F238E27FC236}">
                <a16:creationId xmlns:a16="http://schemas.microsoft.com/office/drawing/2014/main" id="{99C090F1-E45C-47E8-8798-DC2EFC9BD262}"/>
              </a:ext>
            </a:extLst>
          </p:cNvPr>
          <p:cNvCxnSpPr>
            <a:cxnSpLocks/>
          </p:cNvCxnSpPr>
          <p:nvPr/>
        </p:nvCxnSpPr>
        <p:spPr>
          <a:xfrm flipH="1">
            <a:off x="3536913" y="1170668"/>
            <a:ext cx="3321087"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439546C2-FDC4-4FD0-A5DA-033483188C80}"/>
              </a:ext>
            </a:extLst>
          </p:cNvPr>
          <p:cNvSpPr/>
          <p:nvPr/>
        </p:nvSpPr>
        <p:spPr>
          <a:xfrm>
            <a:off x="2947648" y="87206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4" name="Symbol zastępczy tekstu 13"/>
          <p:cNvSpPr>
            <a:spLocks noGrp="1"/>
          </p:cNvSpPr>
          <p:nvPr>
            <p:ph type="body" sz="quarter" idx="61"/>
          </p:nvPr>
        </p:nvSpPr>
        <p:spPr/>
        <p:txBody>
          <a:bodyPr/>
          <a:lstStyle/>
          <a:p>
            <a:r>
              <a:rPr lang="pl-PL" sz="1200" dirty="0">
                <a:latin typeface="Gothic medium"/>
                <a:cs typeface="Calibri" panose="020F0502020204030204" pitchFamily="34" charset="0"/>
              </a:rPr>
              <a:t>Lina Bogdanowa </a:t>
            </a:r>
          </a:p>
        </p:txBody>
      </p:sp>
      <p:sp>
        <p:nvSpPr>
          <p:cNvPr id="15" name="Text Placeholder 11">
            <a:extLst>
              <a:ext uri="{FF2B5EF4-FFF2-40B4-BE49-F238E27FC236}">
                <a16:creationId xmlns:a16="http://schemas.microsoft.com/office/drawing/2014/main" id="{99F48450-7894-5B40-BE43-18D74A466A54}"/>
              </a:ext>
            </a:extLst>
          </p:cNvPr>
          <p:cNvSpPr txBox="1">
            <a:spLocks/>
          </p:cNvSpPr>
          <p:nvPr/>
        </p:nvSpPr>
        <p:spPr>
          <a:xfrm>
            <a:off x="3585221" y="4592510"/>
            <a:ext cx="2964645" cy="558885"/>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ic medium"/>
                <a:ea typeface="Montserrat Light"/>
                <a:cs typeface="Calibri" panose="020F0502020204030204" pitchFamily="34" charset="0"/>
                <a:sym typeface="Montserrat Light"/>
              </a:rPr>
              <a:t>Jak oceniasz swoje warunki pracy? ( wyposażenie stanowiska, godziny pracy, system motywacyjny itp.)</a:t>
            </a:r>
            <a:endParaRPr kumimoji="0" lang="en-US" sz="1400" b="1" i="0" u="none" strike="noStrike" kern="0" cap="none" spc="0" normalizeH="0" baseline="0" noProof="0" dirty="0">
              <a:ln>
                <a:noFill/>
              </a:ln>
              <a:solidFill>
                <a:srgbClr val="31475E"/>
              </a:solidFill>
              <a:effectLst/>
              <a:uLnTx/>
              <a:uFillTx/>
              <a:latin typeface="Gothic medium"/>
              <a:ea typeface="Montserrat Light"/>
              <a:cs typeface="Calibri" panose="020F0502020204030204" pitchFamily="34" charset="0"/>
              <a:sym typeface="Montserrat Light"/>
            </a:endParaRPr>
          </a:p>
        </p:txBody>
      </p:sp>
      <p:sp>
        <p:nvSpPr>
          <p:cNvPr id="16" name="Text Placeholder 12">
            <a:extLst>
              <a:ext uri="{FF2B5EF4-FFF2-40B4-BE49-F238E27FC236}">
                <a16:creationId xmlns:a16="http://schemas.microsoft.com/office/drawing/2014/main" id="{1451C442-3473-6844-92C2-36ED35637D5F}"/>
              </a:ext>
            </a:extLst>
          </p:cNvPr>
          <p:cNvSpPr txBox="1">
            <a:spLocks/>
          </p:cNvSpPr>
          <p:nvPr/>
        </p:nvSpPr>
        <p:spPr>
          <a:xfrm>
            <a:off x="3564384" y="5422057"/>
            <a:ext cx="2955193" cy="1093322"/>
          </a:xfrm>
          <a:prstGeom prst="rect">
            <a:avLst/>
          </a:prstGeom>
        </p:spPr>
        <p:txBody>
          <a:bodyPr numCol="1" spcCol="288000" anchor="t">
            <a:noAutofit/>
          </a:bodyPr>
          <a:lstStyle/>
          <a:p>
            <a:pPr lvl="0" algn="just" defTabSz="583729" hangingPunct="1">
              <a:buClr>
                <a:srgbClr val="C2D237"/>
              </a:buClr>
            </a:pPr>
            <a:r>
              <a:rPr lang="en-US" sz="1200" dirty="0">
                <a:solidFill>
                  <a:schemeClr val="tx1"/>
                </a:solidFill>
                <a:latin typeface="Calibri" panose="020F0502020204030204" pitchFamily="34" charset="0"/>
                <a:ea typeface="Montserrat Light"/>
                <a:cs typeface="Calibri" panose="020F0502020204030204" pitchFamily="34" charset="0"/>
                <a:sym typeface="Montserrat Light"/>
              </a:rPr>
              <a:t>Jestem zadowolona, firma dba o każdy szczegół i dba o to, aby pracownik otrzymał wszystkie potrzebne mu narzędzia pracy. Godziny pracy są elastyczne, a kierownicy są otwarci na potrzeby pracowników. System motywacyjny również jest równy dla wszystkich. </a:t>
            </a:r>
            <a:endParaRPr kumimoji="0" lang="en-US" sz="1200" b="0" i="0" u="none" strike="noStrike" kern="0" cap="none" spc="0" normalizeH="0" baseline="0" noProof="0" dirty="0">
              <a:ln>
                <a:noFill/>
              </a:ln>
              <a:solidFill>
                <a:schemeClr val="tx1"/>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7" name="Oval 23">
            <a:extLst>
              <a:ext uri="{FF2B5EF4-FFF2-40B4-BE49-F238E27FC236}">
                <a16:creationId xmlns:a16="http://schemas.microsoft.com/office/drawing/2014/main" id="{EDA1903C-2DB1-4D59-BCBF-59B62D7F2D7E}"/>
              </a:ext>
            </a:extLst>
          </p:cNvPr>
          <p:cNvSpPr/>
          <p:nvPr/>
        </p:nvSpPr>
        <p:spPr>
          <a:xfrm>
            <a:off x="2957720" y="4953000"/>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8" name="Straight Connector 22">
            <a:extLst>
              <a:ext uri="{FF2B5EF4-FFF2-40B4-BE49-F238E27FC236}">
                <a16:creationId xmlns:a16="http://schemas.microsoft.com/office/drawing/2014/main" id="{C5A97121-7A4A-4544-B123-E8C0D032ACF1}"/>
              </a:ext>
            </a:extLst>
          </p:cNvPr>
          <p:cNvCxnSpPr>
            <a:cxnSpLocks/>
          </p:cNvCxnSpPr>
          <p:nvPr/>
        </p:nvCxnSpPr>
        <p:spPr>
          <a:xfrm flipH="1">
            <a:off x="3488155" y="5311563"/>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6056325"/>
      </p:ext>
    </p:extLst>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en-US" sz="1400" b="1" dirty="0">
                <a:solidFill>
                  <a:srgbClr val="31475E"/>
                </a:solidFill>
                <a:latin typeface="Gotham Medium"/>
                <a:cs typeface="Calibri" panose="020F0502020204030204" pitchFamily="34" charset="0"/>
              </a:rPr>
              <a:t>Czy firma ułatwia kobietom godzenie ról zawodowych i rodzinnych?</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4247020"/>
            <a:ext cx="5412847" cy="896480"/>
          </a:xfrm>
        </p:spPr>
        <p:txBody>
          <a:bodyPr numCol="1"/>
          <a:lstStyle/>
          <a:p>
            <a:r>
              <a:rPr lang="en-US" sz="1200" dirty="0">
                <a:latin typeface="Calibri" panose="020F0502020204030204" pitchFamily="34" charset="0"/>
                <a:cs typeface="Calibri" panose="020F0502020204030204" pitchFamily="34" charset="0"/>
              </a:rPr>
              <a:t>W Robert Bosch Ltd. możesz skorzystać z elastycznego systemu pracy, a także ze wszystkich świadczeń przysługujących matkom karmiącym. W razie potrzeby możesz korzystać z biura domowego. Zarówno kobiety, jak i mężczyźni muszą godzić swoje role zawodowe i rodzinne, a firma nie ma z tym problemu.</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823722" y="368775"/>
            <a:ext cx="3700448" cy="1632228"/>
          </a:xfrm>
        </p:spPr>
        <p:txBody>
          <a:bodyPr/>
          <a:lstStyle/>
          <a:p>
            <a:r>
              <a:rPr lang="en-US" sz="1600" dirty="0">
                <a:latin typeface="Gothic medium"/>
                <a:cs typeface="Calibri" panose="020F0502020204030204" pitchFamily="34" charset="0"/>
              </a:rPr>
              <a:t>"Zarówno kobiety, jak i mężczyźni muszą godzić swoje role zawodowe i rodzinne, a firma nie ma z tym problemu</a:t>
            </a:r>
            <a:r>
              <a:rPr lang="pl-PL" sz="1600" dirty="0">
                <a:latin typeface="Gothic medium"/>
                <a:cs typeface="Calibri" panose="020F0502020204030204" pitchFamily="34" charset="0"/>
              </a:rPr>
              <a:t>".</a:t>
            </a:r>
            <a:endParaRPr lang="en-US" sz="1600" dirty="0">
              <a:latin typeface="Gothic medium"/>
              <a:cs typeface="Calibri" panose="020F0502020204030204" pitchFamily="34" charset="0"/>
            </a:endParaRP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869613" y="5639603"/>
            <a:ext cx="5654557" cy="213269"/>
          </a:xfrm>
        </p:spPr>
        <p:txBody>
          <a:bodyPr/>
          <a:lstStyle/>
          <a:p>
            <a:r>
              <a:rPr lang="en-US" sz="1400" b="1" dirty="0">
                <a:solidFill>
                  <a:srgbClr val="31475E"/>
                </a:solidFill>
                <a:latin typeface="Gotham Medium"/>
                <a:cs typeface="Calibri" panose="020F0502020204030204" pitchFamily="34" charset="0"/>
              </a:rPr>
              <a:t>Czy firma dostosowuje warunki pracy do potrzeb/możliwości pracowników (np. czy kobiety i mężczyźni mają dostęp do tego samego sprzętu/narzędzi na stanowiskach pracy, elastyczne godziny pracy itp.) )</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738438" y="6362700"/>
            <a:ext cx="5412847" cy="1019654"/>
          </a:xfrm>
        </p:spPr>
        <p:txBody>
          <a:bodyPr/>
          <a:lstStyle/>
          <a:p>
            <a:pPr>
              <a:buNone/>
            </a:pPr>
            <a:r>
              <a:rPr lang="en-US" sz="1200" dirty="0">
                <a:latin typeface="Calibri" panose="020F0502020204030204" pitchFamily="34" charset="0"/>
                <a:cs typeface="Calibri" panose="020F0502020204030204" pitchFamily="34" charset="0"/>
              </a:rPr>
              <a:t>	Oczywiście, jak już wcześniej wspomniałem, firma dba o każdego pracownika. Każdy dostaje wszystkie niezbędne narzędzia pracy, a także przywileje, które przysługują każdemu bez ograniczeń.</a:t>
            </a:r>
          </a:p>
        </p:txBody>
      </p:sp>
      <p:grpSp>
        <p:nvGrpSpPr>
          <p:cNvPr id="2"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38438" y="605028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41226" y="575167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pic>
        <p:nvPicPr>
          <p:cNvPr id="4" name="Picture Placeholder 3">
            <a:extLst>
              <a:ext uri="{FF2B5EF4-FFF2-40B4-BE49-F238E27FC236}">
                <a16:creationId xmlns:a16="http://schemas.microsoft.com/office/drawing/2014/main" id="{864341EA-DF4F-BAA6-FE8F-4FD6086271A0}"/>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823722" y="1443935"/>
            <a:ext cx="3700448" cy="638015"/>
          </a:xfrm>
        </p:spPr>
        <p:txBody>
          <a:bodyPr/>
          <a:lstStyle/>
          <a:p>
            <a:r>
              <a:rPr lang="pl-PL" sz="1200" dirty="0">
                <a:latin typeface="Gothic medium"/>
                <a:cs typeface="Calibri" panose="020F0502020204030204" pitchFamily="34" charset="0"/>
              </a:rPr>
              <a:t>Lina Bogdanowa </a:t>
            </a:r>
          </a:p>
        </p:txBody>
      </p:sp>
      <p:sp>
        <p:nvSpPr>
          <p:cNvPr id="16" name="Text Placeholder 11">
            <a:extLst>
              <a:ext uri="{FF2B5EF4-FFF2-40B4-BE49-F238E27FC236}">
                <a16:creationId xmlns:a16="http://schemas.microsoft.com/office/drawing/2014/main" id="{B5A363E9-FD13-4C4C-A2F7-A1EB7726C28C}"/>
              </a:ext>
            </a:extLst>
          </p:cNvPr>
          <p:cNvSpPr txBox="1">
            <a:spLocks/>
          </p:cNvSpPr>
          <p:nvPr/>
        </p:nvSpPr>
        <p:spPr>
          <a:xfrm>
            <a:off x="884132" y="7221968"/>
            <a:ext cx="5430160" cy="348400"/>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am Medium"/>
                <a:cs typeface="Calibri" panose="020F0502020204030204" pitchFamily="34" charset="0"/>
                <a:sym typeface="Montserrat Light"/>
              </a:rPr>
              <a:t>Czy uważasz, że Twoja firma wyróżnia się jeśli chodzi o warunki pracy na tle innych firm z branży logistycznej?</a:t>
            </a:r>
          </a:p>
        </p:txBody>
      </p:sp>
      <p:sp>
        <p:nvSpPr>
          <p:cNvPr id="17" name="Oval 45">
            <a:extLst>
              <a:ext uri="{FF2B5EF4-FFF2-40B4-BE49-F238E27FC236}">
                <a16:creationId xmlns:a16="http://schemas.microsoft.com/office/drawing/2014/main" id="{2BA955AB-809C-439D-813A-0704BC531FF5}"/>
              </a:ext>
            </a:extLst>
          </p:cNvPr>
          <p:cNvSpPr/>
          <p:nvPr/>
        </p:nvSpPr>
        <p:spPr>
          <a:xfrm>
            <a:off x="272402" y="738235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0"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69620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1" name="Text Placeholder 12">
            <a:extLst>
              <a:ext uri="{FF2B5EF4-FFF2-40B4-BE49-F238E27FC236}">
                <a16:creationId xmlns:a16="http://schemas.microsoft.com/office/drawing/2014/main" id="{60676D48-B9A1-FD45-9FAF-F48E4636748D}"/>
              </a:ext>
            </a:extLst>
          </p:cNvPr>
          <p:cNvSpPr txBox="1">
            <a:spLocks/>
          </p:cNvSpPr>
          <p:nvPr/>
        </p:nvSpPr>
        <p:spPr>
          <a:xfrm>
            <a:off x="738438" y="7871460"/>
            <a:ext cx="5412847" cy="1019654"/>
          </a:xfrm>
          <a:prstGeom prst="rect">
            <a:avLst/>
          </a:prstGeom>
        </p:spPr>
        <p:txBody>
          <a:bodyPr numCol="1" spcCol="288000" anchor="t">
            <a:noAutofit/>
          </a:bodyPr>
          <a:lstStyle/>
          <a:p>
            <a:pPr marL="171450" indent="-171450" algn="just" defTabSz="583729" hangingPunct="1">
              <a:buClr>
                <a:srgbClr val="C2D237"/>
              </a:buClr>
            </a:pPr>
            <a:r>
              <a:rPr lang="en-US" sz="1200" dirty="0">
                <a:solidFill>
                  <a:srgbClr val="595959"/>
                </a:solidFill>
                <a:latin typeface="Calibri" panose="020F0502020204030204" pitchFamily="34" charset="0"/>
                <a:ea typeface="Montserrat Light"/>
                <a:cs typeface="Calibri" panose="020F0502020204030204" pitchFamily="34" charset="0"/>
                <a:sym typeface="Montserrat Light"/>
              </a:rPr>
              <a:t>	W mojej dotychczasowej pracy miałem okazję doświadczyć różnych warunków w kilku firmach. Jak dotąd wyróżnia się Robert Bosch, ponieważ faktycznie można odczuć dbałość o szczegóły i potrzeby pracownika. Są otwarci na różne propozycje i pomocni w każdym problemie.</a:t>
            </a:r>
          </a:p>
          <a:p>
            <a:pPr marL="171450" marR="0" lvl="0" indent="-171450" algn="just" defTabSz="583729" rtl="0" eaLnBrk="1" fontAlgn="auto" latinLnBrk="0" hangingPunct="1">
              <a:lnSpc>
                <a:spcPct val="100000"/>
              </a:lnSpc>
              <a:spcBef>
                <a:spcPts val="0"/>
              </a:spcBef>
              <a:spcAft>
                <a:spcPts val="0"/>
              </a:spcAft>
              <a:buClr>
                <a:srgbClr val="C2D237"/>
              </a:buClr>
              <a:buSzTx/>
              <a:buFont typeface="Arial" panose="020B0604020202020204" pitchFamily="34" charset="0"/>
              <a:buNone/>
              <a:tabLst/>
              <a:defRPr/>
            </a:pPr>
            <a:endParaRPr kumimoji="0" lang="en-US" sz="1200" b="0" i="0" u="none" strike="noStrike" kern="0" cap="none" spc="0" normalizeH="0" baseline="0" noProof="0" dirty="0">
              <a:ln>
                <a:noFill/>
              </a:ln>
              <a:solidFill>
                <a:srgbClr val="2F355A"/>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3665510648"/>
      </p:ext>
    </p:extLst>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76395" y="798935"/>
            <a:ext cx="5435599" cy="348400"/>
          </a:xfrm>
        </p:spPr>
        <p:txBody>
          <a:bodyPr/>
          <a:lstStyle/>
          <a:p>
            <a:r>
              <a:rPr lang="en-US" sz="1400" b="1" dirty="0">
                <a:solidFill>
                  <a:srgbClr val="31475E"/>
                </a:solidFill>
                <a:latin typeface="Gothic medium"/>
                <a:cs typeface="Calibri" panose="020F0502020204030204" pitchFamily="34" charset="0"/>
              </a:rPr>
              <a:t>Czy firma ściśle egzekwuje prawo przeciwko dyskryminacji pracownika ze względu na płeć, wiek, religię, rasę itp. i czy spotkałeś się (osobiście lub do kogoś innego) z rzeczywistą dyskryminacją ze względu na płeć w swoim miejscu pracy?</a:t>
            </a: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982414" y="1488391"/>
            <a:ext cx="5329579" cy="1499773"/>
          </a:xfrm>
        </p:spPr>
        <p:txBody>
          <a:bodyPr/>
          <a:lstStyle/>
          <a:p>
            <a:r>
              <a:rPr lang="en-US" sz="1200" dirty="0">
                <a:latin typeface="Calibri" panose="020F0502020204030204" pitchFamily="34" charset="0"/>
                <a:cs typeface="Calibri" panose="020F0502020204030204" pitchFamily="34" charset="0"/>
              </a:rPr>
              <a:t>Prawo przeciwko dyskryminacji pracownika jest dość mocno przestrzegane Firma dba o to, aby każdy czuł się komfortowo i nie był w żaden sposób dyskryminowany. W firmie Robert Bosch Ltd istnieje polityka antymobbingowa jako formalnie spisany dokument HR.  Jeśli chodzi o drugą część pytania, to nigdy osobiście nie doświadczyłam takiego traktowania. Przy wyborze osób do awansu lub szkolenia ważne są ambicje i determinacja, a nie płeć. </a:t>
            </a:r>
          </a:p>
        </p:txBody>
      </p:sp>
      <p:sp>
        <p:nvSpPr>
          <p:cNvPr id="4" name="Text Placeholder 3">
            <a:extLst>
              <a:ext uri="{FF2B5EF4-FFF2-40B4-BE49-F238E27FC236}">
                <a16:creationId xmlns:a16="http://schemas.microsoft.com/office/drawing/2014/main" id="{9629A14F-7683-FC4A-9A4A-7EDC1C610693}"/>
              </a:ext>
            </a:extLst>
          </p:cNvPr>
          <p:cNvSpPr>
            <a:spLocks noGrp="1"/>
          </p:cNvSpPr>
          <p:nvPr>
            <p:ph type="body" sz="quarter" idx="59"/>
          </p:nvPr>
        </p:nvSpPr>
        <p:spPr>
          <a:xfrm>
            <a:off x="982415" y="3190324"/>
            <a:ext cx="5435600" cy="568791"/>
          </a:xfrm>
        </p:spPr>
        <p:txBody>
          <a:bodyPr/>
          <a:lstStyle/>
          <a:p>
            <a:r>
              <a:rPr lang="en-US" sz="1400" b="1" dirty="0">
                <a:solidFill>
                  <a:srgbClr val="31475E"/>
                </a:solidFill>
                <a:latin typeface="Gothic medium"/>
                <a:cs typeface="Calibri" panose="020F0502020204030204" pitchFamily="34" charset="0"/>
              </a:rPr>
              <a:t>Czy wśród specjalistów i menedżerów firmy jest tyle samo kobiet i mężczyzn oraz czy firma promuje kobiece przywództwo? Ile stanowisk kierowniczych (managerskich) w firmie ( w procentach) należy do kobiet?</a:t>
            </a:r>
          </a:p>
        </p:txBody>
      </p:sp>
      <p:sp>
        <p:nvSpPr>
          <p:cNvPr id="5" name="Text Placeholder 4">
            <a:extLst>
              <a:ext uri="{FF2B5EF4-FFF2-40B4-BE49-F238E27FC236}">
                <a16:creationId xmlns:a16="http://schemas.microsoft.com/office/drawing/2014/main" id="{302B8BC0-D708-0A41-B729-60C0167B70C6}"/>
              </a:ext>
            </a:extLst>
          </p:cNvPr>
          <p:cNvSpPr>
            <a:spLocks noGrp="1"/>
          </p:cNvSpPr>
          <p:nvPr>
            <p:ph type="body" sz="quarter" idx="60"/>
          </p:nvPr>
        </p:nvSpPr>
        <p:spPr>
          <a:xfrm>
            <a:off x="982415" y="4089655"/>
            <a:ext cx="4213765" cy="958694"/>
          </a:xfrm>
        </p:spPr>
        <p:txBody>
          <a:bodyPr numCol="1"/>
          <a:lstStyle/>
          <a:p>
            <a:r>
              <a:rPr lang="en-US" sz="1200" dirty="0">
                <a:latin typeface="Calibri" panose="020F0502020204030204" pitchFamily="34" charset="0"/>
                <a:cs typeface="Calibri" panose="020F0502020204030204" pitchFamily="34" charset="0"/>
              </a:rPr>
              <a:t>Trudno dokładnie określić, czy kobiet jest tyle samo co mężczyzn, ale na stanowiskach specjalistycznych i kierowniczych jest ich całkiem sporo. Nie jest to promowane, jeśli kobiety i mężczyźni są traktowani na równi, to taka sytuacja nie powinna mieć miejsca. Każdy ma równe szanse. Wydaje mi się jednak, że kobiet na stanowiskach kierowniczych jest nieco więcej.</a:t>
            </a: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134248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39453" y="104388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8"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387858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DF60D300-7175-46F8-A2D2-00AF17FF0EF9}"/>
              </a:ext>
            </a:extLst>
          </p:cNvPr>
          <p:cNvSpPr/>
          <p:nvPr/>
        </p:nvSpPr>
        <p:spPr>
          <a:xfrm>
            <a:off x="239453" y="3474720"/>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0" name="Text Placeholder 3">
            <a:extLst>
              <a:ext uri="{FF2B5EF4-FFF2-40B4-BE49-F238E27FC236}">
                <a16:creationId xmlns:a16="http://schemas.microsoft.com/office/drawing/2014/main" id="{9629A14F-7683-FC4A-9A4A-7EDC1C610693}"/>
              </a:ext>
            </a:extLst>
          </p:cNvPr>
          <p:cNvSpPr txBox="1">
            <a:spLocks/>
          </p:cNvSpPr>
          <p:nvPr/>
        </p:nvSpPr>
        <p:spPr>
          <a:xfrm>
            <a:off x="982415" y="4732020"/>
            <a:ext cx="5435600" cy="568791"/>
          </a:xfrm>
          <a:prstGeom prst="rect">
            <a:avLst/>
          </a:prstGeom>
        </p:spPr>
        <p:txBody>
          <a:bodyPr anchor="ctr">
            <a:noAutofit/>
          </a:bodyPr>
          <a:lstStyle/>
          <a:p>
            <a:pPr lvl="0" algn="l" defTabSz="583729" hangingPunct="1">
              <a:lnSpc>
                <a:spcPts val="1420"/>
              </a:lnSpc>
            </a:pPr>
            <a:endParaRPr lang="en-US" sz="1200" dirty="0">
              <a:solidFill>
                <a:srgbClr val="7F58A0"/>
              </a:solidFill>
              <a:latin typeface="Calibri" panose="020F0502020204030204" pitchFamily="34" charset="0"/>
              <a:ea typeface="Montserrat Light"/>
              <a:cs typeface="Calibri" panose="020F0502020204030204" pitchFamily="34" charset="0"/>
              <a:sym typeface="Montserrat Light"/>
            </a:endParaRPr>
          </a:p>
        </p:txBody>
      </p:sp>
      <p:sp>
        <p:nvSpPr>
          <p:cNvPr id="11" name="Oval 39">
            <a:extLst>
              <a:ext uri="{FF2B5EF4-FFF2-40B4-BE49-F238E27FC236}">
                <a16:creationId xmlns:a16="http://schemas.microsoft.com/office/drawing/2014/main" id="{DF60D300-7175-46F8-A2D2-00AF17FF0EF9}"/>
              </a:ext>
            </a:extLst>
          </p:cNvPr>
          <p:cNvSpPr/>
          <p:nvPr/>
        </p:nvSpPr>
        <p:spPr>
          <a:xfrm>
            <a:off x="385203" y="639175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2"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669036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Text Placeholder 4">
            <a:extLst>
              <a:ext uri="{FF2B5EF4-FFF2-40B4-BE49-F238E27FC236}">
                <a16:creationId xmlns:a16="http://schemas.microsoft.com/office/drawing/2014/main" id="{302B8BC0-D708-0A41-B729-60C0167B70C6}"/>
              </a:ext>
            </a:extLst>
          </p:cNvPr>
          <p:cNvSpPr txBox="1">
            <a:spLocks/>
          </p:cNvSpPr>
          <p:nvPr/>
        </p:nvSpPr>
        <p:spPr>
          <a:xfrm>
            <a:off x="876395" y="6690360"/>
            <a:ext cx="5435600" cy="958694"/>
          </a:xfrm>
          <a:prstGeom prst="rect">
            <a:avLst/>
          </a:prstGeom>
        </p:spPr>
        <p:txBody>
          <a:bodyPr numCol="2" spcCol="288000" anchor="t">
            <a:noAutofit/>
          </a:bodyPr>
          <a:lstStyle/>
          <a:p>
            <a:pPr lvl="0" algn="just" defTabSz="583729" hangingPunct="1"/>
            <a:endParaRPr kumimoji="0" lang="en-US"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4" name="Text Placeholder 3">
            <a:extLst>
              <a:ext uri="{FF2B5EF4-FFF2-40B4-BE49-F238E27FC236}">
                <a16:creationId xmlns:a16="http://schemas.microsoft.com/office/drawing/2014/main" id="{9629A14F-7683-FC4A-9A4A-7EDC1C610693}"/>
              </a:ext>
            </a:extLst>
          </p:cNvPr>
          <p:cNvSpPr txBox="1">
            <a:spLocks/>
          </p:cNvSpPr>
          <p:nvPr/>
        </p:nvSpPr>
        <p:spPr>
          <a:xfrm>
            <a:off x="1028795" y="5684520"/>
            <a:ext cx="4206805" cy="568791"/>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ic medium"/>
                <a:ea typeface="Montserrat Light"/>
                <a:cs typeface="Calibri" panose="020F0502020204030204" pitchFamily="34" charset="0"/>
                <a:sym typeface="Montserrat Light"/>
              </a:rPr>
              <a:t>Czy istnieje zjawisko "szklanego sufitu dla kobiet"?  (tzn. kobiety osiągają pewien maksymalny poziom kariery i nie są awansowane dalej) i czy firma w jakikolwiek sposób pomaga kobietom w aspirowaniu na wyższe stanowiska? (np. czy organizowane są specjalne szkolenia, warsztaty promujące karierę menedżerską kobiet, staże dla kobiet, coaching kariery? )</a:t>
            </a:r>
            <a:endParaRPr kumimoji="0" lang="en-US" sz="1400" b="1" i="0" u="none" strike="noStrike" kern="0" cap="none" spc="0" normalizeH="0" baseline="0" noProof="0" dirty="0">
              <a:ln>
                <a:noFill/>
              </a:ln>
              <a:solidFill>
                <a:srgbClr val="31475E"/>
              </a:solidFill>
              <a:effectLst/>
              <a:uLnTx/>
              <a:uFillTx/>
              <a:latin typeface="Gothic medium"/>
              <a:ea typeface="Montserrat Light"/>
              <a:cs typeface="Calibri" panose="020F0502020204030204" pitchFamily="34" charset="0"/>
              <a:sym typeface="Montserrat Light"/>
            </a:endParaRPr>
          </a:p>
        </p:txBody>
      </p:sp>
      <p:sp>
        <p:nvSpPr>
          <p:cNvPr id="16" name="Text Placeholder 4">
            <a:extLst>
              <a:ext uri="{FF2B5EF4-FFF2-40B4-BE49-F238E27FC236}">
                <a16:creationId xmlns:a16="http://schemas.microsoft.com/office/drawing/2014/main" id="{302B8BC0-D708-0A41-B729-60C0167B70C6}"/>
              </a:ext>
            </a:extLst>
          </p:cNvPr>
          <p:cNvSpPr txBox="1">
            <a:spLocks/>
          </p:cNvSpPr>
          <p:nvPr/>
        </p:nvSpPr>
        <p:spPr>
          <a:xfrm>
            <a:off x="982415" y="6710123"/>
            <a:ext cx="4160425" cy="1516380"/>
          </a:xfrm>
          <a:prstGeom prst="rect">
            <a:avLst/>
          </a:prstGeom>
        </p:spPr>
        <p:txBody>
          <a:bodyPr numCol="1" spcCol="288000" anchor="t">
            <a:noAutofit/>
          </a:bodyPr>
          <a:lstStyle/>
          <a:p>
            <a:pPr lvl="0" algn="just" defTabSz="583729" hangingPunct="1"/>
            <a:r>
              <a:rPr lang="en-US" sz="1200" dirty="0">
                <a:solidFill>
                  <a:srgbClr val="595959"/>
                </a:solidFill>
                <a:latin typeface="Calibri" panose="020F0502020204030204" pitchFamily="34" charset="0"/>
                <a:ea typeface="Montserrat Light"/>
                <a:cs typeface="Calibri" panose="020F0502020204030204" pitchFamily="34" charset="0"/>
                <a:sym typeface="Montserrat Light"/>
              </a:rPr>
              <a:t>Trudno mi powiedzieć, pytanie czy nadal chcą awansować? Czy zostają przy tym, co mają teraz i nie próbują iść wyżej. Nie jestem w stanie odpowiedzieć na to pytanie. Musiałabym usłyszeć od osób, które starają się o wyższe stanowiska. Czy firma w jakiś sposób pomaga kobietom aspirować na wyższe stanowiska? Nie ma rozróżnienia na płeć. Szkolenia czy warsztaty są dostępne zarówno dla kobiet, jak i mężczyzn, zależy to tylko od determinacji i osobistych chęci.</a:t>
            </a:r>
            <a:endParaRPr kumimoji="0" lang="en-US"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2583388180"/>
      </p:ext>
    </p:extLst>
  </p:cSld>
  <p:clrMapOvr>
    <a:masterClrMapping/>
  </p:clrMapOvr>
  <p:transition spd="med"/>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928914" y="283030"/>
            <a:ext cx="5505067" cy="510196"/>
          </a:xfrm>
        </p:spPr>
        <p:txBody>
          <a:bodyPr/>
          <a:lstStyle/>
          <a:p>
            <a:r>
              <a:rPr lang="en-GB" sz="2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Kategorie </a:t>
            </a:r>
            <a:endParaRPr lang="en-US" sz="1800" dirty="0"/>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901702"/>
            <a:ext cx="5278474" cy="8276840"/>
          </a:xfrm>
        </p:spPr>
        <p:txBody>
          <a:bodyPr/>
          <a:lstStyle/>
          <a:p>
            <a:pPr marL="342900" indent="-342900" algn="l">
              <a:spcBef>
                <a:spcPts val="195"/>
              </a:spcBef>
              <a:spcAft>
                <a:spcPts val="0"/>
              </a:spcAft>
              <a:buFont typeface="+mj-lt"/>
              <a:buAutoNum type="arabicPeriod"/>
              <a:tabLst>
                <a:tab pos="450215" algn="l"/>
              </a:tabLst>
            </a:pPr>
            <a:r>
              <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Historie kobiet</a:t>
            </a:r>
          </a:p>
          <a:p>
            <a:pPr marL="663717" lvl="1" indent="-2857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MEGAN YEATS </a:t>
            </a:r>
          </a:p>
          <a:p>
            <a:pPr marL="663717" lvl="1" indent="-2857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ANONYMOUS 1</a:t>
            </a:r>
          </a:p>
          <a:p>
            <a:pPr marL="663717" lvl="1" indent="-2857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ANONYMOUS 2</a:t>
            </a:r>
          </a:p>
          <a:p>
            <a:pPr marL="663717" lvl="1" indent="-2857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SOPHIE PERKTOLD</a:t>
            </a:r>
          </a:p>
          <a:p>
            <a:pPr marL="663717" lvl="1" indent="-2857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ECONSULT BETRIEBSBERATUNG</a:t>
            </a:r>
          </a:p>
          <a:p>
            <a:pPr marL="663717" lvl="1" indent="-285750">
              <a:spcBef>
                <a:spcPts val="195"/>
              </a:spcBef>
              <a:buFont typeface="Arial" panose="020B0604020202020204" pitchFamily="34" charset="0"/>
              <a:buChar char="•"/>
              <a:tabLst>
                <a:tab pos="450215" algn="l"/>
              </a:tabLst>
            </a:pP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a:p>
            <a:pPr marL="342900" indent="-342900" algn="l">
              <a:spcBef>
                <a:spcPts val="195"/>
              </a:spcBef>
              <a:buFont typeface="+mj-lt"/>
              <a:buAutoNum type="arabicPeriod"/>
              <a:tabLst>
                <a:tab pos="450215" algn="l"/>
              </a:tabLst>
            </a:pPr>
            <a:r>
              <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Praktyki biznesowe</a:t>
            </a:r>
          </a:p>
          <a:p>
            <a:pPr marL="549417" lvl="1" indent="-1714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GEODIS</a:t>
            </a:r>
          </a:p>
          <a:p>
            <a:pPr marL="549417" lvl="1" indent="-1714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HURTOWNIA HAMILL </a:t>
            </a:r>
          </a:p>
          <a:p>
            <a:pPr marL="549417" lvl="1" indent="-1714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TTS</a:t>
            </a:r>
          </a:p>
          <a:p>
            <a:pPr marL="549417" lvl="1" indent="-1714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AFCC (Austriacka Federalna Izba Gospodarcza) </a:t>
            </a:r>
          </a:p>
          <a:p>
            <a:pPr marL="549417" lvl="1" indent="-1714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Robert Bosch Sp. z o.o.</a:t>
            </a:r>
          </a:p>
          <a:p>
            <a:pPr marL="549417" lvl="1" indent="-1714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DHL: Polska </a:t>
            </a:r>
          </a:p>
          <a:p>
            <a:pPr marL="549417" lvl="1" indent="-171450">
              <a:spcBef>
                <a:spcPts val="195"/>
              </a:spcBef>
              <a:buFont typeface="Arial" panose="020B0604020202020204" pitchFamily="34" charset="0"/>
              <a:buChar char="•"/>
              <a:tabLst>
                <a:tab pos="450215" algn="l"/>
              </a:tabLst>
            </a:pPr>
            <a:r>
              <a:rPr lang="en-GB" sz="1200" dirty="0" err="1">
                <a:latin typeface="Calibri" panose="020F0502020204030204" pitchFamily="34" charset="0"/>
                <a:ea typeface="Calibri" panose="020F0502020204030204" pitchFamily="34" charset="0"/>
                <a:cs typeface="Times New Roman" panose="02020603050405020304" pitchFamily="18" charset="0"/>
              </a:rPr>
              <a:t>Logwi</a:t>
            </a:r>
            <a:r>
              <a:rPr lang="en-GB" sz="1200" dirty="0">
                <a:latin typeface="Calibri" panose="020F0502020204030204" pitchFamily="34" charset="0"/>
                <a:ea typeface="Calibri" panose="020F0502020204030204" pitchFamily="34" charset="0"/>
                <a:cs typeface="Times New Roman" panose="02020603050405020304" pitchFamily="18" charset="0"/>
              </a:rPr>
              <a:t>n </a:t>
            </a:r>
          </a:p>
          <a:p>
            <a:pPr marL="549417" lvl="1" indent="-17145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Mercedes </a:t>
            </a:r>
          </a:p>
          <a:p>
            <a:pPr marL="549417" lvl="1" indent="-171450">
              <a:spcBef>
                <a:spcPts val="195"/>
              </a:spcBef>
              <a:buFont typeface="Arial" panose="020B0604020202020204" pitchFamily="34" charset="0"/>
              <a:buChar char="•"/>
              <a:tabLst>
                <a:tab pos="450215" algn="l"/>
              </a:tabLst>
            </a:pPr>
            <a:endParaRPr lang="en-GB" sz="1400" dirty="0">
              <a:latin typeface="Gotham Medium"/>
              <a:ea typeface="Calibri" panose="020F0502020204030204" pitchFamily="34" charset="0"/>
              <a:cs typeface="Times New Roman" panose="02020603050405020304" pitchFamily="18" charset="0"/>
            </a:endParaRPr>
          </a:p>
          <a:p>
            <a:pPr marL="342900" indent="-342900" algn="l">
              <a:spcBef>
                <a:spcPts val="195"/>
              </a:spcBef>
              <a:buFont typeface="+mj-lt"/>
              <a:buAutoNum type="arabicPeriod"/>
              <a:tabLst>
                <a:tab pos="450215" algn="l"/>
              </a:tabLst>
            </a:pPr>
            <a:r>
              <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Kobiety w organizacjach logistycznych </a:t>
            </a:r>
          </a:p>
          <a:p>
            <a:pPr marL="720867" lvl="1" indent="-34290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IKEA: Polska </a:t>
            </a: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RABEN</a:t>
            </a:r>
            <a:endParaRPr lang="en-GB" sz="1200" dirty="0">
              <a:latin typeface="Calibri" panose="020F0502020204030204" pitchFamily="34" charset="0"/>
              <a:ea typeface="Calibri" panose="020F0502020204030204" pitchFamily="34" charset="0"/>
              <a:cs typeface="Times New Roman" panose="02020603050405020304" pitchFamily="18" charset="0"/>
            </a:endParaRP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KOPIA </a:t>
            </a:r>
          </a:p>
          <a:p>
            <a:pPr marL="720867" lvl="1" indent="-342900">
              <a:spcBef>
                <a:spcPts val="195"/>
              </a:spcBef>
              <a:buFont typeface="Arial" panose="020B0604020202020204" pitchFamily="34" charset="0"/>
              <a:buChar char="•"/>
              <a:tabLst>
                <a:tab pos="450215" algn="l"/>
              </a:tabLst>
            </a:pPr>
            <a:endPar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endParaRPr>
          </a:p>
          <a:p>
            <a:pPr marL="342900" indent="-342900" algn="l">
              <a:spcBef>
                <a:spcPts val="195"/>
              </a:spcBef>
              <a:buFont typeface="+mj-lt"/>
              <a:buAutoNum type="arabicPeriod"/>
              <a:tabLst>
                <a:tab pos="450215" algn="l"/>
              </a:tabLst>
            </a:pPr>
            <a:r>
              <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Podejście do równości w logistyce </a:t>
            </a: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ARKA </a:t>
            </a:r>
          </a:p>
          <a:p>
            <a:pPr marL="720867" lvl="1" indent="-34290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ROZWIĄZANIE WIATROWE KK </a:t>
            </a:r>
          </a:p>
          <a:p>
            <a:pPr marL="720867" lvl="1" indent="-34290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BIURO NAWIGACYJNE </a:t>
            </a: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WROCŁAWSKI SAMOLOT </a:t>
            </a: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DHL: Irlandia </a:t>
            </a:r>
          </a:p>
          <a:p>
            <a:pPr marL="720867" lvl="1" indent="-342900">
              <a:spcBef>
                <a:spcPts val="195"/>
              </a:spcBef>
              <a:buFont typeface="Arial" panose="020B0604020202020204" pitchFamily="34" charset="0"/>
              <a:buChar char="•"/>
              <a:tabLst>
                <a:tab pos="450215" algn="l"/>
              </a:tabLst>
            </a:pPr>
            <a:r>
              <a:rPr lang="en-GB" sz="1200" dirty="0">
                <a:effectLst/>
                <a:latin typeface="Calibri" panose="020F0502020204030204" pitchFamily="34" charset="0"/>
                <a:ea typeface="Calibri" panose="020F0502020204030204" pitchFamily="34" charset="0"/>
                <a:cs typeface="Times New Roman" panose="02020603050405020304" pitchFamily="18" charset="0"/>
              </a:rPr>
              <a:t>KUEHNE NAGEL</a:t>
            </a:r>
          </a:p>
          <a:p>
            <a:pPr lvl="1">
              <a:spcBef>
                <a:spcPts val="195"/>
              </a:spcBef>
              <a:tabLst>
                <a:tab pos="450215" algn="l"/>
              </a:tabLst>
            </a:pP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indent="-342900" algn="l">
              <a:spcBef>
                <a:spcPts val="195"/>
              </a:spcBef>
              <a:buFont typeface="+mj-lt"/>
              <a:buAutoNum type="arabicPeriod"/>
              <a:tabLst>
                <a:tab pos="450215" algn="l"/>
              </a:tabLst>
            </a:pPr>
            <a:r>
              <a:rPr lang="en-GB" sz="1400" b="1" dirty="0">
                <a:solidFill>
                  <a:srgbClr val="ED5957"/>
                </a:solidFill>
                <a:latin typeface="Calibri" panose="020F0502020204030204" pitchFamily="34" charset="0"/>
                <a:ea typeface="Calibri" panose="020F0502020204030204" pitchFamily="34" charset="0"/>
                <a:cs typeface="Times New Roman" panose="02020603050405020304" pitchFamily="18" charset="0"/>
              </a:rPr>
              <a:t>Sieci, edukacja i zaangażowanie polityczne</a:t>
            </a:r>
          </a:p>
          <a:p>
            <a:pPr marL="663717" lvl="1" indent="-2857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SKILLNET</a:t>
            </a:r>
          </a:p>
          <a:p>
            <a:pPr marL="663717" lvl="1" indent="-2857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WOODSIDES: Irlandia Płn. </a:t>
            </a:r>
          </a:p>
          <a:p>
            <a:pPr marL="663717" lvl="1" indent="-2857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MENTORME</a:t>
            </a:r>
          </a:p>
          <a:p>
            <a:pPr marL="663717" lvl="1" indent="-285750">
              <a:spcBef>
                <a:spcPts val="195"/>
              </a:spcBef>
              <a:buFont typeface="Arial" panose="020B0604020202020204" pitchFamily="34" charset="0"/>
              <a:buChar char="•"/>
              <a:tabLst>
                <a:tab pos="450215" algn="l"/>
              </a:tabLst>
            </a:pPr>
            <a:r>
              <a:rPr lang="en-GB" sz="1200" dirty="0">
                <a:latin typeface="Calibri" panose="020F0502020204030204" pitchFamily="34" charset="0"/>
                <a:ea typeface="Calibri" panose="020F0502020204030204" pitchFamily="34" charset="0"/>
                <a:cs typeface="Times New Roman" panose="02020603050405020304" pitchFamily="18" charset="0"/>
              </a:rPr>
              <a:t>SALONIK LOGISTYCZNY DLA PAŃ</a:t>
            </a: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948151640"/>
      </p:ext>
    </p:extLst>
  </p:cSld>
  <p:clrMapOvr>
    <a:masterClrMapping/>
  </p:clrMapOvr>
  <p:transition spd="med"/>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40621" y="3523328"/>
            <a:ext cx="3043771" cy="2289781"/>
          </a:xfrm>
        </p:spPr>
        <p:txBody>
          <a:bodyPr/>
          <a:lstStyle/>
          <a:p>
            <a:endParaRPr lang="pl-PL" dirty="0"/>
          </a:p>
          <a:p>
            <a:pPr algn="ctr"/>
            <a:endParaRPr lang="pl-PL" b="1" dirty="0"/>
          </a:p>
          <a:p>
            <a:endParaRPr lang="en-US" dirty="0"/>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48070" y="3537444"/>
            <a:ext cx="2739604" cy="1555256"/>
          </a:xfrm>
          <a:prstGeom prst="rect">
            <a:avLst/>
          </a:prstGeom>
        </p:spPr>
        <p:txBody>
          <a:bodyPr/>
          <a:lstStyle/>
          <a:p>
            <a:endParaRPr lang="en-GB" b="1" dirty="0"/>
          </a:p>
          <a:p>
            <a:r>
              <a:rPr lang="pl-PL" b="1" dirty="0">
                <a:latin typeface="Gothic book"/>
              </a:rPr>
              <a:t>DHL Supply Chain (Poland) Ltd.</a:t>
            </a:r>
            <a:endParaRPr lang="en-GB" b="1" dirty="0">
              <a:latin typeface="Gothic book"/>
            </a:endParaRPr>
          </a:p>
          <a:p>
            <a:r>
              <a:rPr lang="pl-PL" b="1" dirty="0">
                <a:latin typeface="Gothic book"/>
              </a:rPr>
              <a:t>45D Komitet Obrony Robotników Street02-146 Warszawa</a:t>
            </a:r>
            <a:endParaRPr lang="en-US" b="1" dirty="0">
              <a:latin typeface="Gothic book"/>
            </a:endParaRPr>
          </a:p>
          <a:p>
            <a:r>
              <a:rPr lang="pl-PL" b="1" dirty="0"/>
              <a:t>Monika Duda </a:t>
            </a:r>
          </a:p>
        </p:txBody>
      </p:sp>
      <p:pic>
        <p:nvPicPr>
          <p:cNvPr id="9" name="Picture Placeholder 8">
            <a:extLst>
              <a:ext uri="{FF2B5EF4-FFF2-40B4-BE49-F238E27FC236}">
                <a16:creationId xmlns:a16="http://schemas.microsoft.com/office/drawing/2014/main" id="{7ACA4706-78AA-659B-FF18-0A227B396EC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24" name="Symbol zastępczy tekstu 23"/>
          <p:cNvSpPr>
            <a:spLocks noGrp="1"/>
          </p:cNvSpPr>
          <p:nvPr>
            <p:ph type="body" sz="quarter" idx="58"/>
          </p:nvPr>
        </p:nvSpPr>
        <p:spPr>
          <a:xfrm>
            <a:off x="248069" y="3462647"/>
            <a:ext cx="2694087" cy="349177"/>
          </a:xfrm>
        </p:spPr>
        <p:txBody>
          <a:bodyPr/>
          <a:lstStyle/>
          <a:p>
            <a:r>
              <a:rPr lang="pl-PL" dirty="0" err="1"/>
              <a:t>Nazwa </a:t>
            </a:r>
            <a:r>
              <a:rPr lang="pl-PL" dirty="0"/>
              <a:t>firmy:</a:t>
            </a:r>
          </a:p>
        </p:txBody>
      </p:sp>
      <p:sp>
        <p:nvSpPr>
          <p:cNvPr id="27"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19057" y="2942409"/>
            <a:ext cx="3043771" cy="2289780"/>
          </a:xfrm>
        </p:spPr>
        <p:txBody>
          <a:bodyPr/>
          <a:lstStyle/>
          <a:p>
            <a:r>
              <a:rPr lang="en-US" sz="1200" dirty="0">
                <a:latin typeface="Calibri" panose="020F0502020204030204" pitchFamily="34" charset="0"/>
                <a:cs typeface="Calibri" panose="020F0502020204030204" pitchFamily="34" charset="0"/>
              </a:rPr>
              <a:t>Należący do wartej 56,6 mld euro Grupy DPDHL, DHL Supply Chain jest wiodącym na świecie dostawcą logistyki kontraktowej. W swojej strategii globalna firma stawia nie tylko na innowacyjność, cyfryzację, odpowiedzialność za środowisko i zaangażowanie w społeczności lokalne, ale także na wykorzystanie potencjału kobiet na rynku pracy oraz wspieranie inicjatyw skierowanych do dzieci i młodzieży, w tym dziewcząt.</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Jednym z elementów globalnej strategii realizowanej przez firmę (do 2025 roku) jest różnorodność jako wartość podstawowa. Różnice, nie tylko te związane z płcią, traktowane są przez firmę jako siła napędowa i źródło inspiracji. </a:t>
            </a:r>
          </a:p>
          <a:p>
            <a:endParaRPr lang="en-US" sz="1200" b="1" dirty="0">
              <a:latin typeface="Calibri" panose="020F0502020204030204" pitchFamily="34" charset="0"/>
              <a:cs typeface="Calibri" panose="020F0502020204030204" pitchFamily="34" charset="0"/>
            </a:endParaRPr>
          </a:p>
          <a:p>
            <a:r>
              <a:rPr lang="en-US" sz="1200" b="1" dirty="0">
                <a:latin typeface="Calibri" panose="020F0502020204030204" pitchFamily="34" charset="0"/>
                <a:cs typeface="Calibri" panose="020F0502020204030204" pitchFamily="34" charset="0"/>
              </a:rPr>
              <a:t>Polski oddział DHL Supply Chain zatrudnia ponad 6 000 osób, ponad połowa tego zespołu to kobiety.</a:t>
            </a:r>
          </a:p>
          <a:p>
            <a:endParaRPr lang="en-US" sz="1200" b="1"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Firma stawia na zarządzanie, w którym płeć nie jest kryterium doboru pracowników ani decyzji związanych z awansami. Ważnym elementem strategii firmy jest również dbanie i wspieranie kobiet w ciąży i młodych matek. Działania skupiają się na tym, aby kobiety przebywające na urlopie macierzyńskim wiedziały, że po tym okresie droga do powrotu jest otwarta. Poprzez takie podejście firma stara się stworzyć warunki do rozwoju dla kobiet zarówno na polu zawodowym, jak i rodzinnym.</a:t>
            </a:r>
          </a:p>
          <a:p>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pic>
        <p:nvPicPr>
          <p:cNvPr id="11" name="Picture Placeholder 10">
            <a:extLst>
              <a:ext uri="{FF2B5EF4-FFF2-40B4-BE49-F238E27FC236}">
                <a16:creationId xmlns:a16="http://schemas.microsoft.com/office/drawing/2014/main" id="{96E7ED78-A706-C5AD-44B9-7BF4A1212E07}"/>
              </a:ext>
            </a:extLst>
          </p:cNvPr>
          <p:cNvPicPr>
            <a:picLocks noGrp="1" noChangeAspect="1"/>
          </p:cNvPicPr>
          <p:nvPr>
            <p:ph type="pic" sz="quarter" idx="66"/>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576474565"/>
      </p:ext>
    </p:extLst>
  </p:cSld>
  <p:clrMapOvr>
    <a:masterClrMapping/>
  </p:clrMapOvr>
  <p:transition spd="med"/>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841829" y="4339408"/>
            <a:ext cx="5493733" cy="1558472"/>
          </a:xfrm>
        </p:spPr>
        <p:txBody>
          <a:bodyPr numCol="1"/>
          <a:lstStyle/>
          <a:p>
            <a:r>
              <a:rPr lang="en-US" sz="1200" dirty="0">
                <a:latin typeface="Calibri" panose="020F0502020204030204" pitchFamily="34" charset="0"/>
                <a:cs typeface="Calibri" panose="020F0502020204030204" pitchFamily="34" charset="0"/>
              </a:rPr>
              <a:t>W zakresie rekrutacji firma rozpoczęła kampanię rekrutacyjną skierowaną do kobiet w całym klastrze CEE, w której pokazuje, że jest firmą, która umożliwia kobietom rozwój zawodowy i budowanie kariery. Rekrutacja prowadzona jest na wszystkie stanowiska (magazynierki, liderki zespołów, kierowniczki i dyrektorki w działach funkcjonalnych).</a:t>
            </a:r>
            <a:endParaRPr lang="pl-PL" sz="1200" dirty="0">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917376" y="330588"/>
            <a:ext cx="3700448" cy="1801701"/>
          </a:xfrm>
        </p:spPr>
        <p:txBody>
          <a:bodyPr/>
          <a:lstStyle/>
          <a:p>
            <a:r>
              <a:rPr lang="en-US" sz="1600" dirty="0"/>
              <a:t>"Równość kobiet w biznesie powinna przyjść naturalnie, a ja uważam za swój obowiązek i przywilej zainicjowanie tej zmiany</a:t>
            </a:r>
            <a:r>
              <a:rPr lang="pl-PL" sz="1600" dirty="0"/>
              <a:t>. "</a:t>
            </a:r>
            <a:endParaRPr lang="en-US" sz="16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636270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607790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Placeholder 2">
            <a:extLst>
              <a:ext uri="{FF2B5EF4-FFF2-40B4-BE49-F238E27FC236}">
                <a16:creationId xmlns:a16="http://schemas.microsoft.com/office/drawing/2014/main" id="{F05F5F21-BD0A-E4E3-2E24-660CCD6E317B}"/>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917376" y="1621488"/>
            <a:ext cx="3700448" cy="638015"/>
          </a:xfrm>
        </p:spPr>
        <p:txBody>
          <a:bodyPr/>
          <a:lstStyle/>
          <a:p>
            <a:r>
              <a:rPr lang="en-US" dirty="0" err="1"/>
              <a:t>Andries </a:t>
            </a:r>
            <a:r>
              <a:rPr lang="en-US" dirty="0"/>
              <a:t>Retief, prezes DHL Supply Chain w Europie Środkowo-Wschodniej</a:t>
            </a:r>
            <a:endParaRPr lang="pl-PL" dirty="0"/>
          </a:p>
        </p:txBody>
      </p:sp>
      <p:sp>
        <p:nvSpPr>
          <p:cNvPr id="21"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841829" y="6571413"/>
            <a:ext cx="5412847" cy="1358830"/>
          </a:xfrm>
        </p:spPr>
        <p:txBody>
          <a:bodyPr numCol="1"/>
          <a:lstStyle/>
          <a:p>
            <a:r>
              <a:rPr lang="en-US" sz="1200" dirty="0">
                <a:latin typeface="Calibri" panose="020F0502020204030204" pitchFamily="34" charset="0"/>
                <a:cs typeface="Calibri" panose="020F0502020204030204" pitchFamily="34" charset="0"/>
              </a:rPr>
              <a:t>Połowa naszych pracowników to kobiety. To znakomite profesjonalistki, które spełniają się, awansują i odnoszą sukcesy we wszystkich obszarach firmy. Chcemy, aby zarówno kobiety, jak i mężczyźni czuli się dobrze w DHL Supply Chain, mieli takie same możliwości realizacji każdego dnia w pracy, a także byli oceniani za swoje kompetencje i sposób wykonywania pracy, a nie za płeć- mówi Monika </a:t>
            </a:r>
            <a:r>
              <a:rPr lang="en-US" sz="1200" dirty="0" err="1">
                <a:latin typeface="Calibri" panose="020F0502020204030204" pitchFamily="34" charset="0"/>
                <a:cs typeface="Calibri" panose="020F0502020204030204" pitchFamily="34" charset="0"/>
              </a:rPr>
              <a:t>Duda, </a:t>
            </a:r>
            <a:r>
              <a:rPr lang="en-US" sz="1200" dirty="0">
                <a:latin typeface="Calibri" panose="020F0502020204030204" pitchFamily="34" charset="0"/>
                <a:cs typeface="Calibri" panose="020F0502020204030204" pitchFamily="34" charset="0"/>
              </a:rPr>
              <a:t>która od prawie roku pełni funkcję Dyrektora Zarządzającego i jest pierwszą kobietą w strukturze DHL Supply Chain w Polsce na tak wysokim stanowisku kierowniczym.</a:t>
            </a:r>
          </a:p>
        </p:txBody>
      </p:sp>
    </p:spTree>
    <p:extLst>
      <p:ext uri="{BB962C8B-B14F-4D97-AF65-F5344CB8AC3E}">
        <p14:creationId xmlns:p14="http://schemas.microsoft.com/office/powerpoint/2010/main" val="2706962657"/>
      </p:ext>
    </p:extLst>
  </p:cSld>
  <p:clrMapOvr>
    <a:masterClrMapping/>
  </p:clrMapOvr>
  <p:transition spd="med"/>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1451C442-3473-6844-92C2-36ED35637D5F}"/>
              </a:ext>
            </a:extLst>
          </p:cNvPr>
          <p:cNvSpPr>
            <a:spLocks noGrp="1"/>
          </p:cNvSpPr>
          <p:nvPr>
            <p:ph type="body" sz="quarter" idx="63"/>
          </p:nvPr>
        </p:nvSpPr>
        <p:spPr>
          <a:xfrm>
            <a:off x="3497218" y="1280645"/>
            <a:ext cx="3321087" cy="2957946"/>
          </a:xfrm>
        </p:spPr>
        <p:txBody>
          <a:bodyPr/>
          <a:lstStyle/>
          <a:p>
            <a:r>
              <a:rPr lang="en-US" sz="1200" dirty="0">
                <a:solidFill>
                  <a:schemeClr val="tx1"/>
                </a:solidFill>
                <a:latin typeface="Calibri" panose="020F0502020204030204" pitchFamily="34" charset="0"/>
                <a:cs typeface="Calibri" panose="020F0502020204030204" pitchFamily="34" charset="0"/>
              </a:rPr>
              <a:t>Firma prowadzi programy przyciągania i rozwoju talentów:</a:t>
            </a:r>
            <a:endParaRPr lang="pl-PL"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pPr>
              <a:buFontTx/>
              <a:buChar char="-"/>
            </a:pPr>
            <a:r>
              <a:rPr lang="en-US" sz="1200" dirty="0">
                <a:solidFill>
                  <a:schemeClr val="tx1"/>
                </a:solidFill>
                <a:latin typeface="Calibri" panose="020F0502020204030204" pitchFamily="34" charset="0"/>
                <a:cs typeface="Calibri" panose="020F0502020204030204" pitchFamily="34" charset="0"/>
              </a:rPr>
              <a:t>"Inicjatywa "Kobiety w DHL", której celem jest wspieranie kobiet w firmie poprzez: warsztaty, szkolenia, projekty rozwojowe pomagające budować umiejętności zawodowe i rozwijać kompetencje.</a:t>
            </a:r>
            <a:endParaRPr lang="pl-PL" sz="1200" dirty="0">
              <a:solidFill>
                <a:schemeClr val="tx1"/>
              </a:solidFill>
              <a:latin typeface="Calibri" panose="020F0502020204030204" pitchFamily="34" charset="0"/>
              <a:cs typeface="Calibri" panose="020F0502020204030204" pitchFamily="34" charset="0"/>
            </a:endParaRPr>
          </a:p>
          <a:p>
            <a:pPr>
              <a:buFontTx/>
              <a:buChar char="-"/>
            </a:pPr>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 Program wsparcia młodzieży uzdolnionej sportowo, w tym dziewcząt i młodych sportowców. Od 2020 roku firma jest partnerem drużyny siatkarskiej młodych dziewcząt trenującej w warszawskim klubie MOS </a:t>
            </a:r>
            <a:r>
              <a:rPr lang="en-US" sz="1200" dirty="0" err="1">
                <a:solidFill>
                  <a:schemeClr val="tx1"/>
                </a:solidFill>
                <a:latin typeface="Calibri" panose="020F0502020204030204" pitchFamily="34" charset="0"/>
                <a:cs typeface="Calibri" panose="020F0502020204030204" pitchFamily="34" charset="0"/>
              </a:rPr>
              <a:t>Wola </a:t>
            </a:r>
            <a:r>
              <a:rPr lang="en-US" sz="1200" dirty="0">
                <a:solidFill>
                  <a:schemeClr val="tx1"/>
                </a:solidFill>
                <a:latin typeface="Calibri" panose="020F0502020204030204" pitchFamily="34" charset="0"/>
                <a:cs typeface="Calibri" panose="020F0502020204030204" pitchFamily="34" charset="0"/>
              </a:rPr>
              <a:t>Warszawa. Od 2019 roku wspiera akademię piłkarską dla dziewcząt Diamonds Academy.</a:t>
            </a:r>
          </a:p>
        </p:txBody>
      </p:sp>
      <p:sp>
        <p:nvSpPr>
          <p:cNvPr id="9" name="Text Placeholder 8">
            <a:extLst>
              <a:ext uri="{FF2B5EF4-FFF2-40B4-BE49-F238E27FC236}">
                <a16:creationId xmlns:a16="http://schemas.microsoft.com/office/drawing/2014/main" id="{2EE47056-23A6-4342-AEFA-0EAF48730B2E}"/>
              </a:ext>
            </a:extLst>
          </p:cNvPr>
          <p:cNvSpPr>
            <a:spLocks noGrp="1"/>
          </p:cNvSpPr>
          <p:nvPr>
            <p:ph type="body" sz="quarter" idx="59"/>
          </p:nvPr>
        </p:nvSpPr>
        <p:spPr>
          <a:xfrm>
            <a:off x="-23120" y="2475984"/>
            <a:ext cx="2421108" cy="1632228"/>
          </a:xfrm>
          <a:prstGeom prst="rect">
            <a:avLst/>
          </a:prstGeom>
        </p:spPr>
        <p:txBody>
          <a:bodyPr/>
          <a:lstStyle/>
          <a:p>
            <a:r>
              <a:rPr lang="en-US" i="0" dirty="0"/>
              <a:t>"Równość kobiet w biznesie powinna być naturalnym zjawiskiem, a ja uważam za swój obowiązek i przywilej zainicjowanie tej zmiany. Jestem przekonana, że talent nie ma płci, a my w DHL Supply Chain jesteśmy zaangażowani w budowanie najlepszego zespołu.</a:t>
            </a:r>
            <a:r>
              <a:rPr lang="pl-PL" dirty="0"/>
              <a:t>"</a:t>
            </a:r>
            <a:endParaRPr lang="en-US" dirty="0"/>
          </a:p>
          <a:p>
            <a:r>
              <a:rPr lang="pl-PL" dirty="0"/>
              <a:t>"</a:t>
            </a:r>
            <a:endParaRPr lang="en-US" dirty="0"/>
          </a:p>
        </p:txBody>
      </p:sp>
      <p:sp>
        <p:nvSpPr>
          <p:cNvPr id="10" name="Text Placeholder 9">
            <a:extLst>
              <a:ext uri="{FF2B5EF4-FFF2-40B4-BE49-F238E27FC236}">
                <a16:creationId xmlns:a16="http://schemas.microsoft.com/office/drawing/2014/main" id="{EA123343-7AE3-AD4C-85B3-618060C4DC6A}"/>
              </a:ext>
            </a:extLst>
          </p:cNvPr>
          <p:cNvSpPr>
            <a:spLocks noGrp="1"/>
          </p:cNvSpPr>
          <p:nvPr>
            <p:ph type="body" sz="quarter" idx="4294967295"/>
          </p:nvPr>
        </p:nvSpPr>
        <p:spPr>
          <a:xfrm rot="10800000">
            <a:off x="369446" y="605302"/>
            <a:ext cx="1650176" cy="216147"/>
          </a:xfrm>
          <a:prstGeom prst="rect">
            <a:avLst/>
          </a:prstGeom>
        </p:spPr>
        <p:txBody>
          <a:bodyPr/>
          <a:lstStyle/>
          <a:p>
            <a:r>
              <a:rPr lang="en-US" dirty="0"/>
              <a:t>"</a:t>
            </a:r>
          </a:p>
        </p:txBody>
      </p:sp>
      <p:cxnSp>
        <p:nvCxnSpPr>
          <p:cNvPr id="25" name="Straight Connector 24">
            <a:extLst>
              <a:ext uri="{FF2B5EF4-FFF2-40B4-BE49-F238E27FC236}">
                <a16:creationId xmlns:a16="http://schemas.microsoft.com/office/drawing/2014/main" id="{99C090F1-E45C-47E8-8798-DC2EFC9BD262}"/>
              </a:ext>
            </a:extLst>
          </p:cNvPr>
          <p:cNvCxnSpPr>
            <a:cxnSpLocks/>
          </p:cNvCxnSpPr>
          <p:nvPr/>
        </p:nvCxnSpPr>
        <p:spPr>
          <a:xfrm flipH="1">
            <a:off x="3536913" y="1170668"/>
            <a:ext cx="3321087"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439546C2-FDC4-4FD0-A5DA-033483188C80}"/>
              </a:ext>
            </a:extLst>
          </p:cNvPr>
          <p:cNvSpPr/>
          <p:nvPr/>
        </p:nvSpPr>
        <p:spPr>
          <a:xfrm>
            <a:off x="2947648" y="87206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Symbol zastępczy tekstu 13"/>
          <p:cNvSpPr>
            <a:spLocks noGrp="1"/>
          </p:cNvSpPr>
          <p:nvPr>
            <p:ph type="body" sz="quarter" idx="61"/>
          </p:nvPr>
        </p:nvSpPr>
        <p:spPr>
          <a:xfrm>
            <a:off x="-23120" y="4108212"/>
            <a:ext cx="2421108" cy="638015"/>
          </a:xfrm>
        </p:spPr>
        <p:txBody>
          <a:bodyPr/>
          <a:lstStyle/>
          <a:p>
            <a:r>
              <a:rPr lang="pl-PL" dirty="0"/>
              <a:t>Monika Duda </a:t>
            </a:r>
            <a:r>
              <a:rPr lang="pl-PL" dirty="0" err="1"/>
              <a:t>Dyrektor Zarządzający </a:t>
            </a:r>
            <a:r>
              <a:rPr lang="pl-PL" dirty="0"/>
              <a:t>DHL </a:t>
            </a:r>
            <a:r>
              <a:rPr lang="pl-PL" dirty="0" err="1"/>
              <a:t>Supply Chain </a:t>
            </a:r>
            <a:r>
              <a:rPr lang="pl-PL" dirty="0"/>
              <a:t>(Poland) Sp. z o.o.</a:t>
            </a:r>
          </a:p>
          <a:p>
            <a:endParaRPr lang="pl-PL" dirty="0"/>
          </a:p>
        </p:txBody>
      </p:sp>
      <p:sp>
        <p:nvSpPr>
          <p:cNvPr id="28" name="Text Placeholder 12">
            <a:extLst>
              <a:ext uri="{FF2B5EF4-FFF2-40B4-BE49-F238E27FC236}">
                <a16:creationId xmlns:a16="http://schemas.microsoft.com/office/drawing/2014/main" id="{1451C442-3473-6844-92C2-36ED35637D5F}"/>
              </a:ext>
            </a:extLst>
          </p:cNvPr>
          <p:cNvSpPr>
            <a:spLocks noGrp="1"/>
          </p:cNvSpPr>
          <p:nvPr>
            <p:ph type="body" sz="quarter" idx="63"/>
          </p:nvPr>
        </p:nvSpPr>
        <p:spPr>
          <a:xfrm>
            <a:off x="3429000" y="4647174"/>
            <a:ext cx="3489438" cy="2957946"/>
          </a:xfrm>
        </p:spPr>
        <p:txBody>
          <a:bodyPr/>
          <a:lstStyle/>
          <a:p>
            <a:r>
              <a:rPr lang="en-US" b="1" dirty="0">
                <a:solidFill>
                  <a:schemeClr val="tx1"/>
                </a:solidFill>
              </a:rPr>
              <a:t>Wykorzystane źródła:</a:t>
            </a:r>
            <a:endParaRPr lang="pl-PL" b="1" dirty="0">
              <a:solidFill>
                <a:schemeClr val="tx1"/>
              </a:solidFill>
            </a:endParaRPr>
          </a:p>
          <a:p>
            <a:endParaRPr lang="pl-PL" dirty="0">
              <a:solidFill>
                <a:schemeClr val="tx1"/>
              </a:solidFill>
            </a:endParaRPr>
          </a:p>
          <a:p>
            <a:r>
              <a:rPr lang="pl-PL" u="sng" dirty="0">
                <a:hlinkClick r:id="rId2"/>
              </a:rPr>
              <a:t>https://www.dhl.com/pl-pl/home/prasa/prasa-archiwum/2021/kobieca-strona-dhl-supply-chain.html</a:t>
            </a:r>
            <a:endParaRPr lang="pl-PL" u="sng" dirty="0"/>
          </a:p>
          <a:p>
            <a:endParaRPr lang="pl-PL" dirty="0"/>
          </a:p>
          <a:p>
            <a:r>
              <a:rPr lang="pl-PL" u="sng" dirty="0">
                <a:hlinkClick r:id="rId3"/>
              </a:rPr>
              <a:t>https://www.pracujwlogistyce.pl/12-kobiety-w-logistyce/8146-kobieca-strona-dhl-supply-chain</a:t>
            </a:r>
            <a:endParaRPr lang="pl-PL" u="sng" dirty="0"/>
          </a:p>
          <a:p>
            <a:endParaRPr lang="pl-PL" dirty="0"/>
          </a:p>
          <a:p>
            <a:r>
              <a:rPr lang="pl-PL" u="sng" dirty="0">
                <a:hlinkClick r:id="rId4"/>
              </a:rPr>
              <a:t>https://www.pulshr.pl/rekrutacja/gigant-logistyki-stawia-na-kobiety-stanowia-juz-ponad-polowe-zespolu,82899.html</a:t>
            </a:r>
            <a:endParaRPr lang="pl-PL" dirty="0"/>
          </a:p>
          <a:p>
            <a:endParaRPr lang="en-US" dirty="0">
              <a:solidFill>
                <a:schemeClr val="tx1"/>
              </a:solidFill>
            </a:endParaRPr>
          </a:p>
        </p:txBody>
      </p:sp>
    </p:spTree>
    <p:extLst>
      <p:ext uri="{BB962C8B-B14F-4D97-AF65-F5344CB8AC3E}">
        <p14:creationId xmlns:p14="http://schemas.microsoft.com/office/powerpoint/2010/main" val="555264577"/>
      </p:ext>
    </p:extLst>
  </p:cSld>
  <p:clrMapOvr>
    <a:masterClrMapping/>
  </p:clrMapOvr>
  <p:transition spd="med"/>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Placeholder 21">
            <a:extLst>
              <a:ext uri="{FF2B5EF4-FFF2-40B4-BE49-F238E27FC236}">
                <a16:creationId xmlns:a16="http://schemas.microsoft.com/office/drawing/2014/main" id="{4A1E2F51-2215-713D-E9C4-D0F16BB38AD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66159" y="3024696"/>
            <a:ext cx="3043771" cy="4538156"/>
          </a:xfrm>
        </p:spPr>
        <p:txBody>
          <a:bodyPr/>
          <a:lstStyle/>
          <a:p>
            <a:r>
              <a:rPr lang="en-US" sz="1200" dirty="0">
                <a:latin typeface="Calibri" panose="020F0502020204030204" pitchFamily="34" charset="0"/>
                <a:cs typeface="Calibri" panose="020F0502020204030204" pitchFamily="34" charset="0"/>
              </a:rPr>
              <a:t>Pani </a:t>
            </a:r>
            <a:r>
              <a:rPr lang="en-US" sz="1200" b="1" dirty="0" err="1">
                <a:latin typeface="Calibri" panose="020F0502020204030204" pitchFamily="34" charset="0"/>
                <a:cs typeface="Calibri" panose="020F0502020204030204" pitchFamily="34" charset="0"/>
              </a:rPr>
              <a:t>Ewa </a:t>
            </a:r>
            <a:r>
              <a:rPr lang="en-US" sz="1200" b="1" dirty="0">
                <a:latin typeface="Calibri" panose="020F0502020204030204" pitchFamily="34" charset="0"/>
                <a:cs typeface="Calibri" panose="020F0502020204030204" pitchFamily="34" charset="0"/>
              </a:rPr>
              <a:t>Kremer </a:t>
            </a:r>
            <a:r>
              <a:rPr lang="en-US" sz="1200" dirty="0">
                <a:latin typeface="Calibri" panose="020F0502020204030204" pitchFamily="34" charset="0"/>
                <a:cs typeface="Calibri" panose="020F0502020204030204" pitchFamily="34" charset="0"/>
              </a:rPr>
              <a:t>jest absolwentką Politechniki </a:t>
            </a:r>
            <a:r>
              <a:rPr lang="en-US" sz="1200" dirty="0" err="1">
                <a:latin typeface="Calibri" panose="020F0502020204030204" pitchFamily="34" charset="0"/>
                <a:cs typeface="Calibri" panose="020F0502020204030204" pitchFamily="34" charset="0"/>
              </a:rPr>
              <a:t>Gdańskiej</a:t>
            </a:r>
            <a:r>
              <a:rPr lang="en-US" sz="1200" dirty="0">
                <a:latin typeface="Calibri" panose="020F0502020204030204" pitchFamily="34" charset="0"/>
                <a:cs typeface="Calibri" panose="020F0502020204030204" pitchFamily="34" charset="0"/>
              </a:rPr>
              <a:t>, Wydziału Zarządzania i Ekonomii</a:t>
            </a:r>
            <a:r>
              <a:rPr lang="pl-PL" sz="1200" dirty="0">
                <a:latin typeface="Calibri" panose="020F0502020204030204" pitchFamily="34" charset="0"/>
                <a:cs typeface="Calibri" panose="020F0502020204030204" pitchFamily="34" charset="0"/>
              </a:rPr>
              <a:t>. </a:t>
            </a:r>
            <a:r>
              <a:rPr lang="en-US" sz="1200" dirty="0">
                <a:latin typeface="Calibri" panose="020F0502020204030204" pitchFamily="34" charset="0"/>
                <a:cs typeface="Calibri" panose="020F0502020204030204" pitchFamily="34" charset="0"/>
              </a:rPr>
              <a:t>Jest kierownikiem operacyjnym w firmie </a:t>
            </a:r>
            <a:r>
              <a:rPr lang="en-US" sz="1200" dirty="0" err="1">
                <a:latin typeface="Calibri" panose="020F0502020204030204" pitchFamily="34" charset="0"/>
                <a:cs typeface="Calibri" panose="020F0502020204030204" pitchFamily="34" charset="0"/>
              </a:rPr>
              <a:t>Logwin </a:t>
            </a:r>
            <a:r>
              <a:rPr lang="en-US" sz="1200" dirty="0">
                <a:latin typeface="Calibri" panose="020F0502020204030204" pitchFamily="34" charset="0"/>
                <a:cs typeface="Calibri" panose="020F0502020204030204" pitchFamily="34" charset="0"/>
              </a:rPr>
              <a:t>Poland Sp. z o.o. Z firmą jest związana od 12 lat, a przez ostatnie trzy lata była zatrudniona na stanowisku </a:t>
            </a:r>
            <a:r>
              <a:rPr lang="en-US" sz="1200" b="1" dirty="0">
                <a:latin typeface="Calibri" panose="020F0502020204030204" pitchFamily="34" charset="0"/>
                <a:cs typeface="Calibri" panose="020F0502020204030204" pitchFamily="34" charset="0"/>
              </a:rPr>
              <a:t>Kierownika Działu Spedycji</a:t>
            </a:r>
            <a:r>
              <a:rPr lang="en-US" sz="1200" dirty="0">
                <a:latin typeface="Calibri" panose="020F0502020204030204" pitchFamily="34" charset="0"/>
                <a:cs typeface="Calibri" panose="020F0502020204030204" pitchFamily="34" charset="0"/>
              </a:rPr>
              <a:t>. </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Na co dzień zarządza zespołem spedycyjnym, a w szczególności nadzoruje działania operacyjne spedytorów w zakresie procesu transportu międzynarodowego, ze szczególnym uwzględnieniem jakości obsługi klienta.  Priorytetyzuje działania operacyjne w celu osiągnięcia wymaganych kluczowych wskaźników efektywności oraz realizacji założeń budżetowych. Aktywizuje działania na rzecz optymalizacji kosztów operacyjnych, rozwija współpracę z innymi działami oraz buduje relacje z podwykonawcami. </a:t>
            </a:r>
          </a:p>
          <a:p>
            <a:endParaRPr lang="en-US" sz="1200" b="1" dirty="0">
              <a:latin typeface="Calibri" panose="020F0502020204030204" pitchFamily="34" charset="0"/>
              <a:cs typeface="Calibri" panose="020F0502020204030204" pitchFamily="34" charset="0"/>
            </a:endParaRPr>
          </a:p>
          <a:p>
            <a:r>
              <a:rPr lang="en-US" sz="1200" b="1" dirty="0">
                <a:latin typeface="Calibri" panose="020F0502020204030204" pitchFamily="34" charset="0"/>
                <a:cs typeface="Calibri" panose="020F0502020204030204" pitchFamily="34" charset="0"/>
              </a:rPr>
              <a:t>Ponadto tworzy silny zespół oparty na wzajemnym zaufaniu i dba o wzmacnianie więzi w zespole</a:t>
            </a:r>
            <a:r>
              <a:rPr lang="en-US" sz="1200" dirty="0">
                <a:latin typeface="Calibri" panose="020F0502020204030204" pitchFamily="34" charset="0"/>
                <a:cs typeface="Calibri" panose="020F0502020204030204" pitchFamily="34" charset="0"/>
              </a:rPr>
              <a:t>, poprzez tworzenie korzystnej atmosfery w pracy i dbanie o utrzymanie relacji poza nią. Ponadto na bieżąco analizuje wyniki działu i składa raporty bezpośredniemu przełożonemu. Zanim została kierownikiem działu spedycji, pracowała jako spedytor, co pozwoliło jej zdobyć doświadczenie i wiedzę niezbędną do realizacji powierzonych zadań i celów</a:t>
            </a:r>
            <a:r>
              <a:rPr lang="pl-PL" sz="1200" dirty="0">
                <a:latin typeface="Calibri" panose="020F0502020204030204" pitchFamily="34" charset="0"/>
                <a:cs typeface="Calibri" panose="020F0502020204030204" pitchFamily="34" charset="0"/>
              </a:rPr>
              <a:t>.</a:t>
            </a:r>
            <a:endParaRPr lang="en-US"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r>
              <a:rPr lang="en-US" dirty="0"/>
              <a:t>Data rozmowy kwalifikacyjnej</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pl-PL" dirty="0"/>
              <a:t>10.06.2022</a:t>
            </a:r>
            <a:endParaRPr lang="en-US" dirty="0"/>
          </a:p>
        </p:txBody>
      </p:sp>
      <p:sp>
        <p:nvSpPr>
          <p:cNvPr id="10" name="Text Placeholder 9">
            <a:extLst>
              <a:ext uri="{FF2B5EF4-FFF2-40B4-BE49-F238E27FC236}">
                <a16:creationId xmlns:a16="http://schemas.microsoft.com/office/drawing/2014/main" id="{41F06FCC-8744-6B40-A08C-4AFCBD84B721}"/>
              </a:ext>
            </a:extLst>
          </p:cNvPr>
          <p:cNvSpPr>
            <a:spLocks noGrp="1"/>
          </p:cNvSpPr>
          <p:nvPr>
            <p:ph type="body" sz="quarter" idx="62"/>
          </p:nvPr>
        </p:nvSpPr>
        <p:spPr>
          <a:prstGeom prst="rect">
            <a:avLst/>
          </a:prstGeom>
        </p:spPr>
        <p:txBody>
          <a:bodyPr/>
          <a:lstStyle/>
          <a:p>
            <a:r>
              <a:rPr lang="en-US" dirty="0"/>
              <a:t>Osoba kontaktowa</a:t>
            </a:r>
          </a:p>
        </p:txBody>
      </p:sp>
      <p:sp>
        <p:nvSpPr>
          <p:cNvPr id="11" name="Text Placeholder 10">
            <a:extLst>
              <a:ext uri="{FF2B5EF4-FFF2-40B4-BE49-F238E27FC236}">
                <a16:creationId xmlns:a16="http://schemas.microsoft.com/office/drawing/2014/main" id="{C1CA4F2B-4C9D-7A4F-BF06-EFD72398FD2F}"/>
              </a:ext>
            </a:extLst>
          </p:cNvPr>
          <p:cNvSpPr>
            <a:spLocks noGrp="1"/>
          </p:cNvSpPr>
          <p:nvPr>
            <p:ph type="body" sz="quarter" idx="63"/>
          </p:nvPr>
        </p:nvSpPr>
        <p:spPr>
          <a:prstGeom prst="rect">
            <a:avLst/>
          </a:prstGeom>
        </p:spPr>
        <p:txBody>
          <a:bodyPr/>
          <a:lstStyle/>
          <a:p>
            <a:r>
              <a:rPr lang="en-US" b="1" dirty="0" err="1"/>
              <a:t>Logwin </a:t>
            </a:r>
            <a:r>
              <a:rPr lang="en-US" b="1" dirty="0"/>
              <a:t>Polska Sp. z o.o.</a:t>
            </a: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prstGeom prst="rect">
            <a:avLst/>
          </a:prstGeom>
        </p:spPr>
        <p:txBody>
          <a:bodyPr/>
          <a:lstStyle/>
          <a:p>
            <a:r>
              <a:rPr lang="en-US" dirty="0"/>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prstGeom prst="rect">
            <a:avLst/>
          </a:prstGeom>
        </p:spPr>
        <p:txBody>
          <a:bodyPr/>
          <a:lstStyle/>
          <a:p>
            <a:r>
              <a:rPr lang="en-US" dirty="0"/>
              <a:t>poland@logwin-logistics.com</a:t>
            </a: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4746" y="3523328"/>
            <a:ext cx="2694087" cy="349177"/>
          </a:xfrm>
          <a:prstGeom prst="rect">
            <a:avLst/>
          </a:prstGeom>
        </p:spPr>
        <p:txBody>
          <a:bodyPr/>
          <a:lstStyle/>
          <a:p>
            <a:r>
              <a:rPr lang="en-US" dirty="0"/>
              <a:t>Nazwa</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prstGeom prst="rect">
            <a:avLst/>
          </a:prstGeom>
        </p:spPr>
        <p:txBody>
          <a:bodyPr/>
          <a:lstStyle/>
          <a:p>
            <a:r>
              <a:rPr lang="pl-PL" b="1" dirty="0"/>
              <a:t>Ewa Kremer</a:t>
            </a:r>
            <a:endParaRPr lang="en-US" dirty="0"/>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2229274" y="806148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004672" y="3484238"/>
              <a:ext cx="795410"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hlinkClick r:id="rId3" action="ppaction://hlinkfile">
                    <a:extLst>
                      <a:ext uri="{A12FA001-AC4F-418D-AE19-62706E023703}">
                        <ahyp:hlinkClr xmlns:ahyp="http://schemas.microsoft.com/office/drawing/2018/hyperlinkcolor" val="tx"/>
                      </a:ext>
                    </a:extLst>
                  </a:hlinkClick>
                </a:rPr>
                <a:t>KLIKNIJ</a:t>
              </a:r>
            </a:p>
            <a:p>
              <a:pPr marL="12700" algn="ctr">
                <a:lnSpc>
                  <a:spcPts val="1420"/>
                </a:lnSpc>
                <a:spcBef>
                  <a:spcPts val="100"/>
                </a:spcBef>
              </a:pPr>
              <a:r>
                <a:rPr lang="en-IE" sz="1300" dirty="0">
                  <a:solidFill>
                    <a:schemeClr val="bg1"/>
                  </a:solidFill>
                  <a:latin typeface="Gotham Medium" pitchFamily="2" charset="0"/>
                  <a:cs typeface="Gotham Medium" pitchFamily="2" charset="0"/>
                  <a:hlinkClick r:id="rId3" action="ppaction://hlinkfile">
                    <a:extLst>
                      <a:ext uri="{A12FA001-AC4F-418D-AE19-62706E023703}">
                        <ahyp:hlinkClr xmlns:ahyp="http://schemas.microsoft.com/office/drawing/2018/hyperlinkcolor" val="tx"/>
                      </a:ext>
                    </a:extLst>
                  </a:hlinkClick>
                </a:rPr>
                <a:t>DO WGLĄDU</a:t>
              </a:r>
              <a:endParaRPr lang="en-IE" sz="1300" dirty="0">
                <a:solidFill>
                  <a:schemeClr val="bg1"/>
                </a:solidFill>
                <a:latin typeface="Gotham Medium" pitchFamily="2" charset="0"/>
                <a:cs typeface="Gotham Medium" pitchFamily="2" charset="0"/>
              </a:endParaRPr>
            </a:p>
          </p:txBody>
        </p:sp>
      </p:grpSp>
      <p:pic>
        <p:nvPicPr>
          <p:cNvPr id="3" name="Picture Placeholder 2">
            <a:extLst>
              <a:ext uri="{FF2B5EF4-FFF2-40B4-BE49-F238E27FC236}">
                <a16:creationId xmlns:a16="http://schemas.microsoft.com/office/drawing/2014/main" id="{989BF1E4-1214-DE6E-4F30-EED2B6ABDADF}"/>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109395315"/>
      </p:ext>
    </p:extLst>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860496" y="1109166"/>
            <a:ext cx="5578405" cy="549444"/>
          </a:xfrm>
        </p:spPr>
        <p:txBody>
          <a:bodyPr/>
          <a:lstStyle/>
          <a:p>
            <a:r>
              <a:rPr lang="en-US" sz="1400" b="1" dirty="0">
                <a:solidFill>
                  <a:srgbClr val="2E495E"/>
                </a:solidFill>
                <a:latin typeface="Gothic medium"/>
                <a:cs typeface="Calibri" panose="020F0502020204030204" pitchFamily="34" charset="0"/>
              </a:rPr>
              <a:t>Czy </a:t>
            </a:r>
            <a:r>
              <a:rPr lang="en-US" sz="1400" b="1" dirty="0" err="1">
                <a:solidFill>
                  <a:srgbClr val="2E495E"/>
                </a:solidFill>
                <a:latin typeface="Gothic medium"/>
                <a:cs typeface="Calibri" panose="020F0502020204030204" pitchFamily="34" charset="0"/>
              </a:rPr>
              <a:t>Twoja </a:t>
            </a:r>
            <a:r>
              <a:rPr lang="en-US" sz="1400" b="1" dirty="0">
                <a:solidFill>
                  <a:srgbClr val="2E495E"/>
                </a:solidFill>
                <a:latin typeface="Gothic medium"/>
                <a:cs typeface="Calibri" panose="020F0502020204030204" pitchFamily="34" charset="0"/>
              </a:rPr>
              <a:t>firma stosuje podejście równych szans w zatrudnianiu? (czy zatrudniasz bez względu na płeć, czy w praktyce płeć ma wpływ na zatrudnianie? )</a:t>
            </a:r>
            <a:r>
              <a:rPr lang="pl-PL" sz="1400" b="1" dirty="0">
                <a:solidFill>
                  <a:srgbClr val="2E495E"/>
                </a:solidFill>
                <a:latin typeface="Gothic medium"/>
                <a:cs typeface="Calibri" panose="020F0502020204030204" pitchFamily="34" charset="0"/>
              </a:rPr>
              <a:t>. </a:t>
            </a:r>
            <a:r>
              <a:rPr lang="en-US" sz="1400" b="1" dirty="0">
                <a:solidFill>
                  <a:srgbClr val="2E495E"/>
                </a:solidFill>
                <a:latin typeface="Gothic medium"/>
                <a:cs typeface="Calibri" panose="020F0502020204030204" pitchFamily="34" charset="0"/>
              </a:rPr>
              <a:t>Jaki jest stosunek mężczyzn i kobiet pracujących obecnie w firmie? </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860496" y="2117862"/>
            <a:ext cx="5435600" cy="675501"/>
          </a:xfrm>
        </p:spPr>
        <p:txBody>
          <a:bodyPr numCol="1"/>
          <a:lstStyle/>
          <a:p>
            <a:r>
              <a:rPr lang="en-US" sz="1200" dirty="0">
                <a:latin typeface="Calibri" panose="020F0502020204030204" pitchFamily="34" charset="0"/>
                <a:cs typeface="Calibri" panose="020F0502020204030204" pitchFamily="34" charset="0"/>
              </a:rPr>
              <a:t>Zdecydowanie firma zapewnia równe szanse w rekrutacji, zatrudnianie jest niezależne od płci. Firma zatrudnia obecnie więcej mężczyzn niż kobiet, nie ma znaczących różnic</a:t>
            </a:r>
            <a:r>
              <a:rPr lang="pl-PL" sz="1200" dirty="0">
                <a:latin typeface="Calibri" panose="020F0502020204030204" pitchFamily="34" charset="0"/>
                <a:cs typeface="Calibri" panose="020F0502020204030204" pitchFamily="34" charset="0"/>
              </a:rPr>
              <a:t>.</a:t>
            </a: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819330" y="3208020"/>
            <a:ext cx="5669846" cy="784463"/>
          </a:xfrm>
        </p:spPr>
        <p:txBody>
          <a:bodyPr/>
          <a:lstStyle/>
          <a:p>
            <a:pPr lvl="0"/>
            <a:r>
              <a:rPr lang="en-US" sz="1400" b="1" dirty="0">
                <a:solidFill>
                  <a:srgbClr val="2E495E"/>
                </a:solidFill>
                <a:latin typeface="Gothic medium"/>
                <a:cs typeface="Calibri" panose="020F0502020204030204" pitchFamily="34" charset="0"/>
              </a:rPr>
              <a:t>Czy firma stosuje różne podejścia w rekrutacji? (Rekrutacja zarówno zewnętrzna jak i wewnętrzna, najpierw promowanie własnych pracowników na stanowiska kierownicze? </a:t>
            </a:r>
            <a:r>
              <a:rPr lang="pl-PL" sz="1400" b="1" dirty="0">
                <a:solidFill>
                  <a:srgbClr val="2E495E"/>
                </a:solidFill>
                <a:latin typeface="Gothic medium"/>
                <a:cs typeface="Calibri" panose="020F0502020204030204" pitchFamily="34" charset="0"/>
              </a:rPr>
              <a:t>). </a:t>
            </a:r>
            <a:r>
              <a:rPr lang="en-US" sz="1400" b="1" dirty="0">
                <a:solidFill>
                  <a:srgbClr val="2E495E"/>
                </a:solidFill>
                <a:latin typeface="Gothic medium"/>
                <a:cs typeface="Calibri" panose="020F0502020204030204" pitchFamily="34" charset="0"/>
              </a:rPr>
              <a:t>Czy podczas rekrutacji na stanowiska kierownicze lub specjalistyczne (kierownik - menedżer - koordynator) płeć wpływa na szanse zatrudnienia?</a:t>
            </a:r>
            <a:endParaRPr lang="pl-PL" sz="1400" b="1" dirty="0">
              <a:solidFill>
                <a:srgbClr val="2E495E"/>
              </a:solidFill>
              <a:latin typeface="Gothic medium"/>
              <a:cs typeface="Calibri" panose="020F0502020204030204" pitchFamily="34" charset="0"/>
            </a:endParaRPr>
          </a:p>
          <a:p>
            <a:endParaRPr lang="pl-PL" sz="1400" b="1" dirty="0">
              <a:solidFill>
                <a:srgbClr val="2E495E"/>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A6A84EA3-A7FA-224A-B7C4-AA2BEA6E3F54}"/>
              </a:ext>
            </a:extLst>
          </p:cNvPr>
          <p:cNvSpPr>
            <a:spLocks noGrp="1"/>
          </p:cNvSpPr>
          <p:nvPr>
            <p:ph type="body" sz="quarter" idx="60"/>
          </p:nvPr>
        </p:nvSpPr>
        <p:spPr>
          <a:xfrm>
            <a:off x="860496" y="4282043"/>
            <a:ext cx="5435600" cy="563737"/>
          </a:xfrm>
        </p:spPr>
        <p:txBody>
          <a:bodyPr numCol="1"/>
          <a:lstStyle/>
          <a:p>
            <a:r>
              <a:rPr lang="en-US" sz="1200" dirty="0">
                <a:latin typeface="Calibri" panose="020F0502020204030204" pitchFamily="34" charset="0"/>
                <a:cs typeface="Calibri" panose="020F0502020204030204" pitchFamily="34" charset="0"/>
              </a:rPr>
              <a:t>Jedynym kryterium dla menedżerów zatrudniających są kwalifikacje kandydatów; jeśli rekrutacja wewnętrzna pozwala, firma promuje to rozwiązanie, jeśli nie - firma korzysta z rekrutacji zewnętrznej. Nie, płeć nie ma wpływu na możliwości zatrudnienia.</a:t>
            </a:r>
            <a:endParaRPr lang="pl-PL" sz="1200" dirty="0">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45649" y="1645747"/>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grpSp>
        <p:nvGrpSpPr>
          <p:cNvPr id="33" name="Group 32">
            <a:extLst>
              <a:ext uri="{FF2B5EF4-FFF2-40B4-BE49-F238E27FC236}">
                <a16:creationId xmlns:a16="http://schemas.microsoft.com/office/drawing/2014/main" id="{243096DF-132C-4717-9FDA-E13AE2D577BA}"/>
              </a:ext>
            </a:extLst>
          </p:cNvPr>
          <p:cNvGrpSpPr/>
          <p:nvPr/>
        </p:nvGrpSpPr>
        <p:grpSpPr>
          <a:xfrm>
            <a:off x="145649" y="3769048"/>
            <a:ext cx="6712351" cy="597212"/>
            <a:chOff x="137702" y="3746222"/>
            <a:chExt cx="6712351" cy="597212"/>
          </a:xfrm>
        </p:grpSpPr>
        <p:cxnSp>
          <p:nvCxnSpPr>
            <p:cNvPr id="34"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sp>
        <p:nvSpPr>
          <p:cNvPr id="23" name="Text Placeholder 7">
            <a:extLst>
              <a:ext uri="{FF2B5EF4-FFF2-40B4-BE49-F238E27FC236}">
                <a16:creationId xmlns:a16="http://schemas.microsoft.com/office/drawing/2014/main" id="{9DE596AA-A6CA-8040-8F1B-E7266FFAAF8F}"/>
              </a:ext>
            </a:extLst>
          </p:cNvPr>
          <p:cNvSpPr txBox="1">
            <a:spLocks/>
          </p:cNvSpPr>
          <p:nvPr/>
        </p:nvSpPr>
        <p:spPr>
          <a:xfrm>
            <a:off x="860496" y="5391475"/>
            <a:ext cx="5669846" cy="446871"/>
          </a:xfrm>
          <a:prstGeom prst="rect">
            <a:avLst/>
          </a:prstGeom>
        </p:spPr>
        <p:txBody>
          <a:bodyPr anchor="ctr">
            <a:noAutofit/>
          </a:bodyPr>
          <a:lstStyle/>
          <a:p>
            <a:pPr lvl="0" algn="l" defTabSz="583729" hangingPunct="1">
              <a:lnSpc>
                <a:spcPts val="1420"/>
              </a:lnSpc>
            </a:pPr>
            <a:r>
              <a:rPr lang="en-US" sz="1400" b="1" dirty="0">
                <a:solidFill>
                  <a:srgbClr val="2E495E"/>
                </a:solidFill>
                <a:latin typeface="Gothic medium"/>
                <a:ea typeface="Montserrat Light"/>
                <a:cs typeface="Calibri" panose="020F0502020204030204" pitchFamily="34" charset="0"/>
                <a:sym typeface="Montserrat Light"/>
              </a:rPr>
              <a:t>Jakie jest podejście podczas rozmowy kwalifikacyjnej do kandydatów (Czy rozmowa prowadzona jest w taki sam sposób dla kobiet i mężczyzn? Czy zadawane są takie same pytania)?</a:t>
            </a:r>
            <a:endParaRPr kumimoji="0" lang="pl-PL" sz="1400" b="1" i="0" u="none" strike="noStrike" kern="0" cap="none" spc="0" normalizeH="0" baseline="0" noProof="0" dirty="0">
              <a:ln>
                <a:noFill/>
              </a:ln>
              <a:solidFill>
                <a:srgbClr val="2E495E"/>
              </a:solidFill>
              <a:effectLst/>
              <a:uLnTx/>
              <a:uFillTx/>
              <a:latin typeface="Gothic medium"/>
              <a:ea typeface="Montserrat Light"/>
              <a:cs typeface="Calibri" panose="020F0502020204030204" pitchFamily="34" charset="0"/>
              <a:sym typeface="Montserrat Light"/>
            </a:endParaRPr>
          </a:p>
        </p:txBody>
      </p:sp>
      <p:grpSp>
        <p:nvGrpSpPr>
          <p:cNvPr id="24" name="Group 32">
            <a:extLst>
              <a:ext uri="{FF2B5EF4-FFF2-40B4-BE49-F238E27FC236}">
                <a16:creationId xmlns:a16="http://schemas.microsoft.com/office/drawing/2014/main" id="{243096DF-132C-4717-9FDA-E13AE2D577BA}"/>
              </a:ext>
            </a:extLst>
          </p:cNvPr>
          <p:cNvGrpSpPr/>
          <p:nvPr/>
        </p:nvGrpSpPr>
        <p:grpSpPr>
          <a:xfrm>
            <a:off x="145649" y="5661660"/>
            <a:ext cx="6712351" cy="597212"/>
            <a:chOff x="137702" y="3746222"/>
            <a:chExt cx="6712351" cy="597212"/>
          </a:xfrm>
        </p:grpSpPr>
        <p:cxnSp>
          <p:nvCxnSpPr>
            <p:cNvPr id="25"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sp>
        <p:nvSpPr>
          <p:cNvPr id="27" name="Text Placeholder 8">
            <a:extLst>
              <a:ext uri="{FF2B5EF4-FFF2-40B4-BE49-F238E27FC236}">
                <a16:creationId xmlns:a16="http://schemas.microsoft.com/office/drawing/2014/main" id="{A6A84EA3-A7FA-224A-B7C4-AA2BEA6E3F54}"/>
              </a:ext>
            </a:extLst>
          </p:cNvPr>
          <p:cNvSpPr txBox="1">
            <a:spLocks/>
          </p:cNvSpPr>
          <p:nvPr/>
        </p:nvSpPr>
        <p:spPr>
          <a:xfrm>
            <a:off x="819330" y="6136952"/>
            <a:ext cx="5435600" cy="1154142"/>
          </a:xfrm>
          <a:prstGeom prst="rect">
            <a:avLst/>
          </a:prstGeom>
        </p:spPr>
        <p:txBody>
          <a:bodyPr numCol="1" spcCol="288000" anchor="t">
            <a:noAutofit/>
          </a:bodyPr>
          <a:lstStyle/>
          <a:p>
            <a:pPr lvl="0" algn="just" defTabSz="583729" hangingPunct="1"/>
            <a:r>
              <a:rPr lang="en-US" sz="1200" dirty="0">
                <a:solidFill>
                  <a:srgbClr val="595959"/>
                </a:solidFill>
                <a:latin typeface="Calibri" panose="020F0502020204030204" pitchFamily="34" charset="0"/>
                <a:ea typeface="Montserrat Light"/>
                <a:cs typeface="Calibri" panose="020F0502020204030204" pitchFamily="34" charset="0"/>
                <a:sym typeface="Montserrat Light"/>
              </a:rPr>
              <a:t>Podejście podczas rozmowy kwalifikacyjnej nie zależy od płci, kandydaci mają równe szanse, o wyborze decydują kwalifikacje kandydatów. Jedyne różnice mogą być uwarunkowane specyfiką pracy w sektorze magazynowym, gdzie ze względu na przewożone ładunki bardziej pożądane jest zatrudnienie mężczyzn, natomiast formalnie nie ma takich zastrzeżeń. Kandydaci obu płci mogą ubiegać się o wszystkie stanowiska. </a:t>
            </a:r>
            <a:endParaRPr kumimoji="0" lang="pl-PL"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1409730578"/>
      </p:ext>
    </p:extLst>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886927" y="3489960"/>
            <a:ext cx="5430160" cy="665619"/>
          </a:xfrm>
        </p:spPr>
        <p:txBody>
          <a:bodyPr/>
          <a:lstStyle/>
          <a:p>
            <a:r>
              <a:rPr lang="en-US" sz="1400" b="1" dirty="0">
                <a:solidFill>
                  <a:srgbClr val="2E495E"/>
                </a:solidFill>
                <a:latin typeface="Gothic medium"/>
                <a:cs typeface="Calibri" panose="020F0502020204030204" pitchFamily="34" charset="0"/>
              </a:rPr>
              <a:t>Jakie możliwości szkolenia i </a:t>
            </a:r>
            <a:r>
              <a:rPr lang="en-US" sz="1400" b="1" dirty="0" err="1">
                <a:solidFill>
                  <a:srgbClr val="2E495E"/>
                </a:solidFill>
                <a:latin typeface="Gothic medium"/>
                <a:cs typeface="Calibri" panose="020F0502020204030204" pitchFamily="34" charset="0"/>
              </a:rPr>
              <a:t>podnoszenia kwalifikacji </a:t>
            </a:r>
            <a:r>
              <a:rPr lang="en-US" sz="1400" b="1" dirty="0">
                <a:solidFill>
                  <a:srgbClr val="2E495E"/>
                </a:solidFill>
                <a:latin typeface="Gothic medium"/>
                <a:cs typeface="Calibri" panose="020F0502020204030204" pitchFamily="34" charset="0"/>
              </a:rPr>
              <a:t>oferuje Twoja firma i czy oferta </a:t>
            </a:r>
            <a:r>
              <a:rPr lang="en-US" sz="1400" b="1" dirty="0" err="1">
                <a:solidFill>
                  <a:srgbClr val="2E495E"/>
                </a:solidFill>
                <a:latin typeface="Gothic medium"/>
                <a:cs typeface="Calibri" panose="020F0502020204030204" pitchFamily="34" charset="0"/>
              </a:rPr>
              <a:t>szkoleń/</a:t>
            </a:r>
            <a:r>
              <a:rPr lang="en-US" sz="1400" b="1" dirty="0">
                <a:solidFill>
                  <a:srgbClr val="2E495E"/>
                </a:solidFill>
                <a:latin typeface="Gothic medium"/>
                <a:cs typeface="Calibri" panose="020F0502020204030204" pitchFamily="34" charset="0"/>
              </a:rPr>
              <a:t> podnoszenia kwalifikacji jest w równym stopniu dostępna dla mężczyzn i kobiet?</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4247020"/>
            <a:ext cx="5412847" cy="584060"/>
          </a:xfrm>
        </p:spPr>
        <p:txBody>
          <a:bodyPr numCol="1"/>
          <a:lstStyle/>
          <a:p>
            <a:r>
              <a:rPr lang="en-US" sz="1200" dirty="0">
                <a:latin typeface="Calibri" panose="020F0502020204030204" pitchFamily="34" charset="0"/>
                <a:cs typeface="Calibri" panose="020F0502020204030204" pitchFamily="34" charset="0"/>
              </a:rPr>
              <a:t>Firma posiada bardzo szeroką ofertę szkoleń wewnętrznych i zewnętrznych, zarówno wstępnych jak i specjalistycznych. Oferta szkoleniowa jest taka sama dla kobiet jak i dla mężczyzn, płeć nie ma znaczenia.</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873834" y="329162"/>
            <a:ext cx="3700448" cy="1632228"/>
          </a:xfrm>
        </p:spPr>
        <p:txBody>
          <a:bodyPr/>
          <a:lstStyle/>
          <a:p>
            <a:r>
              <a:rPr lang="en-GB" sz="1600" dirty="0"/>
              <a:t>"</a:t>
            </a:r>
            <a:r>
              <a:rPr lang="en-US" sz="1600" dirty="0"/>
              <a:t>Zdecydowanie firma zapewnia równe szanse w rekrutacji, zatrudnianie jest niezależne od płci. </a:t>
            </a:r>
            <a:r>
              <a:rPr lang="en-GB" sz="1600" dirty="0"/>
              <a:t>"</a:t>
            </a:r>
            <a:endParaRPr lang="en-US" sz="16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869614" y="5128260"/>
            <a:ext cx="5430160" cy="348400"/>
          </a:xfrm>
        </p:spPr>
        <p:txBody>
          <a:bodyPr/>
          <a:lstStyle/>
          <a:p>
            <a:r>
              <a:rPr lang="en-US" sz="1400" b="1" dirty="0">
                <a:latin typeface="Gothic medium"/>
                <a:cs typeface="Calibri" panose="020F0502020204030204" pitchFamily="34" charset="0"/>
              </a:rPr>
              <a:t>Czy możliwości awansu dla kobiet są przejrzyste? Co decyduje o szansach pracownika na awans? </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738438" y="5671176"/>
            <a:ext cx="5412847" cy="906780"/>
          </a:xfrm>
        </p:spPr>
        <p:txBody>
          <a:bodyPr/>
          <a:lstStyle/>
          <a:p>
            <a:pPr>
              <a:buClr>
                <a:srgbClr val="24CAF8"/>
              </a:buClr>
              <a:buNone/>
            </a:pPr>
            <a:r>
              <a:rPr lang="en-US" sz="1200" dirty="0">
                <a:latin typeface="Calibri" panose="020F0502020204030204" pitchFamily="34" charset="0"/>
                <a:cs typeface="Calibri" panose="020F0502020204030204" pitchFamily="34" charset="0"/>
              </a:rPr>
              <a:t>	Tak, możliwości awansu dla kobiet są takie same jak dla mężczyzn. O możliwościach awansu pracownika decydują jego kwalifikacje. Każdy ma równe prawo do ubiegania się o awans, o determinacji do jego osiągnięcia decydują cechy charakteru, a nie płeć. Nie ma specjalnych zachęt ani dla kobiet, ani dla mężczyzn.</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38438" y="560832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41226" y="530971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pic>
        <p:nvPicPr>
          <p:cNvPr id="3" name="Picture Placeholder 2">
            <a:extLst>
              <a:ext uri="{FF2B5EF4-FFF2-40B4-BE49-F238E27FC236}">
                <a16:creationId xmlns:a16="http://schemas.microsoft.com/office/drawing/2014/main" id="{760B9BEB-78F8-3684-8731-2F63D38CB389}"/>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873834" y="1221733"/>
            <a:ext cx="3700448" cy="638015"/>
          </a:xfrm>
        </p:spPr>
        <p:txBody>
          <a:bodyPr/>
          <a:lstStyle/>
          <a:p>
            <a:r>
              <a:rPr lang="pl-PL" dirty="0"/>
              <a:t>Ewa Kremer </a:t>
            </a:r>
          </a:p>
        </p:txBody>
      </p:sp>
      <p:sp>
        <p:nvSpPr>
          <p:cNvPr id="16" name="Text Placeholder 11">
            <a:extLst>
              <a:ext uri="{FF2B5EF4-FFF2-40B4-BE49-F238E27FC236}">
                <a16:creationId xmlns:a16="http://schemas.microsoft.com/office/drawing/2014/main" id="{B5A363E9-FD13-4C4C-A2F7-A1EB7726C28C}"/>
              </a:ext>
            </a:extLst>
          </p:cNvPr>
          <p:cNvSpPr txBox="1">
            <a:spLocks/>
          </p:cNvSpPr>
          <p:nvPr/>
        </p:nvSpPr>
        <p:spPr>
          <a:xfrm>
            <a:off x="886927" y="6722735"/>
            <a:ext cx="5430160" cy="348400"/>
          </a:xfrm>
          <a:prstGeom prst="rect">
            <a:avLst/>
          </a:prstGeom>
        </p:spPr>
        <p:txBody>
          <a:bodyPr anchor="ctr">
            <a:noAutofit/>
          </a:bodyPr>
          <a:lstStyle/>
          <a:p>
            <a:pPr lvl="0" algn="l" defTabSz="583729" hangingPunct="1">
              <a:lnSpc>
                <a:spcPts val="1420"/>
              </a:lnSpc>
            </a:pPr>
            <a:r>
              <a:rPr lang="en-US" sz="1400" b="1" dirty="0">
                <a:solidFill>
                  <a:srgbClr val="3D3C7D"/>
                </a:solidFill>
                <a:latin typeface="Gothic medium"/>
                <a:ea typeface="Montserrat Light"/>
                <a:cs typeface="Calibri" panose="020F0502020204030204" pitchFamily="34" charset="0"/>
                <a:sym typeface="Montserrat Light"/>
              </a:rPr>
              <a:t>W jaki sposób Państwa firma zapewnia równe wynagrodzenie dla kobiet i mężczyzn w firmie? Czy wynagrodzenia są równe dla wszystkich stanowisk i czy można je negocjować?</a:t>
            </a:r>
            <a:endParaRPr kumimoji="0" lang="en-US" sz="1400" b="1" i="0" u="none" strike="noStrike" kern="0" cap="none" spc="0" normalizeH="0" baseline="0" noProof="0" dirty="0">
              <a:ln>
                <a:noFill/>
              </a:ln>
              <a:solidFill>
                <a:srgbClr val="3D3C7D"/>
              </a:solidFill>
              <a:effectLst/>
              <a:uLnTx/>
              <a:uFillTx/>
              <a:latin typeface="Gothic medium"/>
              <a:ea typeface="Montserrat Light"/>
              <a:cs typeface="Calibri" panose="020F0502020204030204" pitchFamily="34" charset="0"/>
              <a:sym typeface="Montserrat Light"/>
            </a:endParaRPr>
          </a:p>
        </p:txBody>
      </p:sp>
      <p:cxnSp>
        <p:nvCxnSpPr>
          <p:cNvPr id="17" name="Straight Connector 34">
            <a:extLst>
              <a:ext uri="{FF2B5EF4-FFF2-40B4-BE49-F238E27FC236}">
                <a16:creationId xmlns:a16="http://schemas.microsoft.com/office/drawing/2014/main" id="{2C63DCA9-EEA0-44DD-BE30-0AE0A593C1F5}"/>
              </a:ext>
            </a:extLst>
          </p:cNvPr>
          <p:cNvCxnSpPr>
            <a:cxnSpLocks/>
          </p:cNvCxnSpPr>
          <p:nvPr/>
        </p:nvCxnSpPr>
        <p:spPr>
          <a:xfrm flipH="1">
            <a:off x="738438" y="711708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0" name="Oval 45">
            <a:extLst>
              <a:ext uri="{FF2B5EF4-FFF2-40B4-BE49-F238E27FC236}">
                <a16:creationId xmlns:a16="http://schemas.microsoft.com/office/drawing/2014/main" id="{2BA955AB-809C-439D-813A-0704BC531FF5}"/>
              </a:ext>
            </a:extLst>
          </p:cNvPr>
          <p:cNvSpPr/>
          <p:nvPr/>
        </p:nvSpPr>
        <p:spPr>
          <a:xfrm>
            <a:off x="141226" y="681847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21" name="Text Placeholder 12">
            <a:extLst>
              <a:ext uri="{FF2B5EF4-FFF2-40B4-BE49-F238E27FC236}">
                <a16:creationId xmlns:a16="http://schemas.microsoft.com/office/drawing/2014/main" id="{60676D48-B9A1-FD45-9FAF-F48E4636748D}"/>
              </a:ext>
            </a:extLst>
          </p:cNvPr>
          <p:cNvSpPr txBox="1">
            <a:spLocks/>
          </p:cNvSpPr>
          <p:nvPr/>
        </p:nvSpPr>
        <p:spPr>
          <a:xfrm>
            <a:off x="738438" y="7261860"/>
            <a:ext cx="5412847" cy="609600"/>
          </a:xfrm>
          <a:prstGeom prst="rect">
            <a:avLst/>
          </a:prstGeom>
        </p:spPr>
        <p:txBody>
          <a:bodyPr numCol="1" spcCol="288000" anchor="t">
            <a:noAutofit/>
          </a:bodyPr>
          <a:lstStyle/>
          <a:p>
            <a:pPr marL="171450" lvl="0" indent="-171450" algn="just" defTabSz="583729" hangingPunct="1">
              <a:buClr>
                <a:srgbClr val="24CAF8"/>
              </a:buClr>
            </a:pPr>
            <a:r>
              <a:rPr lang="en-US" sz="1200" dirty="0">
                <a:solidFill>
                  <a:srgbClr val="2F355A"/>
                </a:solidFill>
                <a:latin typeface="Calibri" panose="020F0502020204030204" pitchFamily="34" charset="0"/>
                <a:ea typeface="Montserrat Light"/>
                <a:cs typeface="Calibri" panose="020F0502020204030204" pitchFamily="34" charset="0"/>
                <a:sym typeface="Montserrat Light"/>
              </a:rPr>
              <a:t>	Pensja jest niezależna od płci, tylko od zajmowanego stanowiska, doświadczenia i wyników. Jeśli chodzi o negocjacje płacowe, kobiety i mężczyźni mają takie same szanse.</a:t>
            </a:r>
            <a:endParaRPr kumimoji="0" lang="en-US" sz="1200" b="0" i="0" u="none" strike="noStrike" kern="0" cap="none" spc="0" normalizeH="0" baseline="0" noProof="0" dirty="0">
              <a:ln>
                <a:noFill/>
              </a:ln>
              <a:solidFill>
                <a:srgbClr val="2F355A"/>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3818237486"/>
      </p:ext>
    </p:extLst>
  </p:cSld>
  <p:clrMapOvr>
    <a:masterClrMapping/>
  </p:clrMapOvr>
  <p:transition spd="med"/>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a:extLst>
              <a:ext uri="{FF2B5EF4-FFF2-40B4-BE49-F238E27FC236}">
                <a16:creationId xmlns:a16="http://schemas.microsoft.com/office/drawing/2014/main" id="{91DB5E8E-D2CB-1879-935D-0A911A06FA3B}"/>
              </a:ext>
            </a:extLst>
          </p:cNvPr>
          <p:cNvPicPr>
            <a:picLocks noGrp="1" noChangeAspect="1"/>
          </p:cNvPicPr>
          <p:nvPr>
            <p:ph type="pic" sz="quarter" idx="4294967295"/>
          </p:nvPr>
        </p:nvPicPr>
        <p:blipFill>
          <a:blip r:embed="rId2" cstate="screen">
            <a:extLst>
              <a:ext uri="{28A0092B-C50C-407E-A947-70E740481C1C}">
                <a14:useLocalDpi xmlns:a14="http://schemas.microsoft.com/office/drawing/2010/main"/>
              </a:ext>
            </a:extLst>
          </a:blip>
          <a:srcRect/>
          <a:stretch>
            <a:fillRect/>
          </a:stretch>
        </p:blipFill>
        <p:spPr>
          <a:xfrm>
            <a:off x="7938" y="4625975"/>
            <a:ext cx="2744787" cy="5280025"/>
          </a:xfrm>
          <a:custGeom>
            <a:avLst/>
            <a:gdLst>
              <a:gd name="connsiteX0" fmla="*/ 2143374 w 2744153"/>
              <a:gd name="connsiteY0" fmla="*/ 0 h 5280250"/>
              <a:gd name="connsiteX1" fmla="*/ 2744153 w 2744153"/>
              <a:gd name="connsiteY1" fmla="*/ 5280250 h 5280250"/>
              <a:gd name="connsiteX2" fmla="*/ 0 w 2744153"/>
              <a:gd name="connsiteY2" fmla="*/ 5280250 h 5280250"/>
              <a:gd name="connsiteX3" fmla="*/ 0 w 2744153"/>
              <a:gd name="connsiteY3" fmla="*/ 1216187 h 5280250"/>
            </a:gdLst>
            <a:ahLst/>
            <a:cxnLst>
              <a:cxn ang="0">
                <a:pos x="connsiteX0" y="connsiteY0"/>
              </a:cxn>
              <a:cxn ang="0">
                <a:pos x="connsiteX1" y="connsiteY1"/>
              </a:cxn>
              <a:cxn ang="0">
                <a:pos x="connsiteX2" y="connsiteY2"/>
              </a:cxn>
              <a:cxn ang="0">
                <a:pos x="connsiteX3" y="connsiteY3"/>
              </a:cxn>
            </a:cxnLst>
            <a:rect l="l" t="t" r="r" b="b"/>
            <a:pathLst>
              <a:path w="2744153" h="5280250">
                <a:moveTo>
                  <a:pt x="2143374" y="0"/>
                </a:moveTo>
                <a:lnTo>
                  <a:pt x="2744153" y="5280250"/>
                </a:lnTo>
                <a:lnTo>
                  <a:pt x="0" y="5280250"/>
                </a:lnTo>
                <a:lnTo>
                  <a:pt x="0" y="1216187"/>
                </a:lnTo>
                <a:close/>
              </a:path>
            </a:pathLst>
          </a:custGeom>
        </p:spPr>
      </p:pic>
      <p:sp>
        <p:nvSpPr>
          <p:cNvPr id="8" name="Text Placeholder 7">
            <a:extLst>
              <a:ext uri="{FF2B5EF4-FFF2-40B4-BE49-F238E27FC236}">
                <a16:creationId xmlns:a16="http://schemas.microsoft.com/office/drawing/2014/main" id="{32E300DE-75A8-5B41-97DE-2C4A118FB98D}"/>
              </a:ext>
            </a:extLst>
          </p:cNvPr>
          <p:cNvSpPr>
            <a:spLocks noGrp="1"/>
          </p:cNvSpPr>
          <p:nvPr>
            <p:ph type="body" sz="quarter" idx="58"/>
          </p:nvPr>
        </p:nvSpPr>
        <p:spPr>
          <a:xfrm>
            <a:off x="3545480" y="342900"/>
            <a:ext cx="2964645" cy="670746"/>
          </a:xfrm>
        </p:spPr>
        <p:txBody>
          <a:bodyPr/>
          <a:lstStyle/>
          <a:p>
            <a:r>
              <a:rPr lang="en-US" sz="1200" b="1" dirty="0">
                <a:solidFill>
                  <a:srgbClr val="2E495E"/>
                </a:solidFill>
                <a:latin typeface="Gothic medium"/>
                <a:cs typeface="Calibri" panose="020F0502020204030204" pitchFamily="34" charset="0"/>
              </a:rPr>
              <a:t>W jaki sposób Państwa firma zapewnia równe wynagrodzenie dla kobiet i mężczyzn w firmie? Czy wynagrodzenia są równe dla wszystkich stanowisk i czy można je negocjować?</a:t>
            </a:r>
          </a:p>
        </p:txBody>
      </p:sp>
      <p:sp>
        <p:nvSpPr>
          <p:cNvPr id="6" name="Text Placeholder 5">
            <a:extLst>
              <a:ext uri="{FF2B5EF4-FFF2-40B4-BE49-F238E27FC236}">
                <a16:creationId xmlns:a16="http://schemas.microsoft.com/office/drawing/2014/main" id="{034BCEF5-29D2-674D-97F3-DE8DFD23311C}"/>
              </a:ext>
            </a:extLst>
          </p:cNvPr>
          <p:cNvSpPr>
            <a:spLocks noGrp="1"/>
          </p:cNvSpPr>
          <p:nvPr>
            <p:ph type="body" sz="quarter" idx="32"/>
          </p:nvPr>
        </p:nvSpPr>
        <p:spPr>
          <a:xfrm>
            <a:off x="3544860" y="1175541"/>
            <a:ext cx="2955193" cy="935199"/>
          </a:xfrm>
        </p:spPr>
        <p:txBody>
          <a:bodyPr/>
          <a:lstStyle/>
          <a:p>
            <a:r>
              <a:rPr lang="en-US" sz="1200" dirty="0">
                <a:solidFill>
                  <a:schemeClr val="tx1"/>
                </a:solidFill>
                <a:latin typeface="Calibri" panose="020F0502020204030204" pitchFamily="34" charset="0"/>
                <a:cs typeface="Calibri" panose="020F0502020204030204" pitchFamily="34" charset="0"/>
              </a:rPr>
              <a:t>Analizuje się doświadczenie, wykształcenie itp. Nie zwraca się uwagi na płeć. W naszej firmie nie ma różnic w wynagrodzeniu ze względu na płeć. Z reguły nie ma możliwości negocjowania wynagrodzenia. </a:t>
            </a:r>
          </a:p>
        </p:txBody>
      </p:sp>
      <p:sp>
        <p:nvSpPr>
          <p:cNvPr id="12" name="Text Placeholder 11">
            <a:extLst>
              <a:ext uri="{FF2B5EF4-FFF2-40B4-BE49-F238E27FC236}">
                <a16:creationId xmlns:a16="http://schemas.microsoft.com/office/drawing/2014/main" id="{99F48450-7894-5B40-BE43-18D74A466A54}"/>
              </a:ext>
            </a:extLst>
          </p:cNvPr>
          <p:cNvSpPr>
            <a:spLocks noGrp="1"/>
          </p:cNvSpPr>
          <p:nvPr>
            <p:ph type="body" sz="quarter" idx="62"/>
          </p:nvPr>
        </p:nvSpPr>
        <p:spPr>
          <a:xfrm>
            <a:off x="3564384" y="2438400"/>
            <a:ext cx="2964645" cy="558885"/>
          </a:xfrm>
        </p:spPr>
        <p:txBody>
          <a:bodyPr/>
          <a:lstStyle/>
          <a:p>
            <a:r>
              <a:rPr lang="en-US" sz="1400" b="1" dirty="0">
                <a:solidFill>
                  <a:srgbClr val="2E495E"/>
                </a:solidFill>
                <a:latin typeface="Gothic medium"/>
                <a:cs typeface="Calibri" panose="020F0502020204030204" pitchFamily="34" charset="0"/>
              </a:rPr>
              <a:t>Czy system świadczeń jest w równym stopniu dostosowany do potrzeb kobiet i mężczyzn?</a:t>
            </a:r>
          </a:p>
        </p:txBody>
      </p:sp>
      <p:sp>
        <p:nvSpPr>
          <p:cNvPr id="13" name="Text Placeholder 12">
            <a:extLst>
              <a:ext uri="{FF2B5EF4-FFF2-40B4-BE49-F238E27FC236}">
                <a16:creationId xmlns:a16="http://schemas.microsoft.com/office/drawing/2014/main" id="{1451C442-3473-6844-92C2-36ED35637D5F}"/>
              </a:ext>
            </a:extLst>
          </p:cNvPr>
          <p:cNvSpPr>
            <a:spLocks noGrp="1"/>
          </p:cNvSpPr>
          <p:nvPr>
            <p:ph type="body" sz="quarter" idx="63"/>
          </p:nvPr>
        </p:nvSpPr>
        <p:spPr>
          <a:xfrm>
            <a:off x="3592223" y="3088599"/>
            <a:ext cx="2955193" cy="537062"/>
          </a:xfrm>
        </p:spPr>
        <p:txBody>
          <a:bodyPr/>
          <a:lstStyle/>
          <a:p>
            <a:r>
              <a:rPr lang="en-US" sz="1200" dirty="0">
                <a:solidFill>
                  <a:schemeClr val="tx1"/>
                </a:solidFill>
                <a:latin typeface="Calibri" panose="020F0502020204030204" pitchFamily="34" charset="0"/>
                <a:cs typeface="Calibri" panose="020F0502020204030204" pitchFamily="34" charset="0"/>
              </a:rPr>
              <a:t>System świadczeń jest bardzo bogaty, zarówno kobiety jak i mężczyźni mogą wybrać opcje dostosowane do swoich potrzeb</a:t>
            </a:r>
            <a:r>
              <a:rPr lang="pl-PL" sz="1200" dirty="0">
                <a:solidFill>
                  <a:schemeClr val="tx1"/>
                </a:solidFill>
                <a:latin typeface="Calibri" panose="020F0502020204030204" pitchFamily="34" charset="0"/>
                <a:cs typeface="Calibri" panose="020F0502020204030204" pitchFamily="34" charset="0"/>
              </a:rPr>
              <a:t>.</a:t>
            </a:r>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2EE47056-23A6-4342-AEFA-0EAF48730B2E}"/>
              </a:ext>
            </a:extLst>
          </p:cNvPr>
          <p:cNvSpPr>
            <a:spLocks noGrp="1"/>
          </p:cNvSpPr>
          <p:nvPr>
            <p:ph type="body" sz="quarter" idx="59"/>
          </p:nvPr>
        </p:nvSpPr>
        <p:spPr>
          <a:xfrm>
            <a:off x="0" y="2110740"/>
            <a:ext cx="2421108" cy="1632228"/>
          </a:xfrm>
          <a:prstGeom prst="rect">
            <a:avLst/>
          </a:prstGeom>
        </p:spPr>
        <p:txBody>
          <a:bodyPr/>
          <a:lstStyle/>
          <a:p>
            <a:r>
              <a:rPr lang="en-GB" sz="1600" dirty="0"/>
              <a:t>" </a:t>
            </a:r>
            <a:r>
              <a:rPr lang="en-US" sz="1600" dirty="0"/>
              <a:t>Firma promuje profesjonalizm bez względu na płeć, każdy pracownik ma podobne szanse na awans. </a:t>
            </a:r>
            <a:r>
              <a:rPr lang="pl-PL" sz="1600" dirty="0"/>
              <a:t>"</a:t>
            </a:r>
            <a:endParaRPr lang="en-US" sz="1600" dirty="0"/>
          </a:p>
        </p:txBody>
      </p:sp>
      <p:sp>
        <p:nvSpPr>
          <p:cNvPr id="10" name="Text Placeholder 9">
            <a:extLst>
              <a:ext uri="{FF2B5EF4-FFF2-40B4-BE49-F238E27FC236}">
                <a16:creationId xmlns:a16="http://schemas.microsoft.com/office/drawing/2014/main" id="{EA123343-7AE3-AD4C-85B3-618060C4DC6A}"/>
              </a:ext>
            </a:extLst>
          </p:cNvPr>
          <p:cNvSpPr>
            <a:spLocks noGrp="1"/>
          </p:cNvSpPr>
          <p:nvPr>
            <p:ph type="body" sz="quarter" idx="4294967295"/>
          </p:nvPr>
        </p:nvSpPr>
        <p:spPr>
          <a:xfrm rot="10800000">
            <a:off x="369446" y="605302"/>
            <a:ext cx="1650176"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cxnSp>
        <p:nvCxnSpPr>
          <p:cNvPr id="23" name="Straight Connector 22">
            <a:extLst>
              <a:ext uri="{FF2B5EF4-FFF2-40B4-BE49-F238E27FC236}">
                <a16:creationId xmlns:a16="http://schemas.microsoft.com/office/drawing/2014/main" id="{C5A97121-7A4A-4544-B123-E8C0D032ACF1}"/>
              </a:ext>
            </a:extLst>
          </p:cNvPr>
          <p:cNvCxnSpPr>
            <a:cxnSpLocks/>
          </p:cNvCxnSpPr>
          <p:nvPr/>
        </p:nvCxnSpPr>
        <p:spPr>
          <a:xfrm flipH="1">
            <a:off x="3429000" y="2997285"/>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EDA1903C-2DB1-4D59-BCBF-59B62D7F2D7E}"/>
              </a:ext>
            </a:extLst>
          </p:cNvPr>
          <p:cNvSpPr/>
          <p:nvPr/>
        </p:nvSpPr>
        <p:spPr>
          <a:xfrm>
            <a:off x="2995011" y="2727733"/>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5" name="Straight Connector 24">
            <a:extLst>
              <a:ext uri="{FF2B5EF4-FFF2-40B4-BE49-F238E27FC236}">
                <a16:creationId xmlns:a16="http://schemas.microsoft.com/office/drawing/2014/main" id="{99C090F1-E45C-47E8-8798-DC2EFC9BD262}"/>
              </a:ext>
            </a:extLst>
          </p:cNvPr>
          <p:cNvCxnSpPr>
            <a:cxnSpLocks/>
          </p:cNvCxnSpPr>
          <p:nvPr/>
        </p:nvCxnSpPr>
        <p:spPr>
          <a:xfrm flipH="1">
            <a:off x="3536913" y="1170668"/>
            <a:ext cx="3321087"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439546C2-FDC4-4FD0-A5DA-033483188C80}"/>
              </a:ext>
            </a:extLst>
          </p:cNvPr>
          <p:cNvSpPr/>
          <p:nvPr/>
        </p:nvSpPr>
        <p:spPr>
          <a:xfrm>
            <a:off x="2947648" y="87206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4" name="Symbol zastępczy tekstu 13"/>
          <p:cNvSpPr>
            <a:spLocks noGrp="1"/>
          </p:cNvSpPr>
          <p:nvPr>
            <p:ph type="body" sz="quarter" idx="61"/>
          </p:nvPr>
        </p:nvSpPr>
        <p:spPr>
          <a:xfrm>
            <a:off x="-23120" y="3933320"/>
            <a:ext cx="2421108" cy="339409"/>
          </a:xfrm>
        </p:spPr>
        <p:txBody>
          <a:bodyPr/>
          <a:lstStyle/>
          <a:p>
            <a:r>
              <a:rPr lang="pl-PL" dirty="0"/>
              <a:t>Ewa Kremer </a:t>
            </a:r>
          </a:p>
        </p:txBody>
      </p:sp>
      <p:sp>
        <p:nvSpPr>
          <p:cNvPr id="15" name="Text Placeholder 11">
            <a:extLst>
              <a:ext uri="{FF2B5EF4-FFF2-40B4-BE49-F238E27FC236}">
                <a16:creationId xmlns:a16="http://schemas.microsoft.com/office/drawing/2014/main" id="{99F48450-7894-5B40-BE43-18D74A466A54}"/>
              </a:ext>
            </a:extLst>
          </p:cNvPr>
          <p:cNvSpPr txBox="1">
            <a:spLocks/>
          </p:cNvSpPr>
          <p:nvPr/>
        </p:nvSpPr>
        <p:spPr>
          <a:xfrm>
            <a:off x="3554932" y="3933320"/>
            <a:ext cx="2964645" cy="558885"/>
          </a:xfrm>
          <a:prstGeom prst="rect">
            <a:avLst/>
          </a:prstGeom>
        </p:spPr>
        <p:txBody>
          <a:bodyPr anchor="ctr">
            <a:noAutofit/>
          </a:bodyPr>
          <a:lstStyle/>
          <a:p>
            <a:pPr lvl="0" algn="l" defTabSz="583729" hangingPunct="1">
              <a:lnSpc>
                <a:spcPts val="1420"/>
              </a:lnSpc>
            </a:pPr>
            <a:r>
              <a:rPr lang="en-US" sz="1400" b="1" dirty="0">
                <a:solidFill>
                  <a:srgbClr val="2E495E"/>
                </a:solidFill>
                <a:latin typeface="Gotham Medium"/>
                <a:ea typeface="Montserrat Light"/>
                <a:cs typeface="Calibri" panose="020F0502020204030204" pitchFamily="34" charset="0"/>
                <a:sym typeface="Montserrat Light"/>
              </a:rPr>
              <a:t>Jak oceniasz swoje warunki pracy? ( wyposażenie stanowiska, godziny pracy, system motywacyjny itp.)</a:t>
            </a:r>
            <a:endParaRPr kumimoji="0" lang="en-US" sz="1400" b="1" i="0" u="none" strike="noStrike" kern="0" cap="none" spc="0" normalizeH="0" baseline="0" noProof="0" dirty="0">
              <a:ln>
                <a:noFill/>
              </a:ln>
              <a:solidFill>
                <a:srgbClr val="2E495E"/>
              </a:solidFill>
              <a:effectLst/>
              <a:uLnTx/>
              <a:uFillTx/>
              <a:latin typeface="Gotham Medium"/>
              <a:ea typeface="Montserrat Light"/>
              <a:cs typeface="Calibri" panose="020F0502020204030204" pitchFamily="34" charset="0"/>
              <a:sym typeface="Montserrat Light"/>
            </a:endParaRPr>
          </a:p>
        </p:txBody>
      </p:sp>
      <p:sp>
        <p:nvSpPr>
          <p:cNvPr id="16" name="Text Placeholder 12">
            <a:extLst>
              <a:ext uri="{FF2B5EF4-FFF2-40B4-BE49-F238E27FC236}">
                <a16:creationId xmlns:a16="http://schemas.microsoft.com/office/drawing/2014/main" id="{1451C442-3473-6844-92C2-36ED35637D5F}"/>
              </a:ext>
            </a:extLst>
          </p:cNvPr>
          <p:cNvSpPr txBox="1">
            <a:spLocks/>
          </p:cNvSpPr>
          <p:nvPr/>
        </p:nvSpPr>
        <p:spPr>
          <a:xfrm>
            <a:off x="3564384" y="4720738"/>
            <a:ext cx="2955193" cy="971402"/>
          </a:xfrm>
          <a:prstGeom prst="rect">
            <a:avLst/>
          </a:prstGeom>
        </p:spPr>
        <p:txBody>
          <a:bodyPr numCol="1" spcCol="288000" anchor="t">
            <a:noAutofit/>
          </a:bodyPr>
          <a:lstStyle/>
          <a:p>
            <a:pPr lvl="0" algn="just" defTabSz="583729" hangingPunct="1">
              <a:buClr>
                <a:srgbClr val="C2D237"/>
              </a:buClr>
            </a:pPr>
            <a:r>
              <a:rPr lang="en-US" sz="1200" dirty="0">
                <a:solidFill>
                  <a:schemeClr val="tx1"/>
                </a:solidFill>
                <a:latin typeface="Calibri" panose="020F0502020204030204" pitchFamily="34" charset="0"/>
                <a:ea typeface="Montserrat Light"/>
                <a:cs typeface="Calibri" panose="020F0502020204030204" pitchFamily="34" charset="0"/>
                <a:sym typeface="Montserrat Light"/>
              </a:rPr>
              <a:t>Bardzo pozytywnie oceniam swoje warunki pracy, zarówno wyposażenie stanowiska pracy jak i wszystkie inne aspekty zatrudnienia są realizowane w sposób przemyślany, aby zapewnić komfort pracy wszystkim pracownikom</a:t>
            </a:r>
            <a:r>
              <a:rPr lang="pl-PL" sz="1200" dirty="0">
                <a:solidFill>
                  <a:schemeClr val="tx1"/>
                </a:solidFill>
                <a:latin typeface="Calibri" panose="020F0502020204030204" pitchFamily="34" charset="0"/>
                <a:ea typeface="Montserrat Light"/>
                <a:cs typeface="Calibri" panose="020F0502020204030204" pitchFamily="34" charset="0"/>
                <a:sym typeface="Montserrat Light"/>
              </a:rPr>
              <a:t>.</a:t>
            </a:r>
            <a:endParaRPr kumimoji="0" lang="en-US" sz="1200" b="0" i="0" u="none" strike="noStrike" kern="0" cap="none" spc="0" normalizeH="0" baseline="0" noProof="0" dirty="0">
              <a:ln>
                <a:noFill/>
              </a:ln>
              <a:solidFill>
                <a:schemeClr val="tx1"/>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7" name="Oval 23">
            <a:extLst>
              <a:ext uri="{FF2B5EF4-FFF2-40B4-BE49-F238E27FC236}">
                <a16:creationId xmlns:a16="http://schemas.microsoft.com/office/drawing/2014/main" id="{EDA1903C-2DB1-4D59-BCBF-59B62D7F2D7E}"/>
              </a:ext>
            </a:extLst>
          </p:cNvPr>
          <p:cNvSpPr/>
          <p:nvPr/>
        </p:nvSpPr>
        <p:spPr>
          <a:xfrm>
            <a:off x="2939701" y="427272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8" name="Straight Connector 22">
            <a:extLst>
              <a:ext uri="{FF2B5EF4-FFF2-40B4-BE49-F238E27FC236}">
                <a16:creationId xmlns:a16="http://schemas.microsoft.com/office/drawing/2014/main" id="{C5A97121-7A4A-4544-B123-E8C0D032ACF1}"/>
              </a:ext>
            </a:extLst>
          </p:cNvPr>
          <p:cNvCxnSpPr>
            <a:cxnSpLocks/>
          </p:cNvCxnSpPr>
          <p:nvPr/>
        </p:nvCxnSpPr>
        <p:spPr>
          <a:xfrm flipH="1">
            <a:off x="3437894" y="4571335"/>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5077552"/>
      </p:ext>
    </p:extLst>
  </p:cSld>
  <p:clrMapOvr>
    <a:masterClrMapping/>
  </p:clrMapOvr>
  <p:transition spd="med"/>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en-US" sz="1400" b="1" dirty="0"/>
              <a:t>Czy firma ułatwia kobietom godzenie ról zawodowych i rodzinnych?</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4247020"/>
            <a:ext cx="5412847" cy="424040"/>
          </a:xfrm>
        </p:spPr>
        <p:txBody>
          <a:bodyPr numCol="1"/>
          <a:lstStyle/>
          <a:p>
            <a:r>
              <a:rPr lang="en-US" sz="1200" dirty="0"/>
              <a:t>Zdecydowanie tak, każdy przypadek traktowany jest indywidualnie.</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939148" y="278562"/>
            <a:ext cx="3700448" cy="1632228"/>
          </a:xfrm>
        </p:spPr>
        <p:txBody>
          <a:bodyPr/>
          <a:lstStyle/>
          <a:p>
            <a:r>
              <a:rPr lang="en-US" sz="1600" dirty="0"/>
              <a:t>"Podejście podczas rozmowy kwalifikacyjnej nie zależy od płci, kandydaci mają równe szanse, o wyborze decydują kwalifikacje kandydatów.</a:t>
            </a:r>
            <a:r>
              <a:rPr lang="pl-PL" sz="1600" dirty="0"/>
              <a:t>"</a:t>
            </a:r>
            <a:endParaRPr lang="en-US" sz="16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886927" y="4679393"/>
            <a:ext cx="5430160" cy="714854"/>
          </a:xfrm>
        </p:spPr>
        <p:txBody>
          <a:bodyPr/>
          <a:lstStyle/>
          <a:p>
            <a:r>
              <a:rPr lang="en-US" sz="1400" b="1" dirty="0"/>
              <a:t>Czy firma dostosowuje warunki pracy do potrzeb/możliwości pracowników (np. czy kobiety i mężczyźni mają dostęp do tego samego sprzętu/narzędzi na stanowiskach pracy, elastyczne godziny pracy itp.) )</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738438" y="5699760"/>
            <a:ext cx="5412847" cy="662940"/>
          </a:xfrm>
        </p:spPr>
        <p:txBody>
          <a:bodyPr/>
          <a:lstStyle/>
          <a:p>
            <a:pPr>
              <a:buNone/>
            </a:pPr>
            <a:r>
              <a:rPr lang="en-US" sz="1200" dirty="0"/>
              <a:t>	Tak, kobiety i mężczyźni w równym stopniu korzystają ze sprzętu/narzędzi na stanowiskach pracy mając do nich równy dostęp. Firma dostosowuje warunki pracy do potrzeb i możliwości pracowników, co jest bardzo dużym plusem.</a:t>
            </a:r>
          </a:p>
        </p:txBody>
      </p:sp>
      <p:grpSp>
        <p:nvGrpSpPr>
          <p:cNvPr id="2"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38438" y="551688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41226" y="521827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Placeholder 3">
            <a:extLst>
              <a:ext uri="{FF2B5EF4-FFF2-40B4-BE49-F238E27FC236}">
                <a16:creationId xmlns:a16="http://schemas.microsoft.com/office/drawing/2014/main" id="{79382D20-2765-1CBF-7169-4532C40CFEC5}"/>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992082" y="1373260"/>
            <a:ext cx="3700448" cy="638015"/>
          </a:xfrm>
        </p:spPr>
        <p:txBody>
          <a:bodyPr/>
          <a:lstStyle/>
          <a:p>
            <a:r>
              <a:rPr lang="pl-PL" dirty="0"/>
              <a:t>Ewa Kremer </a:t>
            </a:r>
          </a:p>
        </p:txBody>
      </p:sp>
      <p:sp>
        <p:nvSpPr>
          <p:cNvPr id="16" name="Text Placeholder 11">
            <a:extLst>
              <a:ext uri="{FF2B5EF4-FFF2-40B4-BE49-F238E27FC236}">
                <a16:creationId xmlns:a16="http://schemas.microsoft.com/office/drawing/2014/main" id="{B5A363E9-FD13-4C4C-A2F7-A1EB7726C28C}"/>
              </a:ext>
            </a:extLst>
          </p:cNvPr>
          <p:cNvSpPr txBox="1">
            <a:spLocks/>
          </p:cNvSpPr>
          <p:nvPr/>
        </p:nvSpPr>
        <p:spPr>
          <a:xfrm>
            <a:off x="914058" y="6362700"/>
            <a:ext cx="5430160" cy="714854"/>
          </a:xfrm>
          <a:prstGeom prst="rect">
            <a:avLst/>
          </a:prstGeom>
        </p:spPr>
        <p:txBody>
          <a:bodyPr anchor="ctr">
            <a:noAutofit/>
          </a:bodyPr>
          <a:lstStyle/>
          <a:p>
            <a:pPr lvl="0" algn="l" defTabSz="583729" hangingPunct="1">
              <a:lnSpc>
                <a:spcPts val="1420"/>
              </a:lnSpc>
            </a:pPr>
            <a:r>
              <a:rPr lang="en-US" sz="1400" b="1" dirty="0">
                <a:solidFill>
                  <a:srgbClr val="3D3C7D"/>
                </a:solidFill>
                <a:latin typeface="Gotham Medium" pitchFamily="2" charset="0"/>
                <a:ea typeface="Montserrat Light"/>
                <a:cs typeface="Gotham Medium" pitchFamily="2" charset="0"/>
                <a:sym typeface="Montserrat Light"/>
              </a:rPr>
              <a:t>Czy uważasz, że Twoja firma wyróżnia się jeśli chodzi o warunki pracy na tle innych firm z branży logistycznej?</a:t>
            </a:r>
            <a:endParaRPr kumimoji="0" lang="en-US" sz="1400" b="1" i="0" u="none" strike="noStrike" kern="0" cap="none" spc="0" normalizeH="0" baseline="0" noProof="0" dirty="0">
              <a:ln>
                <a:noFill/>
              </a:ln>
              <a:solidFill>
                <a:srgbClr val="3D3C7D"/>
              </a:solidFill>
              <a:effectLst/>
              <a:uLnTx/>
              <a:uFillTx/>
              <a:latin typeface="Gotham Medium" pitchFamily="2" charset="0"/>
              <a:ea typeface="Montserrat Light"/>
              <a:cs typeface="Gotham Medium" pitchFamily="2" charset="0"/>
              <a:sym typeface="Montserrat Light"/>
            </a:endParaRPr>
          </a:p>
        </p:txBody>
      </p:sp>
      <p:cxnSp>
        <p:nvCxnSpPr>
          <p:cNvPr id="17" name="Straight Connector 34">
            <a:extLst>
              <a:ext uri="{FF2B5EF4-FFF2-40B4-BE49-F238E27FC236}">
                <a16:creationId xmlns:a16="http://schemas.microsoft.com/office/drawing/2014/main" id="{2C63DCA9-EEA0-44DD-BE30-0AE0A593C1F5}"/>
              </a:ext>
            </a:extLst>
          </p:cNvPr>
          <p:cNvCxnSpPr>
            <a:cxnSpLocks/>
          </p:cNvCxnSpPr>
          <p:nvPr/>
        </p:nvCxnSpPr>
        <p:spPr>
          <a:xfrm flipH="1">
            <a:off x="738438" y="7077554"/>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0" name="Oval 45">
            <a:extLst>
              <a:ext uri="{FF2B5EF4-FFF2-40B4-BE49-F238E27FC236}">
                <a16:creationId xmlns:a16="http://schemas.microsoft.com/office/drawing/2014/main" id="{2BA955AB-809C-439D-813A-0704BC531FF5}"/>
              </a:ext>
            </a:extLst>
          </p:cNvPr>
          <p:cNvSpPr/>
          <p:nvPr/>
        </p:nvSpPr>
        <p:spPr>
          <a:xfrm>
            <a:off x="141226" y="668131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12">
            <a:extLst>
              <a:ext uri="{FF2B5EF4-FFF2-40B4-BE49-F238E27FC236}">
                <a16:creationId xmlns:a16="http://schemas.microsoft.com/office/drawing/2014/main" id="{60676D48-B9A1-FD45-9FAF-F48E4636748D}"/>
              </a:ext>
            </a:extLst>
          </p:cNvPr>
          <p:cNvSpPr txBox="1">
            <a:spLocks/>
          </p:cNvSpPr>
          <p:nvPr/>
        </p:nvSpPr>
        <p:spPr>
          <a:xfrm>
            <a:off x="738438" y="7278526"/>
            <a:ext cx="5412847" cy="662940"/>
          </a:xfrm>
          <a:prstGeom prst="rect">
            <a:avLst/>
          </a:prstGeom>
        </p:spPr>
        <p:txBody>
          <a:bodyPr numCol="1" spcCol="288000" anchor="t">
            <a:noAutofit/>
          </a:bodyPr>
          <a:lstStyle/>
          <a:p>
            <a:pPr marL="171450" lvl="0" indent="-171450" algn="just" defTabSz="583729" hangingPunct="1">
              <a:buClr>
                <a:srgbClr val="C2D237"/>
              </a:buClr>
            </a:pPr>
            <a:r>
              <a:rPr lang="en-US" sz="1200" dirty="0">
                <a:solidFill>
                  <a:srgbClr val="2F355A"/>
                </a:solidFill>
                <a:latin typeface="Gotham Medium" pitchFamily="2" charset="0"/>
                <a:ea typeface="Montserrat Light"/>
                <a:cs typeface="Gotham Medium" pitchFamily="2" charset="0"/>
                <a:sym typeface="Montserrat Light"/>
              </a:rPr>
              <a:t>	Zdecydowanie tak, firma nie tylko dba o odpowiednie warunki pracy, ale również kładzie duży nacisk na szeroko rozumiany komfort pracy: atmosferę pracy, relacje osobiste, rozwój zawodowy, benefity dla pracowników itp.</a:t>
            </a:r>
            <a:endParaRPr kumimoji="0" lang="en-US" sz="1200" b="0" i="0" u="none" strike="noStrike" kern="0" cap="none" spc="0" normalizeH="0" baseline="0" noProof="0" dirty="0">
              <a:ln>
                <a:noFill/>
              </a:ln>
              <a:solidFill>
                <a:srgbClr val="2F355A"/>
              </a:solidFill>
              <a:effectLst/>
              <a:uLnTx/>
              <a:uFillTx/>
              <a:latin typeface="Gotham Medium" pitchFamily="2" charset="0"/>
              <a:ea typeface="Montserrat Light"/>
              <a:cs typeface="Gotham Medium" pitchFamily="2" charset="0"/>
              <a:sym typeface="Montserrat Light"/>
            </a:endParaRPr>
          </a:p>
        </p:txBody>
      </p:sp>
    </p:spTree>
    <p:extLst>
      <p:ext uri="{BB962C8B-B14F-4D97-AF65-F5344CB8AC3E}">
        <p14:creationId xmlns:p14="http://schemas.microsoft.com/office/powerpoint/2010/main" val="1056377148"/>
      </p:ext>
    </p:extLst>
  </p:cSld>
  <p:clrMapOvr>
    <a:masterClrMapping/>
  </p:clrMapOvr>
  <p:transition spd="med"/>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76395" y="617220"/>
            <a:ext cx="5435599" cy="530115"/>
          </a:xfrm>
        </p:spPr>
        <p:txBody>
          <a:bodyPr/>
          <a:lstStyle/>
          <a:p>
            <a:r>
              <a:rPr lang="en-US" sz="1400" b="1" dirty="0">
                <a:solidFill>
                  <a:srgbClr val="31475E"/>
                </a:solidFill>
                <a:latin typeface="Gotham Medium"/>
                <a:cs typeface="Calibri" panose="020F0502020204030204" pitchFamily="34" charset="0"/>
              </a:rPr>
              <a:t>Czy firma ściśle egzekwuje prawo przeciwko dyskryminacji pracownika ze względu na płeć, wiek, religię, rasę itp. i czy spotkałeś się (osobiście lub do kogoś innego) z rzeczywistą dyskryminacją ze względu na płeć w swoim miejscu pracy?</a:t>
            </a: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982415" y="1525367"/>
            <a:ext cx="4670966" cy="638713"/>
          </a:xfrm>
        </p:spPr>
        <p:txBody>
          <a:bodyPr numCol="1"/>
          <a:lstStyle/>
          <a:p>
            <a:r>
              <a:rPr lang="en-US" sz="1200" dirty="0">
                <a:latin typeface="Calibri" panose="020F0502020204030204" pitchFamily="34" charset="0"/>
                <a:cs typeface="Calibri" panose="020F0502020204030204" pitchFamily="34" charset="0"/>
              </a:rPr>
              <a:t>Zdecydowanie tak. Firma jest wyczulona na te kwestie. Jeśli chodzi o drugą część pytania, to nie, nigdy osobiście nie zetknęłam się z takim zjawiskiem w firmie, również nie słyszałam o przypadkach dyskryminacji ze względu na płeć. </a:t>
            </a:r>
          </a:p>
        </p:txBody>
      </p:sp>
      <p:sp>
        <p:nvSpPr>
          <p:cNvPr id="4" name="Text Placeholder 3">
            <a:extLst>
              <a:ext uri="{FF2B5EF4-FFF2-40B4-BE49-F238E27FC236}">
                <a16:creationId xmlns:a16="http://schemas.microsoft.com/office/drawing/2014/main" id="{9629A14F-7683-FC4A-9A4A-7EDC1C610693}"/>
              </a:ext>
            </a:extLst>
          </p:cNvPr>
          <p:cNvSpPr>
            <a:spLocks noGrp="1"/>
          </p:cNvSpPr>
          <p:nvPr>
            <p:ph type="body" sz="quarter" idx="59"/>
          </p:nvPr>
        </p:nvSpPr>
        <p:spPr>
          <a:xfrm>
            <a:off x="982415" y="2634010"/>
            <a:ext cx="5435600" cy="759544"/>
          </a:xfrm>
        </p:spPr>
        <p:txBody>
          <a:bodyPr/>
          <a:lstStyle/>
          <a:p>
            <a:r>
              <a:rPr lang="en-US" sz="1400" b="1" dirty="0">
                <a:solidFill>
                  <a:srgbClr val="31475E"/>
                </a:solidFill>
                <a:latin typeface="Gotham Medium"/>
                <a:cs typeface="Calibri" panose="020F0502020204030204" pitchFamily="34" charset="0"/>
              </a:rPr>
              <a:t>Czy wśród specjalistów i menedżerów firmy jest tyle samo kobiet i mężczyzn oraz czy firma promuje kobiece przywództwo? Ile stanowisk kierowniczych (managerskich) w firmie ( w procentach) należy do kobiet?</a:t>
            </a:r>
          </a:p>
        </p:txBody>
      </p:sp>
      <p:sp>
        <p:nvSpPr>
          <p:cNvPr id="5" name="Text Placeholder 4">
            <a:extLst>
              <a:ext uri="{FF2B5EF4-FFF2-40B4-BE49-F238E27FC236}">
                <a16:creationId xmlns:a16="http://schemas.microsoft.com/office/drawing/2014/main" id="{302B8BC0-D708-0A41-B729-60C0167B70C6}"/>
              </a:ext>
            </a:extLst>
          </p:cNvPr>
          <p:cNvSpPr>
            <a:spLocks noGrp="1"/>
          </p:cNvSpPr>
          <p:nvPr>
            <p:ph type="body" sz="quarter" idx="60"/>
          </p:nvPr>
        </p:nvSpPr>
        <p:spPr>
          <a:xfrm>
            <a:off x="1028795" y="3886200"/>
            <a:ext cx="4213765" cy="708660"/>
          </a:xfrm>
        </p:spPr>
        <p:txBody>
          <a:bodyPr numCol="1"/>
          <a:lstStyle/>
          <a:p>
            <a:r>
              <a:rPr lang="en-US" sz="1200" dirty="0">
                <a:solidFill>
                  <a:schemeClr val="tx1"/>
                </a:solidFill>
                <a:latin typeface="Calibri" panose="020F0502020204030204" pitchFamily="34" charset="0"/>
                <a:cs typeface="Calibri" panose="020F0502020204030204" pitchFamily="34" charset="0"/>
              </a:rPr>
              <a:t>Wydaje mi się, że porównywalnie. Firma promuje profesjonalizm niezależnie od płci, każdy pracownik ma podobne szanse na awans. Procentowy udział kobiet na stanowiskach kierowniczych jest porównywalny z męskimi.</a:t>
            </a: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134248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39453" y="104388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8"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3587594"/>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DF60D300-7175-46F8-A2D2-00AF17FF0EF9}"/>
              </a:ext>
            </a:extLst>
          </p:cNvPr>
          <p:cNvSpPr/>
          <p:nvPr/>
        </p:nvSpPr>
        <p:spPr>
          <a:xfrm>
            <a:off x="279183" y="328898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0" name="Text Placeholder 3">
            <a:extLst>
              <a:ext uri="{FF2B5EF4-FFF2-40B4-BE49-F238E27FC236}">
                <a16:creationId xmlns:a16="http://schemas.microsoft.com/office/drawing/2014/main" id="{9629A14F-7683-FC4A-9A4A-7EDC1C610693}"/>
              </a:ext>
            </a:extLst>
          </p:cNvPr>
          <p:cNvSpPr txBox="1">
            <a:spLocks/>
          </p:cNvSpPr>
          <p:nvPr/>
        </p:nvSpPr>
        <p:spPr>
          <a:xfrm>
            <a:off x="982415" y="4732020"/>
            <a:ext cx="5435600" cy="568791"/>
          </a:xfrm>
          <a:prstGeom prst="rect">
            <a:avLst/>
          </a:prstGeom>
        </p:spPr>
        <p:txBody>
          <a:bodyPr anchor="ctr">
            <a:noAutofit/>
          </a:bodyPr>
          <a:lstStyle/>
          <a:p>
            <a:pPr lvl="0" algn="l" defTabSz="583729" hangingPunct="1">
              <a:lnSpc>
                <a:spcPts val="1420"/>
              </a:lnSpc>
            </a:pPr>
            <a:endParaRPr lang="en-US" sz="1200" dirty="0">
              <a:solidFill>
                <a:srgbClr val="7F58A0"/>
              </a:solidFill>
              <a:latin typeface="Calibri" panose="020F0502020204030204" pitchFamily="34" charset="0"/>
              <a:ea typeface="Montserrat Light"/>
              <a:cs typeface="Calibri" panose="020F0502020204030204" pitchFamily="34" charset="0"/>
              <a:sym typeface="Montserrat Light"/>
            </a:endParaRPr>
          </a:p>
        </p:txBody>
      </p:sp>
      <p:sp>
        <p:nvSpPr>
          <p:cNvPr id="11" name="Oval 39">
            <a:extLst>
              <a:ext uri="{FF2B5EF4-FFF2-40B4-BE49-F238E27FC236}">
                <a16:creationId xmlns:a16="http://schemas.microsoft.com/office/drawing/2014/main" id="{DF60D300-7175-46F8-A2D2-00AF17FF0EF9}"/>
              </a:ext>
            </a:extLst>
          </p:cNvPr>
          <p:cNvSpPr/>
          <p:nvPr/>
        </p:nvSpPr>
        <p:spPr>
          <a:xfrm>
            <a:off x="385203" y="6211013"/>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2"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6509619"/>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Text Placeholder 4">
            <a:extLst>
              <a:ext uri="{FF2B5EF4-FFF2-40B4-BE49-F238E27FC236}">
                <a16:creationId xmlns:a16="http://schemas.microsoft.com/office/drawing/2014/main" id="{302B8BC0-D708-0A41-B729-60C0167B70C6}"/>
              </a:ext>
            </a:extLst>
          </p:cNvPr>
          <p:cNvSpPr txBox="1">
            <a:spLocks/>
          </p:cNvSpPr>
          <p:nvPr/>
        </p:nvSpPr>
        <p:spPr>
          <a:xfrm>
            <a:off x="876394" y="6509619"/>
            <a:ext cx="5435600" cy="958694"/>
          </a:xfrm>
          <a:prstGeom prst="rect">
            <a:avLst/>
          </a:prstGeom>
        </p:spPr>
        <p:txBody>
          <a:bodyPr numCol="2" spcCol="288000" anchor="t">
            <a:noAutofit/>
          </a:bodyPr>
          <a:lstStyle/>
          <a:p>
            <a:pPr lvl="0" algn="just" defTabSz="583729" hangingPunct="1"/>
            <a:endParaRPr kumimoji="0" lang="en-US"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4" name="Text Placeholder 3">
            <a:extLst>
              <a:ext uri="{FF2B5EF4-FFF2-40B4-BE49-F238E27FC236}">
                <a16:creationId xmlns:a16="http://schemas.microsoft.com/office/drawing/2014/main" id="{9629A14F-7683-FC4A-9A4A-7EDC1C610693}"/>
              </a:ext>
            </a:extLst>
          </p:cNvPr>
          <p:cNvSpPr txBox="1">
            <a:spLocks/>
          </p:cNvSpPr>
          <p:nvPr/>
        </p:nvSpPr>
        <p:spPr>
          <a:xfrm>
            <a:off x="1028795" y="5020154"/>
            <a:ext cx="4213765" cy="1371600"/>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am Medium"/>
                <a:cs typeface="Calibri" panose="020F0502020204030204" pitchFamily="34" charset="0"/>
                <a:sym typeface="Montserrat Light"/>
              </a:rPr>
              <a:t>Czy istnieje zjawisko "szklanego sufitu dla kobiet"?  (tzn. kobiety osiągają pewien maksymalny poziom kariery i nie są awansowane dalej) i czy firma w jakikolwiek sposób pomaga kobietom w aspirowaniu na wyższe stanowiska? (np. czy organizowane są specjalne szkolenia, warsztaty promujące karierę menedżerską kobiet, staże dla kobiet, coaching kariery? )</a:t>
            </a:r>
          </a:p>
        </p:txBody>
      </p:sp>
      <p:sp>
        <p:nvSpPr>
          <p:cNvPr id="16" name="Text Placeholder 4">
            <a:extLst>
              <a:ext uri="{FF2B5EF4-FFF2-40B4-BE49-F238E27FC236}">
                <a16:creationId xmlns:a16="http://schemas.microsoft.com/office/drawing/2014/main" id="{302B8BC0-D708-0A41-B729-60C0167B70C6}"/>
              </a:ext>
            </a:extLst>
          </p:cNvPr>
          <p:cNvSpPr txBox="1">
            <a:spLocks/>
          </p:cNvSpPr>
          <p:nvPr/>
        </p:nvSpPr>
        <p:spPr>
          <a:xfrm>
            <a:off x="982415" y="6667500"/>
            <a:ext cx="4160425" cy="1132996"/>
          </a:xfrm>
          <a:prstGeom prst="rect">
            <a:avLst/>
          </a:prstGeom>
        </p:spPr>
        <p:txBody>
          <a:bodyPr numCol="1" spcCol="288000" anchor="t">
            <a:noAutofit/>
          </a:bodyPr>
          <a:lstStyle/>
          <a:p>
            <a:pPr lvl="0" algn="just" defTabSz="583729" hangingPunct="1"/>
            <a:r>
              <a:rPr lang="en-US" sz="1200" dirty="0">
                <a:solidFill>
                  <a:schemeClr val="tx1"/>
                </a:solidFill>
                <a:latin typeface="Calibri" panose="020F0502020204030204" pitchFamily="34" charset="0"/>
                <a:ea typeface="Montserrat Light"/>
                <a:cs typeface="Calibri" panose="020F0502020204030204" pitchFamily="34" charset="0"/>
                <a:sym typeface="Montserrat Light"/>
              </a:rPr>
              <a:t>Nie występuje, jeśli chęć awansu pokrywa się z wymaganymi kompetencjami, to nie ma przeciwwskazań do zatrudnienia, niezależnie od płci. Firma stawia na równość praw kobiet i mężczyzn, dlatego nie promuje żadnej z płci, ale pomaga w rozwoju poszczególnych osób, jeśli tylko wyrażają taką potrzebę.</a:t>
            </a:r>
            <a:endParaRPr kumimoji="0" lang="en-US" sz="1200" b="0" i="0" u="none" strike="noStrike" kern="0" cap="none" spc="0" normalizeH="0" baseline="0" noProof="0" dirty="0">
              <a:ln>
                <a:noFill/>
              </a:ln>
              <a:solidFill>
                <a:schemeClr val="tx1"/>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3126914143"/>
      </p:ext>
    </p:extLst>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656735" y="3090661"/>
            <a:ext cx="3043771" cy="4299872"/>
          </a:xfrm>
        </p:spPr>
        <p:txBody>
          <a:bodyPr/>
          <a:lstStyle/>
          <a:p>
            <a:r>
              <a:rPr lang="en-US" sz="1200" dirty="0">
                <a:latin typeface="Calibri" panose="020F0502020204030204" pitchFamily="34" charset="0"/>
                <a:cs typeface="Calibri" panose="020F0502020204030204" pitchFamily="34" charset="0"/>
              </a:rPr>
              <a:t>Pani </a:t>
            </a:r>
            <a:r>
              <a:rPr lang="pl-PL" sz="1200" b="1" dirty="0">
                <a:latin typeface="Calibri" panose="020F0502020204030204" pitchFamily="34" charset="0"/>
                <a:cs typeface="Calibri" panose="020F0502020204030204" pitchFamily="34" charset="0"/>
              </a:rPr>
              <a:t>Marlena Biadała-Domino </a:t>
            </a:r>
            <a:r>
              <a:rPr lang="en-US" sz="1200" dirty="0">
                <a:latin typeface="Calibri" panose="020F0502020204030204" pitchFamily="34" charset="0"/>
                <a:cs typeface="Calibri" panose="020F0502020204030204" pitchFamily="34" charset="0"/>
              </a:rPr>
              <a:t>jest kierownikiem ds. </a:t>
            </a:r>
            <a:r>
              <a:rPr lang="en-US" sz="1200" dirty="0" err="1">
                <a:latin typeface="Calibri" panose="020F0502020204030204" pitchFamily="34" charset="0"/>
                <a:cs typeface="Calibri" panose="020F0502020204030204" pitchFamily="34" charset="0"/>
              </a:rPr>
              <a:t>komunikacji </a:t>
            </a:r>
            <a:r>
              <a:rPr lang="en-US" sz="1200" dirty="0">
                <a:latin typeface="Calibri" panose="020F0502020204030204" pitchFamily="34" charset="0"/>
                <a:cs typeface="Calibri" panose="020F0502020204030204" pitchFamily="34" charset="0"/>
              </a:rPr>
              <a:t>i PR </a:t>
            </a:r>
            <a:r>
              <a:rPr lang="pl-PL" sz="1200" dirty="0" err="1">
                <a:latin typeface="Calibri" panose="020F0502020204030204" pitchFamily="34" charset="0"/>
                <a:cs typeface="Calibri" panose="020F0502020204030204" pitchFamily="34" charset="0"/>
              </a:rPr>
              <a:t>w </a:t>
            </a:r>
            <a:r>
              <a:rPr lang="en-US" sz="1200" dirty="0">
                <a:latin typeface="Calibri" panose="020F0502020204030204" pitchFamily="34" charset="0"/>
                <a:cs typeface="Calibri" panose="020F0502020204030204" pitchFamily="34" charset="0"/>
              </a:rPr>
              <a:t>Mercedes-Benz Manufacturing Poland </a:t>
            </a:r>
            <a:r>
              <a:rPr lang="pl-PL" sz="1200" dirty="0">
                <a:latin typeface="Calibri" panose="020F0502020204030204" pitchFamily="34" charset="0"/>
                <a:cs typeface="Calibri" panose="020F0502020204030204" pitchFamily="34" charset="0"/>
              </a:rPr>
              <a:t>Sp. z o.o.</a:t>
            </a:r>
          </a:p>
          <a:p>
            <a:r>
              <a:rPr lang="en-US" sz="1200" dirty="0">
                <a:latin typeface="Calibri" panose="020F0502020204030204" pitchFamily="34" charset="0"/>
                <a:cs typeface="Calibri" panose="020F0502020204030204" pitchFamily="34" charset="0"/>
              </a:rPr>
              <a:t>Pierwsza w Polsce fabryka silników i akumulatorów elektrycznych Mercedes-Benz znajduje się w gminie </a:t>
            </a:r>
            <a:r>
              <a:rPr lang="en-US" sz="1200" dirty="0" err="1">
                <a:latin typeface="Calibri" panose="020F0502020204030204" pitchFamily="34" charset="0"/>
                <a:cs typeface="Calibri" panose="020F0502020204030204" pitchFamily="34" charset="0"/>
              </a:rPr>
              <a:t>Jawor</a:t>
            </a:r>
            <a:r>
              <a:rPr lang="en-US" sz="1200" dirty="0">
                <a:latin typeface="Calibri" panose="020F0502020204030204" pitchFamily="34" charset="0"/>
                <a:cs typeface="Calibri" panose="020F0502020204030204" pitchFamily="34" charset="0"/>
              </a:rPr>
              <a:t>, 70 km na zachód od </a:t>
            </a:r>
            <a:r>
              <a:rPr lang="en-US" sz="1200" dirty="0" err="1">
                <a:latin typeface="Calibri" panose="020F0502020204030204" pitchFamily="34" charset="0"/>
                <a:cs typeface="Calibri" panose="020F0502020204030204" pitchFamily="34" charset="0"/>
              </a:rPr>
              <a:t>Wrocławia, </a:t>
            </a:r>
            <a:r>
              <a:rPr lang="en-US" sz="1200" dirty="0">
                <a:latin typeface="Calibri" panose="020F0502020204030204" pitchFamily="34" charset="0"/>
                <a:cs typeface="Calibri" panose="020F0502020204030204" pitchFamily="34" charset="0"/>
              </a:rPr>
              <a:t>na terenie </a:t>
            </a:r>
            <a:r>
              <a:rPr lang="en-US" sz="1200" dirty="0" err="1">
                <a:latin typeface="Calibri" panose="020F0502020204030204" pitchFamily="34" charset="0"/>
                <a:cs typeface="Calibri" panose="020F0502020204030204" pitchFamily="34" charset="0"/>
              </a:rPr>
              <a:t>Wałbrzyskiej </a:t>
            </a:r>
            <a:r>
              <a:rPr lang="en-US" sz="1200" dirty="0">
                <a:latin typeface="Calibri" panose="020F0502020204030204" pitchFamily="34" charset="0"/>
                <a:cs typeface="Calibri" panose="020F0502020204030204" pitchFamily="34" charset="0"/>
              </a:rPr>
              <a:t>Specjalnej Strefy Ekonomicznej. Zakład, w ramach nowo utworzonej spółki Mercedes-Benz Manufacturing Poland, produkuje czterocylindrowe silniki benzynowe i wysokoprężne oraz akumulatory elektryczne do samochodów osobowych Mercedes-Benz. Najnowocześniejsza fabryka stanowi połączenie najwyższych standardów przemysłu motoryzacyjnego z ideą "Przemysłu 4.0", a jej oddanie do użytku przyczyniło się do zwiększenia możliwości produkcyjnych Grupy w Europie Wschodniej oraz elastyczności i wydajności globalnej sieci produkcyjnej Mercedes-Benz.</a:t>
            </a:r>
            <a:endParaRPr lang="pl-PL"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r>
              <a:rPr lang="en-US" dirty="0">
                <a:latin typeface="Gotham Medium"/>
                <a:cs typeface="Calibri" panose="020F0502020204030204" pitchFamily="34" charset="0"/>
              </a:rPr>
              <a:t>Data rozmowy kwalifikacyjnej</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pl-PL" sz="1200" dirty="0">
                <a:latin typeface="Calibri" panose="020F0502020204030204" pitchFamily="34" charset="0"/>
                <a:cs typeface="Calibri" panose="020F0502020204030204" pitchFamily="34" charset="0"/>
              </a:rPr>
              <a:t>6.06.2022</a:t>
            </a:r>
            <a:endParaRPr lang="en-US" sz="1200" dirty="0">
              <a:latin typeface="Calibri" panose="020F0502020204030204" pitchFamily="34" charset="0"/>
              <a:cs typeface="Calibri" panose="020F0502020204030204" pitchFamily="34" charset="0"/>
            </a:endParaRPr>
          </a:p>
        </p:txBody>
      </p:sp>
      <p:sp>
        <p:nvSpPr>
          <p:cNvPr id="10" name="Text Placeholder 9">
            <a:extLst>
              <a:ext uri="{FF2B5EF4-FFF2-40B4-BE49-F238E27FC236}">
                <a16:creationId xmlns:a16="http://schemas.microsoft.com/office/drawing/2014/main" id="{41F06FCC-8744-6B40-A08C-4AFCBD84B721}"/>
              </a:ext>
            </a:extLst>
          </p:cNvPr>
          <p:cNvSpPr>
            <a:spLocks noGrp="1"/>
          </p:cNvSpPr>
          <p:nvPr>
            <p:ph type="body" sz="quarter" idx="62"/>
          </p:nvPr>
        </p:nvSpPr>
        <p:spPr>
          <a:prstGeom prst="rect">
            <a:avLst/>
          </a:prstGeom>
        </p:spPr>
        <p:txBody>
          <a:bodyPr/>
          <a:lstStyle/>
          <a:p>
            <a:r>
              <a:rPr lang="en-US" dirty="0">
                <a:latin typeface="Gotham Medium"/>
                <a:cs typeface="Calibri" panose="020F0502020204030204" pitchFamily="34" charset="0"/>
              </a:rPr>
              <a:t>Osoba kontaktowa</a:t>
            </a:r>
          </a:p>
        </p:txBody>
      </p:sp>
      <p:sp>
        <p:nvSpPr>
          <p:cNvPr id="11" name="Text Placeholder 10">
            <a:extLst>
              <a:ext uri="{FF2B5EF4-FFF2-40B4-BE49-F238E27FC236}">
                <a16:creationId xmlns:a16="http://schemas.microsoft.com/office/drawing/2014/main" id="{C1CA4F2B-4C9D-7A4F-BF06-EFD72398FD2F}"/>
              </a:ext>
            </a:extLst>
          </p:cNvPr>
          <p:cNvSpPr>
            <a:spLocks noGrp="1"/>
          </p:cNvSpPr>
          <p:nvPr>
            <p:ph type="body" sz="quarter" idx="63"/>
          </p:nvPr>
        </p:nvSpPr>
        <p:spPr>
          <a:prstGeom prst="rect">
            <a:avLst/>
          </a:prstGeom>
        </p:spPr>
        <p:txBody>
          <a:bodyPr/>
          <a:lstStyle/>
          <a:p>
            <a:r>
              <a:rPr lang="pl-PL" sz="1200" b="1" dirty="0">
                <a:latin typeface="Calibri" panose="020F0502020204030204" pitchFamily="34" charset="0"/>
                <a:cs typeface="Calibri" panose="020F0502020204030204" pitchFamily="34" charset="0"/>
              </a:rPr>
              <a:t>Marlena Biadała-Domino</a:t>
            </a:r>
            <a:endParaRPr lang="en-US" sz="1200" dirty="0">
              <a:latin typeface="Calibri" panose="020F0502020204030204" pitchFamily="34" charset="0"/>
              <a:cs typeface="Calibri" panose="020F0502020204030204" pitchFamily="34" charset="0"/>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prstGeom prst="rect">
            <a:avLst/>
          </a:prstGeom>
        </p:spPr>
        <p:txBody>
          <a:bodyPr/>
          <a:lstStyle/>
          <a:p>
            <a:r>
              <a:rPr lang="en-US" dirty="0">
                <a:latin typeface="Calibri" panose="020F0502020204030204" pitchFamily="34" charset="0"/>
                <a:cs typeface="Calibri" panose="020F0502020204030204" pitchFamily="34" charset="0"/>
              </a:rPr>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xfrm>
            <a:off x="264747" y="5463931"/>
            <a:ext cx="2694086" cy="349177"/>
          </a:xfrm>
          <a:prstGeom prst="rect">
            <a:avLst/>
          </a:prstGeom>
        </p:spPr>
        <p:txBody>
          <a:bodyPr/>
          <a:lstStyle/>
          <a:p>
            <a:r>
              <a:rPr lang="pl-PL" sz="1200" dirty="0">
                <a:latin typeface="Calibri" panose="020F0502020204030204" pitchFamily="34" charset="0"/>
                <a:cs typeface="Calibri" panose="020F0502020204030204" pitchFamily="34" charset="0"/>
              </a:rPr>
              <a:t>marlena.biadala-domino@mercedes-benz.com</a:t>
            </a:r>
            <a:endParaRPr lang="en-US" sz="1200" dirty="0">
              <a:latin typeface="Calibri" panose="020F0502020204030204" pitchFamily="34" charset="0"/>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4746" y="3523328"/>
            <a:ext cx="2694087" cy="349177"/>
          </a:xfrm>
          <a:prstGeom prst="rect">
            <a:avLst/>
          </a:prstGeom>
        </p:spPr>
        <p:txBody>
          <a:bodyPr/>
          <a:lstStyle/>
          <a:p>
            <a:r>
              <a:rPr lang="en-US" dirty="0">
                <a:latin typeface="Calibri" panose="020F0502020204030204" pitchFamily="34" charset="0"/>
                <a:cs typeface="Calibri" panose="020F0502020204030204" pitchFamily="34" charset="0"/>
              </a:rPr>
              <a:t>Nazwa</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prstGeom prst="rect">
            <a:avLst/>
          </a:prstGeom>
        </p:spPr>
        <p:txBody>
          <a:bodyPr/>
          <a:lstStyle/>
          <a:p>
            <a:r>
              <a:rPr lang="pl-PL" sz="1200" b="1" dirty="0">
                <a:latin typeface="Calibri" panose="020F0502020204030204" pitchFamily="34" charset="0"/>
                <a:cs typeface="Calibri" panose="020F0502020204030204" pitchFamily="34" charset="0"/>
              </a:rPr>
              <a:t>Marlena Biadała-Domino</a:t>
            </a:r>
            <a:endParaRPr lang="en-US" sz="1200" dirty="0">
              <a:latin typeface="Calibri" panose="020F0502020204030204" pitchFamily="34" charset="0"/>
              <a:cs typeface="Calibri" panose="020F0502020204030204" pitchFamily="34" charset="0"/>
            </a:endParaRPr>
          </a:p>
        </p:txBody>
      </p:sp>
      <p:pic>
        <p:nvPicPr>
          <p:cNvPr id="14" name="Picture Placeholder 13">
            <a:extLst>
              <a:ext uri="{FF2B5EF4-FFF2-40B4-BE49-F238E27FC236}">
                <a16:creationId xmlns:a16="http://schemas.microsoft.com/office/drawing/2014/main" id="{7CED5E8A-9BCE-6C35-1103-E77A5816A0C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grpSp>
        <p:nvGrpSpPr>
          <p:cNvPr id="17" name="Group 16">
            <a:extLst>
              <a:ext uri="{FF2B5EF4-FFF2-40B4-BE49-F238E27FC236}">
                <a16:creationId xmlns:a16="http://schemas.microsoft.com/office/drawing/2014/main" id="{03FE64B4-10BA-B54D-85FA-0A11220FF92B}"/>
              </a:ext>
            </a:extLst>
          </p:cNvPr>
          <p:cNvGrpSpPr/>
          <p:nvPr/>
        </p:nvGrpSpPr>
        <p:grpSpPr>
          <a:xfrm>
            <a:off x="2229274" y="806148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021504" y="3484238"/>
              <a:ext cx="761747" cy="464230"/>
            </a:xfrm>
            <a:prstGeom prst="rect">
              <a:avLst/>
            </a:prstGeom>
          </p:spPr>
          <p:txBody>
            <a:bodyPr wrap="none">
              <a:spAutoFit/>
            </a:bodyPr>
            <a:lstStyle/>
            <a:p>
              <a:pPr marL="12700" algn="ctr">
                <a:lnSpc>
                  <a:spcPts val="1420"/>
                </a:lnSpc>
                <a:spcBef>
                  <a:spcPts val="100"/>
                </a:spcBef>
              </a:pPr>
              <a:r>
                <a:rPr lang="en-IE" sz="1200" b="1"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KLIKNIJ</a:t>
              </a:r>
            </a:p>
            <a:p>
              <a:pPr marL="12700" algn="ctr">
                <a:lnSpc>
                  <a:spcPts val="1420"/>
                </a:lnSpc>
                <a:spcBef>
                  <a:spcPts val="100"/>
                </a:spcBef>
              </a:pPr>
              <a:r>
                <a:rPr lang="en-IE" sz="1200" b="1"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DO WGLĄDU</a:t>
              </a:r>
              <a:endParaRPr lang="en-IE" sz="1200" b="1" dirty="0">
                <a:solidFill>
                  <a:schemeClr val="bg1"/>
                </a:solidFill>
                <a:latin typeface="Calibri" panose="020F0502020204030204" pitchFamily="34" charset="0"/>
                <a:cs typeface="Calibri" panose="020F0502020204030204" pitchFamily="34" charset="0"/>
              </a:endParaRPr>
            </a:p>
          </p:txBody>
        </p:sp>
      </p:grpSp>
      <p:pic>
        <p:nvPicPr>
          <p:cNvPr id="3" name="Picture Placeholder 2">
            <a:extLst>
              <a:ext uri="{FF2B5EF4-FFF2-40B4-BE49-F238E27FC236}">
                <a16:creationId xmlns:a16="http://schemas.microsoft.com/office/drawing/2014/main" id="{A55B8DF1-137D-249D-97E7-CB90EC9FB532}"/>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602587846"/>
      </p:ext>
    </p:extLst>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44612" y="373817"/>
            <a:ext cx="5505067" cy="510196"/>
          </a:xfrm>
        </p:spPr>
        <p:txBody>
          <a:bodyPr/>
          <a:lstStyle/>
          <a:p>
            <a:r>
              <a:rPr lang="en-GB" sz="2400" b="1" dirty="0">
                <a:solidFill>
                  <a:srgbClr val="ED5957"/>
                </a:solidFill>
                <a:effectLst/>
                <a:latin typeface="Gotham Medium"/>
                <a:ea typeface="Calibri" panose="020F0502020204030204" pitchFamily="34" charset="0"/>
                <a:cs typeface="Times New Roman" panose="02020603050405020304" pitchFamily="18" charset="0"/>
              </a:rPr>
              <a:t>1. Historie kobiet </a:t>
            </a:r>
            <a:endParaRPr lang="en-US" sz="1800" dirty="0">
              <a:latin typeface="Gotham Medium"/>
            </a:endParaRP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893083"/>
            <a:ext cx="5970685" cy="3805915"/>
          </a:xfrm>
        </p:spPr>
        <p:txBody>
          <a:bodyPr/>
          <a:lstStyle/>
          <a:p>
            <a:pPr lvl="1">
              <a:spcBef>
                <a:spcPts val="195"/>
              </a:spcBef>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p>
            <a:pPr marL="663717" lvl="1" indent="-2857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MEGAN YEATS </a:t>
            </a:r>
          </a:p>
          <a:p>
            <a:pPr marL="663717" lvl="1" indent="-2857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ANONYMOUS 1</a:t>
            </a:r>
          </a:p>
          <a:p>
            <a:pPr marL="663717" lvl="1" indent="-2857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ANONYMOUS 2</a:t>
            </a:r>
          </a:p>
          <a:p>
            <a:pPr marL="663717" lvl="1" indent="-2857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SOPHIE PERKTOLD</a:t>
            </a:r>
          </a:p>
          <a:p>
            <a:pPr marL="663717" lvl="1" indent="-28575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ECONSULT BETRIEBSBERATUNG</a:t>
            </a:r>
          </a:p>
          <a:p>
            <a:pPr marL="949467" lvl="1" indent="-571500" algn="just">
              <a:spcBef>
                <a:spcPts val="195"/>
              </a:spcBef>
              <a:buFont typeface="Wingdings" panose="05000000000000000000" pitchFamily="2" charset="2"/>
              <a:buChar char="q"/>
              <a:tabLst>
                <a:tab pos="450215" algn="l"/>
              </a:tabLst>
            </a:pP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a:p>
            <a:pPr marL="171450" indent="-171450" algn="just">
              <a:spcBef>
                <a:spcPts val="195"/>
              </a:spcBef>
              <a:spcAft>
                <a:spcPts val="0"/>
              </a:spcAft>
              <a:buFont typeface="Arial" panose="020B0604020202020204" pitchFamily="34" charset="0"/>
              <a:buChar char="•"/>
              <a:tabLst>
                <a:tab pos="450215" algn="l"/>
              </a:tabLst>
            </a:pPr>
            <a:endParaRPr lang="en-GB" sz="14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870114887"/>
      </p:ext>
    </p:extLst>
  </p:cSld>
  <p:clrMapOvr>
    <a:masterClrMapping/>
  </p:clrMapOvr>
  <p:transition spd="med"/>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865050" y="409198"/>
            <a:ext cx="5578405" cy="549444"/>
          </a:xfrm>
        </p:spPr>
        <p:txBody>
          <a:bodyPr/>
          <a:lstStyle/>
          <a:p>
            <a:r>
              <a:rPr lang="en-US" sz="1400" b="1" dirty="0">
                <a:solidFill>
                  <a:srgbClr val="31475E"/>
                </a:solidFill>
                <a:latin typeface="Gotham Medium"/>
                <a:cs typeface="Calibri" panose="020F0502020204030204" pitchFamily="34" charset="0"/>
              </a:rPr>
              <a:t>Czy Twoja firma zapewnia podejście równych szans w zatrudnianiu? (czy zatrudniasz bez względu na płeć, czy w praktyce płeć wpływa na zatrudnianie ? )</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819330" y="1257247"/>
            <a:ext cx="5435600" cy="888861"/>
          </a:xfrm>
        </p:spPr>
        <p:txBody>
          <a:bodyPr numCol="1"/>
          <a:lstStyle/>
          <a:p>
            <a:r>
              <a:rPr lang="en-US" sz="1200" dirty="0">
                <a:latin typeface="Calibri" panose="020F0502020204030204" pitchFamily="34" charset="0"/>
                <a:cs typeface="Calibri" panose="020F0502020204030204" pitchFamily="34" charset="0"/>
              </a:rPr>
              <a:t>Tak, kobiety są zatrudnione na każdym stanowisku, od najniższego stopnia montera/montażysty poprzez brygadzistów, inżynierów, specjalistów itp. aż do kadry zarządzającej, która jest reprezentowana w proporcji 50/50 przez kobietę i mężczyznę. Proporcja kobiet i mężczyzn pracujących obecnie w firmie wynosi 46% kobiet, 54% mężczyzn, przy czym tendencja zatrudnienia kobiet jest rosnąca.</a:t>
            </a:r>
            <a:endParaRPr lang="pl-PL"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819330" y="2734142"/>
            <a:ext cx="5669846" cy="446871"/>
          </a:xfrm>
        </p:spPr>
        <p:txBody>
          <a:bodyPr/>
          <a:lstStyle/>
          <a:p>
            <a:r>
              <a:rPr lang="en-US" sz="1400" b="1" dirty="0">
                <a:solidFill>
                  <a:srgbClr val="31475E"/>
                </a:solidFill>
                <a:latin typeface="Gotham Medium"/>
                <a:cs typeface="Calibri" panose="020F0502020204030204" pitchFamily="34" charset="0"/>
              </a:rPr>
              <a:t>Czy firma stosuje różne podejścia w rekrutacji? (Rekrutacja zarówno zewnętrzna jak i wewnętrzna, najpierw promowanie własnych pracowników na stanowiska kierownicze? </a:t>
            </a:r>
            <a:r>
              <a:rPr lang="pl-PL" sz="1400" b="1" dirty="0">
                <a:solidFill>
                  <a:srgbClr val="31475E"/>
                </a:solidFill>
                <a:latin typeface="Gotham Medium"/>
                <a:cs typeface="Calibri" panose="020F0502020204030204" pitchFamily="34" charset="0"/>
              </a:rPr>
              <a:t>)</a:t>
            </a:r>
          </a:p>
        </p:txBody>
      </p:sp>
      <p:sp>
        <p:nvSpPr>
          <p:cNvPr id="9" name="Text Placeholder 8">
            <a:extLst>
              <a:ext uri="{FF2B5EF4-FFF2-40B4-BE49-F238E27FC236}">
                <a16:creationId xmlns:a16="http://schemas.microsoft.com/office/drawing/2014/main" id="{A6A84EA3-A7FA-224A-B7C4-AA2BEA6E3F54}"/>
              </a:ext>
            </a:extLst>
          </p:cNvPr>
          <p:cNvSpPr>
            <a:spLocks noGrp="1"/>
          </p:cNvSpPr>
          <p:nvPr>
            <p:ph type="body" sz="quarter" idx="60"/>
          </p:nvPr>
        </p:nvSpPr>
        <p:spPr>
          <a:xfrm>
            <a:off x="860496" y="3374438"/>
            <a:ext cx="5435600" cy="563737"/>
          </a:xfrm>
        </p:spPr>
        <p:txBody>
          <a:bodyPr numCol="1"/>
          <a:lstStyle/>
          <a:p>
            <a:r>
              <a:rPr lang="en-US" sz="1200" dirty="0">
                <a:latin typeface="Calibri" panose="020F0502020204030204" pitchFamily="34" charset="0"/>
                <a:cs typeface="Calibri" panose="020F0502020204030204" pitchFamily="34" charset="0"/>
              </a:rPr>
              <a:t>W tej chwili skupiamy się głównie na rekrutacji wewnętrznej, jeśli chodzi o awans na brygadzistę, mistrza czy kierownika. Dbamy o to, aby wśród kandydatów były zarówno kobiety jak i mężczyźni.</a:t>
            </a:r>
            <a:endParaRPr lang="pl-PL" sz="1200" dirty="0">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14107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552484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45649" y="834277"/>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grpSp>
        <p:nvGrpSpPr>
          <p:cNvPr id="33" name="Group 32">
            <a:extLst>
              <a:ext uri="{FF2B5EF4-FFF2-40B4-BE49-F238E27FC236}">
                <a16:creationId xmlns:a16="http://schemas.microsoft.com/office/drawing/2014/main" id="{243096DF-132C-4717-9FDA-E13AE2D577BA}"/>
              </a:ext>
            </a:extLst>
          </p:cNvPr>
          <p:cNvGrpSpPr/>
          <p:nvPr/>
        </p:nvGrpSpPr>
        <p:grpSpPr>
          <a:xfrm>
            <a:off x="145649" y="2957578"/>
            <a:ext cx="6712351" cy="597212"/>
            <a:chOff x="137702" y="3746222"/>
            <a:chExt cx="6712351" cy="597212"/>
          </a:xfrm>
        </p:grpSpPr>
        <p:cxnSp>
          <p:nvCxnSpPr>
            <p:cNvPr id="34"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sp>
        <p:nvSpPr>
          <p:cNvPr id="23" name="Text Placeholder 7">
            <a:extLst>
              <a:ext uri="{FF2B5EF4-FFF2-40B4-BE49-F238E27FC236}">
                <a16:creationId xmlns:a16="http://schemas.microsoft.com/office/drawing/2014/main" id="{9DE596AA-A6CA-8040-8F1B-E7266FFAAF8F}"/>
              </a:ext>
            </a:extLst>
          </p:cNvPr>
          <p:cNvSpPr txBox="1">
            <a:spLocks/>
          </p:cNvSpPr>
          <p:nvPr/>
        </p:nvSpPr>
        <p:spPr>
          <a:xfrm>
            <a:off x="961534" y="4626753"/>
            <a:ext cx="5669846" cy="446871"/>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am Medium"/>
                <a:cs typeface="Calibri" panose="020F0502020204030204" pitchFamily="34" charset="0"/>
                <a:sym typeface="Montserrat Light"/>
              </a:rPr>
              <a:t>Czy podczas rekrutacji na stanowiska kierownicze lub specjalistyczne (kierownik - menedżer - koordynator) płeć wpływa na szanse zatrudnienia?</a:t>
            </a:r>
            <a:endParaRPr lang="pl-PL" sz="1400" b="1" dirty="0">
              <a:solidFill>
                <a:srgbClr val="31475E"/>
              </a:solidFill>
              <a:latin typeface="Gotham Medium"/>
              <a:cs typeface="Calibri" panose="020F0502020204030204" pitchFamily="34" charset="0"/>
              <a:sym typeface="Montserrat Light"/>
            </a:endParaRPr>
          </a:p>
        </p:txBody>
      </p:sp>
      <p:grpSp>
        <p:nvGrpSpPr>
          <p:cNvPr id="24" name="Group 32">
            <a:extLst>
              <a:ext uri="{FF2B5EF4-FFF2-40B4-BE49-F238E27FC236}">
                <a16:creationId xmlns:a16="http://schemas.microsoft.com/office/drawing/2014/main" id="{243096DF-132C-4717-9FDA-E13AE2D577BA}"/>
              </a:ext>
            </a:extLst>
          </p:cNvPr>
          <p:cNvGrpSpPr/>
          <p:nvPr/>
        </p:nvGrpSpPr>
        <p:grpSpPr>
          <a:xfrm>
            <a:off x="145649" y="4850190"/>
            <a:ext cx="6712351" cy="597212"/>
            <a:chOff x="137702" y="3746222"/>
            <a:chExt cx="6712351" cy="597212"/>
          </a:xfrm>
        </p:grpSpPr>
        <p:cxnSp>
          <p:nvCxnSpPr>
            <p:cNvPr id="25"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sp>
        <p:nvSpPr>
          <p:cNvPr id="27" name="Text Placeholder 8">
            <a:extLst>
              <a:ext uri="{FF2B5EF4-FFF2-40B4-BE49-F238E27FC236}">
                <a16:creationId xmlns:a16="http://schemas.microsoft.com/office/drawing/2014/main" id="{A6A84EA3-A7FA-224A-B7C4-AA2BEA6E3F54}"/>
              </a:ext>
            </a:extLst>
          </p:cNvPr>
          <p:cNvSpPr txBox="1">
            <a:spLocks/>
          </p:cNvSpPr>
          <p:nvPr/>
        </p:nvSpPr>
        <p:spPr>
          <a:xfrm>
            <a:off x="971730" y="5304314"/>
            <a:ext cx="5435600" cy="965692"/>
          </a:xfrm>
          <a:prstGeom prst="rect">
            <a:avLst/>
          </a:prstGeom>
        </p:spPr>
        <p:txBody>
          <a:bodyPr numCol="1" spcCol="288000" anchor="t">
            <a:noAutofit/>
          </a:bodyPr>
          <a:lstStyle/>
          <a:p>
            <a:pPr lvl="0" algn="just" defTabSz="583729" hangingPunct="1"/>
            <a:r>
              <a:rPr lang="en-US" sz="1200" dirty="0">
                <a:solidFill>
                  <a:srgbClr val="595959"/>
                </a:solidFill>
                <a:latin typeface="Calibri" panose="020F0502020204030204" pitchFamily="34" charset="0"/>
                <a:ea typeface="Montserrat Light"/>
                <a:cs typeface="Calibri" panose="020F0502020204030204" pitchFamily="34" charset="0"/>
                <a:sym typeface="Montserrat Light"/>
              </a:rPr>
              <a:t>Płeć nie ma wpływu na zatrudnienie w naszej firmie, ale dążymy do tego, aby na każdym stanowisku były kobiety. Przy publikacji oferty i jej kryteriów brane są pod uwagę wszystkie kandydatki bez względu na płeć. Rozmowa kwalifikacyjna prowadzona jest w taki sam sposób dla kobiet i mężczyzn.</a:t>
            </a:r>
            <a:endParaRPr kumimoji="0" lang="pl-PL"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pic>
        <p:nvPicPr>
          <p:cNvPr id="3" name="Picture 2">
            <a:extLst>
              <a:ext uri="{FF2B5EF4-FFF2-40B4-BE49-F238E27FC236}">
                <a16:creationId xmlns:a16="http://schemas.microsoft.com/office/drawing/2014/main" id="{4E1C4165-3DF4-04F5-CF33-E974D3CC2E0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6850743"/>
            <a:ext cx="6858000" cy="3055257"/>
          </a:xfrm>
          <a:prstGeom prst="rect">
            <a:avLst/>
          </a:prstGeom>
        </p:spPr>
      </p:pic>
    </p:spTree>
    <p:extLst>
      <p:ext uri="{BB962C8B-B14F-4D97-AF65-F5344CB8AC3E}">
        <p14:creationId xmlns:p14="http://schemas.microsoft.com/office/powerpoint/2010/main" val="3836940649"/>
      </p:ext>
    </p:extLst>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en-US" sz="1400" b="1" dirty="0">
                <a:solidFill>
                  <a:srgbClr val="31475E"/>
                </a:solidFill>
                <a:latin typeface="Gotham Medium"/>
                <a:cs typeface="Calibri" panose="020F0502020204030204" pitchFamily="34" charset="0"/>
                <a:sym typeface="FontAwesome"/>
              </a:rPr>
              <a:t>Jakie możliwości szkolenia i podnoszenia kwalifikacji oferuje Twoja firma i czy oferta szkoleń/ podnoszenia kwalifikacji jest w równym stopniu dostępna dla mężczyzn i kobiet?</a:t>
            </a: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4510704"/>
            <a:ext cx="5412847" cy="1145037"/>
          </a:xfrm>
        </p:spPr>
        <p:txBody>
          <a:bodyPr numCol="1"/>
          <a:lstStyle/>
          <a:p>
            <a:r>
              <a:rPr lang="en-US" sz="1200" dirty="0">
                <a:latin typeface="Calibri" panose="020F0502020204030204" pitchFamily="34" charset="0"/>
                <a:cs typeface="Calibri" panose="020F0502020204030204" pitchFamily="34" charset="0"/>
              </a:rPr>
              <a:t>Szkolenia miękkie i zawodowe realizowane zarówno przez firmy szkoleniowe jak i trenerów wewnętrznych. Oferty szkoleniowe dostępne są w równym stopniu dla kobiet i mężczyzn.</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786748" y="438089"/>
            <a:ext cx="3700448" cy="1632228"/>
          </a:xfrm>
        </p:spPr>
        <p:txBody>
          <a:bodyPr/>
          <a:lstStyle/>
          <a:p>
            <a:endParaRPr lang="en-GB" sz="1600" dirty="0"/>
          </a:p>
          <a:p>
            <a:r>
              <a:rPr lang="en-GB" sz="1600" dirty="0"/>
              <a:t>"</a:t>
            </a:r>
            <a:r>
              <a:rPr lang="en-US" sz="1600" dirty="0"/>
              <a:t>Płeć nie jest czynnikiem przy zatrudnianiu w naszej firmie, ale dążymy do tego, aby kobiety były na każdym stanowisku . </a:t>
            </a:r>
            <a:r>
              <a:rPr lang="pl-PL" sz="1600" dirty="0"/>
              <a:t>"</a:t>
            </a:r>
            <a:endParaRPr lang="en-US" sz="16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971215" y="5885616"/>
            <a:ext cx="5430160" cy="348400"/>
          </a:xfrm>
        </p:spPr>
        <p:txBody>
          <a:bodyPr/>
          <a:lstStyle/>
          <a:p>
            <a:r>
              <a:rPr lang="en-US" sz="1400" b="1" dirty="0">
                <a:solidFill>
                  <a:srgbClr val="31475E"/>
                </a:solidFill>
                <a:latin typeface="Gotham Medium"/>
                <a:cs typeface="Calibri" panose="020F0502020204030204" pitchFamily="34" charset="0"/>
              </a:rPr>
              <a:t>Czy możliwości awansu dla kobiet są przejrzyste? Co decyduje o szansach pracownika na awans? </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738438" y="6675120"/>
            <a:ext cx="5412847" cy="1019654"/>
          </a:xfrm>
        </p:spPr>
        <p:txBody>
          <a:bodyPr/>
          <a:lstStyle/>
          <a:p>
            <a:pPr>
              <a:buClr>
                <a:srgbClr val="24CAF8"/>
              </a:buClr>
              <a:buNone/>
            </a:pPr>
            <a:r>
              <a:rPr lang="en-US" sz="1200" dirty="0">
                <a:latin typeface="Calibri" panose="020F0502020204030204" pitchFamily="34" charset="0"/>
                <a:cs typeface="Calibri" panose="020F0502020204030204" pitchFamily="34" charset="0"/>
              </a:rPr>
              <a:t>	Możliwości awansu są przejrzyste i takie same dla kobiet i mężczyzn. O szansach pracownika na awans decyduje potencjał i dobrze wykonywana praca. W firmie na każdym kroku podkreśla się, że każdy ma szansę na awans i że w żaden sposób nie zależy on od płci.</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856974"/>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636270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607790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Placeholder 2">
            <a:extLst>
              <a:ext uri="{FF2B5EF4-FFF2-40B4-BE49-F238E27FC236}">
                <a16:creationId xmlns:a16="http://schemas.microsoft.com/office/drawing/2014/main" id="{5CA81BEA-4E00-13CE-7392-B5CE3DA62EDA}"/>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700927" y="1546059"/>
            <a:ext cx="3700448" cy="638015"/>
          </a:xfrm>
        </p:spPr>
        <p:txBody>
          <a:bodyPr/>
          <a:lstStyle/>
          <a:p>
            <a:r>
              <a:rPr lang="pl-PL" b="1" dirty="0"/>
              <a:t>Marlena Biadała-Domino</a:t>
            </a:r>
            <a:endParaRPr lang="en-US" dirty="0"/>
          </a:p>
          <a:p>
            <a:endParaRPr lang="pl-PL" dirty="0"/>
          </a:p>
        </p:txBody>
      </p:sp>
    </p:spTree>
    <p:extLst>
      <p:ext uri="{BB962C8B-B14F-4D97-AF65-F5344CB8AC3E}">
        <p14:creationId xmlns:p14="http://schemas.microsoft.com/office/powerpoint/2010/main" val="3437990481"/>
      </p:ext>
    </p:extLst>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a:extLst>
              <a:ext uri="{FF2B5EF4-FFF2-40B4-BE49-F238E27FC236}">
                <a16:creationId xmlns:a16="http://schemas.microsoft.com/office/drawing/2014/main" id="{75A34744-D839-DC35-9480-C7CB91FCF926}"/>
              </a:ext>
            </a:extLst>
          </p:cNvPr>
          <p:cNvPicPr>
            <a:picLocks noGrp="1" noChangeAspect="1"/>
          </p:cNvPicPr>
          <p:nvPr>
            <p:ph type="pic" sz="quarter" idx="4294967295"/>
          </p:nvPr>
        </p:nvPicPr>
        <p:blipFill>
          <a:blip r:embed="rId2" cstate="screen">
            <a:extLst>
              <a:ext uri="{28A0092B-C50C-407E-A947-70E740481C1C}">
                <a14:useLocalDpi xmlns:a14="http://schemas.microsoft.com/office/drawing/2010/main"/>
              </a:ext>
            </a:extLst>
          </a:blip>
          <a:srcRect/>
          <a:stretch>
            <a:fillRect/>
          </a:stretch>
        </p:blipFill>
        <p:spPr>
          <a:xfrm>
            <a:off x="7938" y="4625975"/>
            <a:ext cx="2744787" cy="5280025"/>
          </a:xfrm>
          <a:custGeom>
            <a:avLst/>
            <a:gdLst>
              <a:gd name="connsiteX0" fmla="*/ 2143374 w 2744153"/>
              <a:gd name="connsiteY0" fmla="*/ 0 h 5280250"/>
              <a:gd name="connsiteX1" fmla="*/ 2744153 w 2744153"/>
              <a:gd name="connsiteY1" fmla="*/ 5280250 h 5280250"/>
              <a:gd name="connsiteX2" fmla="*/ 0 w 2744153"/>
              <a:gd name="connsiteY2" fmla="*/ 5280250 h 5280250"/>
              <a:gd name="connsiteX3" fmla="*/ 0 w 2744153"/>
              <a:gd name="connsiteY3" fmla="*/ 1216187 h 5280250"/>
            </a:gdLst>
            <a:ahLst/>
            <a:cxnLst>
              <a:cxn ang="0">
                <a:pos x="connsiteX0" y="connsiteY0"/>
              </a:cxn>
              <a:cxn ang="0">
                <a:pos x="connsiteX1" y="connsiteY1"/>
              </a:cxn>
              <a:cxn ang="0">
                <a:pos x="connsiteX2" y="connsiteY2"/>
              </a:cxn>
              <a:cxn ang="0">
                <a:pos x="connsiteX3" y="connsiteY3"/>
              </a:cxn>
            </a:cxnLst>
            <a:rect l="l" t="t" r="r" b="b"/>
            <a:pathLst>
              <a:path w="2744153" h="5280250">
                <a:moveTo>
                  <a:pt x="2143374" y="0"/>
                </a:moveTo>
                <a:lnTo>
                  <a:pt x="2744153" y="5280250"/>
                </a:lnTo>
                <a:lnTo>
                  <a:pt x="0" y="5280250"/>
                </a:lnTo>
                <a:lnTo>
                  <a:pt x="0" y="1216187"/>
                </a:lnTo>
                <a:close/>
              </a:path>
            </a:pathLst>
          </a:custGeom>
        </p:spPr>
      </p:pic>
      <p:sp>
        <p:nvSpPr>
          <p:cNvPr id="8" name="Text Placeholder 7">
            <a:extLst>
              <a:ext uri="{FF2B5EF4-FFF2-40B4-BE49-F238E27FC236}">
                <a16:creationId xmlns:a16="http://schemas.microsoft.com/office/drawing/2014/main" id="{32E300DE-75A8-5B41-97DE-2C4A118FB98D}"/>
              </a:ext>
            </a:extLst>
          </p:cNvPr>
          <p:cNvSpPr>
            <a:spLocks noGrp="1"/>
          </p:cNvSpPr>
          <p:nvPr>
            <p:ph type="body" sz="quarter" idx="58"/>
          </p:nvPr>
        </p:nvSpPr>
        <p:spPr>
          <a:xfrm>
            <a:off x="3545480" y="342900"/>
            <a:ext cx="2964645" cy="670746"/>
          </a:xfrm>
        </p:spPr>
        <p:txBody>
          <a:bodyPr/>
          <a:lstStyle/>
          <a:p>
            <a:r>
              <a:rPr lang="en-US" sz="1200" b="1" dirty="0">
                <a:solidFill>
                  <a:srgbClr val="31475E"/>
                </a:solidFill>
                <a:latin typeface="Gotham Medium"/>
                <a:cs typeface="Calibri" panose="020F0502020204030204" pitchFamily="34" charset="0"/>
              </a:rPr>
              <a:t>W jaki sposób Państwa firma zapewnia równe wynagrodzenie dla kobiet i mężczyzn w firmie? Czy wynagrodzenia są równe dla wszystkich stanowisk i czy można je negocjować?</a:t>
            </a:r>
          </a:p>
        </p:txBody>
      </p:sp>
      <p:sp>
        <p:nvSpPr>
          <p:cNvPr id="6" name="Text Placeholder 5">
            <a:extLst>
              <a:ext uri="{FF2B5EF4-FFF2-40B4-BE49-F238E27FC236}">
                <a16:creationId xmlns:a16="http://schemas.microsoft.com/office/drawing/2014/main" id="{034BCEF5-29D2-674D-97F3-DE8DFD23311C}"/>
              </a:ext>
            </a:extLst>
          </p:cNvPr>
          <p:cNvSpPr>
            <a:spLocks noGrp="1"/>
          </p:cNvSpPr>
          <p:nvPr>
            <p:ph type="body" sz="quarter" idx="32"/>
          </p:nvPr>
        </p:nvSpPr>
        <p:spPr>
          <a:xfrm>
            <a:off x="3544860" y="1175541"/>
            <a:ext cx="2955193" cy="935199"/>
          </a:xfrm>
        </p:spPr>
        <p:txBody>
          <a:bodyPr/>
          <a:lstStyle/>
          <a:p>
            <a:r>
              <a:rPr lang="en-US" sz="1200" dirty="0">
                <a:solidFill>
                  <a:schemeClr val="tx1"/>
                </a:solidFill>
                <a:latin typeface="Calibri" panose="020F0502020204030204" pitchFamily="34" charset="0"/>
                <a:cs typeface="Calibri" panose="020F0502020204030204" pitchFamily="34" charset="0"/>
              </a:rPr>
              <a:t>Analizuje się doświadczenie, wykształcenie itp. Nie zwraca się uwagi na płeć. W naszej firmie nie ma różnic w wynagrodzeniu ze względu na płeć. Z reguły nie ma możliwości negocjowania wynagrodzenia. </a:t>
            </a:r>
          </a:p>
        </p:txBody>
      </p:sp>
      <p:sp>
        <p:nvSpPr>
          <p:cNvPr id="12" name="Text Placeholder 11">
            <a:extLst>
              <a:ext uri="{FF2B5EF4-FFF2-40B4-BE49-F238E27FC236}">
                <a16:creationId xmlns:a16="http://schemas.microsoft.com/office/drawing/2014/main" id="{99F48450-7894-5B40-BE43-18D74A466A54}"/>
              </a:ext>
            </a:extLst>
          </p:cNvPr>
          <p:cNvSpPr>
            <a:spLocks noGrp="1"/>
          </p:cNvSpPr>
          <p:nvPr>
            <p:ph type="body" sz="quarter" idx="62"/>
          </p:nvPr>
        </p:nvSpPr>
        <p:spPr>
          <a:xfrm>
            <a:off x="3655977" y="2068367"/>
            <a:ext cx="2964645" cy="558885"/>
          </a:xfrm>
        </p:spPr>
        <p:txBody>
          <a:bodyPr/>
          <a:lstStyle/>
          <a:p>
            <a:r>
              <a:rPr lang="en-US" sz="1200" b="1" dirty="0">
                <a:solidFill>
                  <a:srgbClr val="31475E"/>
                </a:solidFill>
                <a:latin typeface="Gotham Medium"/>
                <a:cs typeface="Calibri" panose="020F0502020204030204" pitchFamily="34" charset="0"/>
              </a:rPr>
              <a:t>Czy system świadczeń jest w równym stopniu dostosowany do potrzeb kobiet i mężczyzn?</a:t>
            </a:r>
          </a:p>
        </p:txBody>
      </p:sp>
      <p:sp>
        <p:nvSpPr>
          <p:cNvPr id="13" name="Text Placeholder 12">
            <a:extLst>
              <a:ext uri="{FF2B5EF4-FFF2-40B4-BE49-F238E27FC236}">
                <a16:creationId xmlns:a16="http://schemas.microsoft.com/office/drawing/2014/main" id="{1451C442-3473-6844-92C2-36ED35637D5F}"/>
              </a:ext>
            </a:extLst>
          </p:cNvPr>
          <p:cNvSpPr>
            <a:spLocks noGrp="1"/>
          </p:cNvSpPr>
          <p:nvPr>
            <p:ph type="body" sz="quarter" idx="63"/>
          </p:nvPr>
        </p:nvSpPr>
        <p:spPr>
          <a:xfrm>
            <a:off x="3655977" y="2849498"/>
            <a:ext cx="2955193" cy="537062"/>
          </a:xfrm>
        </p:spPr>
        <p:txBody>
          <a:bodyPr/>
          <a:lstStyle/>
          <a:p>
            <a:r>
              <a:rPr lang="en-US" sz="1200">
                <a:solidFill>
                  <a:schemeClr val="tx1"/>
                </a:solidFill>
                <a:latin typeface="Calibri" panose="020F0502020204030204" pitchFamily="34" charset="0"/>
                <a:cs typeface="Calibri" panose="020F0502020204030204" pitchFamily="34" charset="0"/>
              </a:rPr>
              <a:t>Oczywiście system świadczeń jest w równym stopniu dostosowany do potrzeb kobiet i mężczyzn.</a:t>
            </a:r>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2EE47056-23A6-4342-AEFA-0EAF48730B2E}"/>
              </a:ext>
            </a:extLst>
          </p:cNvPr>
          <p:cNvSpPr>
            <a:spLocks noGrp="1"/>
          </p:cNvSpPr>
          <p:nvPr>
            <p:ph type="body" sz="quarter" idx="59"/>
          </p:nvPr>
        </p:nvSpPr>
        <p:spPr>
          <a:xfrm>
            <a:off x="0" y="2110740"/>
            <a:ext cx="2421108" cy="1632228"/>
          </a:xfrm>
          <a:prstGeom prst="rect">
            <a:avLst/>
          </a:prstGeom>
        </p:spPr>
        <p:txBody>
          <a:bodyPr/>
          <a:lstStyle/>
          <a:p>
            <a:r>
              <a:rPr lang="en-US" sz="1600" dirty="0"/>
              <a:t>"W naszej firmie nie ma różnic w wynagrodzeniach kobiet i mężczyzn</a:t>
            </a:r>
            <a:r>
              <a:rPr lang="pl-PL" sz="1600" dirty="0"/>
              <a:t>".</a:t>
            </a:r>
            <a:endParaRPr lang="en-US" sz="1600" dirty="0"/>
          </a:p>
        </p:txBody>
      </p:sp>
      <p:sp>
        <p:nvSpPr>
          <p:cNvPr id="10" name="Text Placeholder 9">
            <a:extLst>
              <a:ext uri="{FF2B5EF4-FFF2-40B4-BE49-F238E27FC236}">
                <a16:creationId xmlns:a16="http://schemas.microsoft.com/office/drawing/2014/main" id="{EA123343-7AE3-AD4C-85B3-618060C4DC6A}"/>
              </a:ext>
            </a:extLst>
          </p:cNvPr>
          <p:cNvSpPr>
            <a:spLocks noGrp="1"/>
          </p:cNvSpPr>
          <p:nvPr>
            <p:ph type="body" sz="quarter" idx="4294967295"/>
          </p:nvPr>
        </p:nvSpPr>
        <p:spPr>
          <a:xfrm rot="10800000">
            <a:off x="369446" y="605302"/>
            <a:ext cx="1650176"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cxnSp>
        <p:nvCxnSpPr>
          <p:cNvPr id="23" name="Straight Connector 22">
            <a:extLst>
              <a:ext uri="{FF2B5EF4-FFF2-40B4-BE49-F238E27FC236}">
                <a16:creationId xmlns:a16="http://schemas.microsoft.com/office/drawing/2014/main" id="{C5A97121-7A4A-4544-B123-E8C0D032ACF1}"/>
              </a:ext>
            </a:extLst>
          </p:cNvPr>
          <p:cNvCxnSpPr>
            <a:cxnSpLocks/>
          </p:cNvCxnSpPr>
          <p:nvPr/>
        </p:nvCxnSpPr>
        <p:spPr>
          <a:xfrm flipH="1">
            <a:off x="3429000" y="2713400"/>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EDA1903C-2DB1-4D59-BCBF-59B62D7F2D7E}"/>
              </a:ext>
            </a:extLst>
          </p:cNvPr>
          <p:cNvSpPr/>
          <p:nvPr/>
        </p:nvSpPr>
        <p:spPr>
          <a:xfrm>
            <a:off x="2958278" y="241479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5" name="Straight Connector 24">
            <a:extLst>
              <a:ext uri="{FF2B5EF4-FFF2-40B4-BE49-F238E27FC236}">
                <a16:creationId xmlns:a16="http://schemas.microsoft.com/office/drawing/2014/main" id="{99C090F1-E45C-47E8-8798-DC2EFC9BD262}"/>
              </a:ext>
            </a:extLst>
          </p:cNvPr>
          <p:cNvCxnSpPr>
            <a:cxnSpLocks/>
          </p:cNvCxnSpPr>
          <p:nvPr/>
        </p:nvCxnSpPr>
        <p:spPr>
          <a:xfrm flipH="1">
            <a:off x="3536913" y="1170668"/>
            <a:ext cx="3321087"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439546C2-FDC4-4FD0-A5DA-033483188C80}"/>
              </a:ext>
            </a:extLst>
          </p:cNvPr>
          <p:cNvSpPr/>
          <p:nvPr/>
        </p:nvSpPr>
        <p:spPr>
          <a:xfrm>
            <a:off x="2947648" y="87206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4" name="Symbol zastępczy tekstu 13"/>
          <p:cNvSpPr>
            <a:spLocks noGrp="1"/>
          </p:cNvSpPr>
          <p:nvPr>
            <p:ph type="body" sz="quarter" idx="61"/>
          </p:nvPr>
        </p:nvSpPr>
        <p:spPr/>
        <p:txBody>
          <a:bodyPr/>
          <a:lstStyle/>
          <a:p>
            <a:r>
              <a:rPr lang="pl-PL" sz="1200" b="1" dirty="0">
                <a:latin typeface="Calibri" panose="020F0502020204030204" pitchFamily="34" charset="0"/>
                <a:cs typeface="Calibri" panose="020F0502020204030204" pitchFamily="34" charset="0"/>
              </a:rPr>
              <a:t>Marlena Biadała-Domino</a:t>
            </a:r>
            <a:endParaRPr lang="en-US"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p:txBody>
      </p:sp>
      <p:sp>
        <p:nvSpPr>
          <p:cNvPr id="15" name="Text Placeholder 11">
            <a:extLst>
              <a:ext uri="{FF2B5EF4-FFF2-40B4-BE49-F238E27FC236}">
                <a16:creationId xmlns:a16="http://schemas.microsoft.com/office/drawing/2014/main" id="{99F48450-7894-5B40-BE43-18D74A466A54}"/>
              </a:ext>
            </a:extLst>
          </p:cNvPr>
          <p:cNvSpPr txBox="1">
            <a:spLocks/>
          </p:cNvSpPr>
          <p:nvPr/>
        </p:nvSpPr>
        <p:spPr>
          <a:xfrm>
            <a:off x="3715133" y="3463525"/>
            <a:ext cx="2964645" cy="558885"/>
          </a:xfrm>
          <a:prstGeom prst="rect">
            <a:avLst/>
          </a:prstGeom>
        </p:spPr>
        <p:txBody>
          <a:bodyPr anchor="ctr">
            <a:noAutofit/>
          </a:bodyPr>
          <a:lstStyle/>
          <a:p>
            <a:pPr lvl="0" algn="l" defTabSz="583729" hangingPunct="1">
              <a:lnSpc>
                <a:spcPts val="1420"/>
              </a:lnSpc>
            </a:pPr>
            <a:r>
              <a:rPr lang="en-US" sz="1200" b="1" dirty="0">
                <a:solidFill>
                  <a:srgbClr val="31475E"/>
                </a:solidFill>
                <a:latin typeface="Gotham Medium"/>
                <a:ea typeface="Montserrat Light"/>
                <a:cs typeface="Calibri" panose="020F0502020204030204" pitchFamily="34" charset="0"/>
                <a:sym typeface="Montserrat Light"/>
              </a:rPr>
              <a:t>Jak oceniasz swoje warunki pracy? ( wyposażenie stanowiska, godziny pracy, system motywacyjny itp.)</a:t>
            </a:r>
            <a:endParaRPr kumimoji="0" lang="en-US" sz="1200" b="1" i="0" u="none" strike="noStrike" kern="0" cap="none" spc="0" normalizeH="0" baseline="0" noProof="0" dirty="0">
              <a:ln>
                <a:noFill/>
              </a:ln>
              <a:solidFill>
                <a:srgbClr val="31475E"/>
              </a:solidFill>
              <a:effectLst/>
              <a:uLnTx/>
              <a:uFillTx/>
              <a:latin typeface="Gotham Medium"/>
              <a:ea typeface="Montserrat Light"/>
              <a:cs typeface="Calibri" panose="020F0502020204030204" pitchFamily="34" charset="0"/>
              <a:sym typeface="Montserrat Light"/>
            </a:endParaRPr>
          </a:p>
        </p:txBody>
      </p:sp>
      <p:sp>
        <p:nvSpPr>
          <p:cNvPr id="16" name="Text Placeholder 12">
            <a:extLst>
              <a:ext uri="{FF2B5EF4-FFF2-40B4-BE49-F238E27FC236}">
                <a16:creationId xmlns:a16="http://schemas.microsoft.com/office/drawing/2014/main" id="{1451C442-3473-6844-92C2-36ED35637D5F}"/>
              </a:ext>
            </a:extLst>
          </p:cNvPr>
          <p:cNvSpPr txBox="1">
            <a:spLocks/>
          </p:cNvSpPr>
          <p:nvPr/>
        </p:nvSpPr>
        <p:spPr>
          <a:xfrm>
            <a:off x="3724585" y="4260997"/>
            <a:ext cx="2955193" cy="1093322"/>
          </a:xfrm>
          <a:prstGeom prst="rect">
            <a:avLst/>
          </a:prstGeom>
        </p:spPr>
        <p:txBody>
          <a:bodyPr numCol="1" spcCol="288000" anchor="t">
            <a:noAutofit/>
          </a:bodyPr>
          <a:lstStyle/>
          <a:p>
            <a:pPr lvl="0" algn="just" defTabSz="583729" hangingPunct="1">
              <a:buClr>
                <a:srgbClr val="C2D237"/>
              </a:buClr>
            </a:pPr>
            <a:r>
              <a:rPr lang="en-US" sz="1200" dirty="0">
                <a:solidFill>
                  <a:schemeClr val="tx1"/>
                </a:solidFill>
                <a:latin typeface="Calibri" panose="020F0502020204030204" pitchFamily="34" charset="0"/>
                <a:ea typeface="Montserrat Light"/>
                <a:cs typeface="Calibri" panose="020F0502020204030204" pitchFamily="34" charset="0"/>
                <a:sym typeface="Montserrat Light"/>
              </a:rPr>
              <a:t>Jestem bardzo zadowolony</a:t>
            </a:r>
            <a:r>
              <a:rPr lang="pl-PL" sz="1200" dirty="0">
                <a:solidFill>
                  <a:schemeClr val="tx1"/>
                </a:solidFill>
                <a:latin typeface="Calibri" panose="020F0502020204030204" pitchFamily="34" charset="0"/>
                <a:ea typeface="Montserrat Light"/>
                <a:cs typeface="Calibri" panose="020F0502020204030204" pitchFamily="34" charset="0"/>
                <a:sym typeface="Montserrat Light"/>
              </a:rPr>
              <a:t>.</a:t>
            </a:r>
            <a:endParaRPr kumimoji="0" lang="en-US" sz="1200" b="0" i="0" u="none" strike="noStrike" kern="0" cap="none" spc="0" normalizeH="0" baseline="0" noProof="0" dirty="0">
              <a:ln>
                <a:noFill/>
              </a:ln>
              <a:solidFill>
                <a:schemeClr val="tx1"/>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7" name="Oval 23">
            <a:extLst>
              <a:ext uri="{FF2B5EF4-FFF2-40B4-BE49-F238E27FC236}">
                <a16:creationId xmlns:a16="http://schemas.microsoft.com/office/drawing/2014/main" id="{EDA1903C-2DB1-4D59-BCBF-59B62D7F2D7E}"/>
              </a:ext>
            </a:extLst>
          </p:cNvPr>
          <p:cNvSpPr/>
          <p:nvPr/>
        </p:nvSpPr>
        <p:spPr>
          <a:xfrm>
            <a:off x="2967172" y="387320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8" name="Straight Connector 22">
            <a:extLst>
              <a:ext uri="{FF2B5EF4-FFF2-40B4-BE49-F238E27FC236}">
                <a16:creationId xmlns:a16="http://schemas.microsoft.com/office/drawing/2014/main" id="{C5A97121-7A4A-4544-B123-E8C0D032ACF1}"/>
              </a:ext>
            </a:extLst>
          </p:cNvPr>
          <p:cNvCxnSpPr>
            <a:cxnSpLocks/>
          </p:cNvCxnSpPr>
          <p:nvPr/>
        </p:nvCxnSpPr>
        <p:spPr>
          <a:xfrm flipH="1">
            <a:off x="3465365" y="4171808"/>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 name="Text Placeholder 7">
            <a:extLst>
              <a:ext uri="{FF2B5EF4-FFF2-40B4-BE49-F238E27FC236}">
                <a16:creationId xmlns:a16="http://schemas.microsoft.com/office/drawing/2014/main" id="{BC8AF874-55EA-9A67-FB6A-EE4E0041A2A4}"/>
              </a:ext>
            </a:extLst>
          </p:cNvPr>
          <p:cNvSpPr txBox="1">
            <a:spLocks/>
          </p:cNvSpPr>
          <p:nvPr/>
        </p:nvSpPr>
        <p:spPr>
          <a:xfrm>
            <a:off x="3677062" y="4731849"/>
            <a:ext cx="2814216" cy="519959"/>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lang="en-IE" sz="1219" b="0" i="0" u="none" strike="noStrike" cap="none" spc="0" baseline="0" smtClean="0">
                <a:ln>
                  <a:noFill/>
                </a:ln>
                <a:solidFill>
                  <a:srgbClr val="7F58A0"/>
                </a:solidFill>
                <a:effectLst/>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b="1" dirty="0">
                <a:solidFill>
                  <a:srgbClr val="31475E"/>
                </a:solidFill>
                <a:latin typeface="Gotham Medium"/>
                <a:cs typeface="Calibri" panose="020F0502020204030204" pitchFamily="34" charset="0"/>
                <a:sym typeface="FontAwesome"/>
              </a:rPr>
              <a:t>Czy firma ułatwia kobietom godzenie ról zawodowych i rodzinnych?</a:t>
            </a:r>
          </a:p>
        </p:txBody>
      </p:sp>
      <p:sp>
        <p:nvSpPr>
          <p:cNvPr id="5" name="Text Placeholder 5">
            <a:extLst>
              <a:ext uri="{FF2B5EF4-FFF2-40B4-BE49-F238E27FC236}">
                <a16:creationId xmlns:a16="http://schemas.microsoft.com/office/drawing/2014/main" id="{ACBFFFD2-8E05-C359-137B-6732E6C4AC13}"/>
              </a:ext>
            </a:extLst>
          </p:cNvPr>
          <p:cNvSpPr txBox="1">
            <a:spLocks/>
          </p:cNvSpPr>
          <p:nvPr/>
        </p:nvSpPr>
        <p:spPr>
          <a:xfrm>
            <a:off x="3677062" y="5358313"/>
            <a:ext cx="5412847" cy="424040"/>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3D3C7D"/>
                </a:solidFill>
                <a:uFillTx/>
                <a:latin typeface="Gotham Medium" pitchFamily="2" charset="0"/>
                <a:ea typeface="Montserrat Light"/>
                <a:cs typeface="Gotham Medium"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dirty="0">
                <a:solidFill>
                  <a:schemeClr val="tx1"/>
                </a:solidFill>
                <a:latin typeface="Calibri" panose="020F0502020204030204" pitchFamily="34" charset="0"/>
                <a:cs typeface="Calibri" panose="020F0502020204030204" pitchFamily="34" charset="0"/>
              </a:rPr>
              <a:t>Tak, np. biuro domowe i elastyczne godziny pracy. </a:t>
            </a:r>
          </a:p>
        </p:txBody>
      </p:sp>
      <p:sp>
        <p:nvSpPr>
          <p:cNvPr id="7" name="Text Placeholder 11">
            <a:extLst>
              <a:ext uri="{FF2B5EF4-FFF2-40B4-BE49-F238E27FC236}">
                <a16:creationId xmlns:a16="http://schemas.microsoft.com/office/drawing/2014/main" id="{A7199B11-5E4E-753D-1FE9-86873982C21D}"/>
              </a:ext>
            </a:extLst>
          </p:cNvPr>
          <p:cNvSpPr txBox="1">
            <a:spLocks/>
          </p:cNvSpPr>
          <p:nvPr/>
        </p:nvSpPr>
        <p:spPr>
          <a:xfrm>
            <a:off x="3685385" y="5883865"/>
            <a:ext cx="3172615" cy="714854"/>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lang="en-IE" sz="1219" b="0" i="0" u="none" strike="noStrike" cap="none" spc="0" baseline="0" smtClean="0">
                <a:ln>
                  <a:noFill/>
                </a:ln>
                <a:solidFill>
                  <a:srgbClr val="7F58A0"/>
                </a:solidFill>
                <a:effectLst/>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b="1" dirty="0">
                <a:solidFill>
                  <a:srgbClr val="31475E"/>
                </a:solidFill>
                <a:latin typeface="Gotham Medium"/>
                <a:cs typeface="Calibri" panose="020F0502020204030204" pitchFamily="34" charset="0"/>
              </a:rPr>
              <a:t>Czy firma dostosowuje warunki pracy do potrzeb/możliwości pracowników (np. czy kobiety i mężczyźni mają dostęp do tego samego sprzętu/narzędzi na stanowiskach pracy, elastyczne godziny pracy itp.) )</a:t>
            </a:r>
          </a:p>
        </p:txBody>
      </p:sp>
      <p:sp>
        <p:nvSpPr>
          <p:cNvPr id="19" name="Text Placeholder 12">
            <a:extLst>
              <a:ext uri="{FF2B5EF4-FFF2-40B4-BE49-F238E27FC236}">
                <a16:creationId xmlns:a16="http://schemas.microsoft.com/office/drawing/2014/main" id="{0DDD92E4-7B3E-00BB-B44F-59DA831577CD}"/>
              </a:ext>
            </a:extLst>
          </p:cNvPr>
          <p:cNvSpPr txBox="1">
            <a:spLocks/>
          </p:cNvSpPr>
          <p:nvPr/>
        </p:nvSpPr>
        <p:spPr>
          <a:xfrm>
            <a:off x="3754869" y="6897038"/>
            <a:ext cx="2321845" cy="488900"/>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
                <a:srgbClr val="C2D237"/>
              </a:buClr>
              <a:buSzTx/>
              <a:buFont typeface="Arial" panose="020B0604020202020204" pitchFamily="34" charset="0"/>
              <a:buNone/>
              <a:tabLst/>
              <a:defRPr sz="1000" b="0" i="0" u="none" strike="noStrike" cap="none" spc="0" baseline="0">
                <a:ln>
                  <a:noFill/>
                </a:ln>
                <a:solidFill>
                  <a:srgbClr val="3D3C7D"/>
                </a:solidFill>
                <a:uFillTx/>
                <a:latin typeface="Gotham Medium" pitchFamily="2" charset="0"/>
                <a:ea typeface="Montserrat Light"/>
                <a:cs typeface="Gotham Medium"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200" dirty="0">
                <a:solidFill>
                  <a:schemeClr val="tx1"/>
                </a:solidFill>
                <a:latin typeface="Calibri" panose="020F0502020204030204" pitchFamily="34" charset="0"/>
                <a:cs typeface="Calibri" panose="020F0502020204030204" pitchFamily="34" charset="0"/>
              </a:rPr>
              <a:t>Tak, stanowiska pracy są ergonomiczne, jeśli nie ma przeciwwskazań BHP, na danym stanowisku pracują zarówno kobiety jak i mężczyźni.</a:t>
            </a:r>
          </a:p>
        </p:txBody>
      </p:sp>
      <p:sp>
        <p:nvSpPr>
          <p:cNvPr id="20" name="Oval 23">
            <a:extLst>
              <a:ext uri="{FF2B5EF4-FFF2-40B4-BE49-F238E27FC236}">
                <a16:creationId xmlns:a16="http://schemas.microsoft.com/office/drawing/2014/main" id="{4D2983A0-37C3-426F-D7E0-8E0FC4A90B75}"/>
              </a:ext>
            </a:extLst>
          </p:cNvPr>
          <p:cNvSpPr/>
          <p:nvPr/>
        </p:nvSpPr>
        <p:spPr>
          <a:xfrm>
            <a:off x="3028886" y="5031028"/>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1" name="Straight Connector 22">
            <a:extLst>
              <a:ext uri="{FF2B5EF4-FFF2-40B4-BE49-F238E27FC236}">
                <a16:creationId xmlns:a16="http://schemas.microsoft.com/office/drawing/2014/main" id="{0D6AB5ED-D128-4F7A-CB4F-53FDF58FAC6C}"/>
              </a:ext>
            </a:extLst>
          </p:cNvPr>
          <p:cNvCxnSpPr>
            <a:cxnSpLocks/>
          </p:cNvCxnSpPr>
          <p:nvPr/>
        </p:nvCxnSpPr>
        <p:spPr>
          <a:xfrm flipH="1">
            <a:off x="3527079" y="5329634"/>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2" name="Oval 23">
            <a:extLst>
              <a:ext uri="{FF2B5EF4-FFF2-40B4-BE49-F238E27FC236}">
                <a16:creationId xmlns:a16="http://schemas.microsoft.com/office/drawing/2014/main" id="{36E4384A-58CA-822E-E8CE-AFB7FAE8B356}"/>
              </a:ext>
            </a:extLst>
          </p:cNvPr>
          <p:cNvSpPr/>
          <p:nvPr/>
        </p:nvSpPr>
        <p:spPr>
          <a:xfrm>
            <a:off x="3101593" y="645331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7" name="Straight Connector 22">
            <a:extLst>
              <a:ext uri="{FF2B5EF4-FFF2-40B4-BE49-F238E27FC236}">
                <a16:creationId xmlns:a16="http://schemas.microsoft.com/office/drawing/2014/main" id="{04284C42-AE7A-E7B2-6C93-A8ED0737FC35}"/>
              </a:ext>
            </a:extLst>
          </p:cNvPr>
          <p:cNvCxnSpPr>
            <a:cxnSpLocks/>
          </p:cNvCxnSpPr>
          <p:nvPr/>
        </p:nvCxnSpPr>
        <p:spPr>
          <a:xfrm flipH="1">
            <a:off x="3400199" y="6751917"/>
            <a:ext cx="3418601"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2301571"/>
      </p:ext>
    </p:extLst>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76396" y="740567"/>
            <a:ext cx="5435599" cy="348400"/>
          </a:xfrm>
        </p:spPr>
        <p:txBody>
          <a:bodyPr/>
          <a:lstStyle/>
          <a:p>
            <a:r>
              <a:rPr lang="en-US" sz="1400" b="1" dirty="0">
                <a:solidFill>
                  <a:srgbClr val="31475E"/>
                </a:solidFill>
                <a:latin typeface="Gotham Medium"/>
                <a:cs typeface="Calibri" panose="020F0502020204030204" pitchFamily="34" charset="0"/>
              </a:rPr>
              <a:t>Czy firma ściśle egzekwuje prawo przeciwko dyskryminacji pracownika ze względu na płeć, wiek, religię, rasę itp. i czy spotkałeś się (osobiście lub do kogoś innego) z rzeczywistą dyskryminacją ze względu na płeć w swoim miejscu pracy?</a:t>
            </a: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982414" y="1525367"/>
            <a:ext cx="5556271" cy="1134013"/>
          </a:xfrm>
        </p:spPr>
        <p:txBody>
          <a:bodyPr numCol="2"/>
          <a:lstStyle/>
          <a:p>
            <a:r>
              <a:rPr lang="en-US" sz="1200" dirty="0">
                <a:latin typeface="Calibri" panose="020F0502020204030204" pitchFamily="34" charset="0"/>
                <a:cs typeface="Calibri" panose="020F0502020204030204" pitchFamily="34" charset="0"/>
              </a:rPr>
              <a:t>Tak, równe traktowanie jest częścią naszej kultury korporacyjnej. Osobiście nie spotkałem się z dyskryminacją ze względu na płeć. Firma ma formalną politykę przeciwdziałania mobbingowi. Jak dotąd nie było w firmie przypadków molestowania seksualnego kobiet, ale mamy organ korporacyjny zajmujący się typowym molestowaniem seksualnym, istnieje też adres e-mail, pod którym można zgłaszać takie zachowania.</a:t>
            </a:r>
          </a:p>
        </p:txBody>
      </p:sp>
      <p:sp>
        <p:nvSpPr>
          <p:cNvPr id="4" name="Text Placeholder 3">
            <a:extLst>
              <a:ext uri="{FF2B5EF4-FFF2-40B4-BE49-F238E27FC236}">
                <a16:creationId xmlns:a16="http://schemas.microsoft.com/office/drawing/2014/main" id="{9629A14F-7683-FC4A-9A4A-7EDC1C610693}"/>
              </a:ext>
            </a:extLst>
          </p:cNvPr>
          <p:cNvSpPr>
            <a:spLocks noGrp="1"/>
          </p:cNvSpPr>
          <p:nvPr>
            <p:ph type="body" sz="quarter" idx="59"/>
          </p:nvPr>
        </p:nvSpPr>
        <p:spPr>
          <a:xfrm>
            <a:off x="982415" y="3013782"/>
            <a:ext cx="5435600" cy="759544"/>
          </a:xfrm>
        </p:spPr>
        <p:txBody>
          <a:bodyPr/>
          <a:lstStyle/>
          <a:p>
            <a:r>
              <a:rPr lang="en-US" sz="1400" b="1" dirty="0">
                <a:solidFill>
                  <a:srgbClr val="31475E"/>
                </a:solidFill>
                <a:latin typeface="Gotham Medium"/>
                <a:cs typeface="Calibri" panose="020F0502020204030204" pitchFamily="34" charset="0"/>
              </a:rPr>
              <a:t>Czy wśród specjalistów i menedżerów firmy jest tyle samo kobiet i mężczyzn oraz czy firma promuje kobiece przywództwo? Ile stanowisk kierowniczych (managerskich) w firmie ( w procentach) należy do kobiet?</a:t>
            </a:r>
          </a:p>
        </p:txBody>
      </p:sp>
      <p:sp>
        <p:nvSpPr>
          <p:cNvPr id="5" name="Text Placeholder 4">
            <a:extLst>
              <a:ext uri="{FF2B5EF4-FFF2-40B4-BE49-F238E27FC236}">
                <a16:creationId xmlns:a16="http://schemas.microsoft.com/office/drawing/2014/main" id="{302B8BC0-D708-0A41-B729-60C0167B70C6}"/>
              </a:ext>
            </a:extLst>
          </p:cNvPr>
          <p:cNvSpPr>
            <a:spLocks noGrp="1"/>
          </p:cNvSpPr>
          <p:nvPr>
            <p:ph type="body" sz="quarter" idx="60"/>
          </p:nvPr>
        </p:nvSpPr>
        <p:spPr>
          <a:xfrm>
            <a:off x="1021835" y="4175760"/>
            <a:ext cx="4213765" cy="824386"/>
          </a:xfrm>
        </p:spPr>
        <p:txBody>
          <a:bodyPr numCol="1"/>
          <a:lstStyle/>
          <a:p>
            <a:r>
              <a:rPr lang="en-US" sz="1200" dirty="0">
                <a:latin typeface="Calibri" panose="020F0502020204030204" pitchFamily="34" charset="0"/>
                <a:cs typeface="Calibri" panose="020F0502020204030204" pitchFamily="34" charset="0"/>
              </a:rPr>
              <a:t>Myślę, że ta grupa minimalnie przeważa nad mężczyznami. Na stanowiskach kierowniczych jest około 35% kobiet.</a:t>
            </a: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134248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39453" y="104388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28"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3886200"/>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a:extLst>
              <a:ext uri="{FF2B5EF4-FFF2-40B4-BE49-F238E27FC236}">
                <a16:creationId xmlns:a16="http://schemas.microsoft.com/office/drawing/2014/main" id="{DF60D300-7175-46F8-A2D2-00AF17FF0EF9}"/>
              </a:ext>
            </a:extLst>
          </p:cNvPr>
          <p:cNvSpPr/>
          <p:nvPr/>
        </p:nvSpPr>
        <p:spPr>
          <a:xfrm>
            <a:off x="279183" y="358759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sp>
        <p:nvSpPr>
          <p:cNvPr id="11" name="Oval 39">
            <a:extLst>
              <a:ext uri="{FF2B5EF4-FFF2-40B4-BE49-F238E27FC236}">
                <a16:creationId xmlns:a16="http://schemas.microsoft.com/office/drawing/2014/main" id="{DF60D300-7175-46F8-A2D2-00AF17FF0EF9}"/>
              </a:ext>
            </a:extLst>
          </p:cNvPr>
          <p:cNvSpPr/>
          <p:nvPr/>
        </p:nvSpPr>
        <p:spPr>
          <a:xfrm>
            <a:off x="385203" y="639175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cxnSp>
        <p:nvCxnSpPr>
          <p:cNvPr id="12" name="Straight Connector 27">
            <a:extLst>
              <a:ext uri="{FF2B5EF4-FFF2-40B4-BE49-F238E27FC236}">
                <a16:creationId xmlns:a16="http://schemas.microsoft.com/office/drawing/2014/main" id="{AF5B6266-E76E-4363-B7CF-467F1C09CE44}"/>
              </a:ext>
            </a:extLst>
          </p:cNvPr>
          <p:cNvCxnSpPr>
            <a:cxnSpLocks/>
          </p:cNvCxnSpPr>
          <p:nvPr/>
        </p:nvCxnSpPr>
        <p:spPr>
          <a:xfrm flipH="1">
            <a:off x="734914" y="6690360"/>
            <a:ext cx="45006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3" name="Text Placeholder 4">
            <a:extLst>
              <a:ext uri="{FF2B5EF4-FFF2-40B4-BE49-F238E27FC236}">
                <a16:creationId xmlns:a16="http://schemas.microsoft.com/office/drawing/2014/main" id="{302B8BC0-D708-0A41-B729-60C0167B70C6}"/>
              </a:ext>
            </a:extLst>
          </p:cNvPr>
          <p:cNvSpPr txBox="1">
            <a:spLocks/>
          </p:cNvSpPr>
          <p:nvPr/>
        </p:nvSpPr>
        <p:spPr>
          <a:xfrm>
            <a:off x="876395" y="6690360"/>
            <a:ext cx="5435600" cy="958694"/>
          </a:xfrm>
          <a:prstGeom prst="rect">
            <a:avLst/>
          </a:prstGeom>
        </p:spPr>
        <p:txBody>
          <a:bodyPr numCol="2" spcCol="288000" anchor="t">
            <a:noAutofit/>
          </a:bodyPr>
          <a:lstStyle/>
          <a:p>
            <a:pPr lvl="0" algn="just" defTabSz="583729" hangingPunct="1"/>
            <a:endParaRPr kumimoji="0" lang="en-US"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
        <p:nvSpPr>
          <p:cNvPr id="14" name="Text Placeholder 3">
            <a:extLst>
              <a:ext uri="{FF2B5EF4-FFF2-40B4-BE49-F238E27FC236}">
                <a16:creationId xmlns:a16="http://schemas.microsoft.com/office/drawing/2014/main" id="{9629A14F-7683-FC4A-9A4A-7EDC1C610693}"/>
              </a:ext>
            </a:extLst>
          </p:cNvPr>
          <p:cNvSpPr txBox="1">
            <a:spLocks/>
          </p:cNvSpPr>
          <p:nvPr/>
        </p:nvSpPr>
        <p:spPr>
          <a:xfrm>
            <a:off x="1028795" y="5684520"/>
            <a:ext cx="4206805" cy="568791"/>
          </a:xfrm>
          <a:prstGeom prst="rect">
            <a:avLst/>
          </a:prstGeom>
        </p:spPr>
        <p:txBody>
          <a:bodyPr anchor="ctr">
            <a:noAutofit/>
          </a:bodyPr>
          <a:lstStyle/>
          <a:p>
            <a:pPr lvl="0" algn="l" defTabSz="583729" hangingPunct="1">
              <a:lnSpc>
                <a:spcPts val="1420"/>
              </a:lnSpc>
            </a:pPr>
            <a:r>
              <a:rPr lang="en-US" sz="1400" b="1" dirty="0">
                <a:solidFill>
                  <a:srgbClr val="31475E"/>
                </a:solidFill>
                <a:latin typeface="Gotham Medium"/>
                <a:cs typeface="Calibri" panose="020F0502020204030204" pitchFamily="34" charset="0"/>
                <a:sym typeface="Montserrat Light"/>
              </a:rPr>
              <a:t>Czy istnieje zjawisko "szklanego sufitu dla kobiet"?  (tzn. kobiety osiągają pewien maksymalny poziom kariery i nie są awansowane dalej) i czy firma w jakikolwiek sposób pomaga kobietom w aspirowaniu na wyższe stanowiska? (np. czy organizowane są specjalne szkolenia, warsztaty promujące karierę menedżerską kobiet, staże dla kobiet, coaching kariery? )</a:t>
            </a:r>
          </a:p>
        </p:txBody>
      </p:sp>
      <p:sp>
        <p:nvSpPr>
          <p:cNvPr id="16" name="Text Placeholder 4">
            <a:extLst>
              <a:ext uri="{FF2B5EF4-FFF2-40B4-BE49-F238E27FC236}">
                <a16:creationId xmlns:a16="http://schemas.microsoft.com/office/drawing/2014/main" id="{302B8BC0-D708-0A41-B729-60C0167B70C6}"/>
              </a:ext>
            </a:extLst>
          </p:cNvPr>
          <p:cNvSpPr txBox="1">
            <a:spLocks/>
          </p:cNvSpPr>
          <p:nvPr/>
        </p:nvSpPr>
        <p:spPr>
          <a:xfrm>
            <a:off x="982415" y="6890864"/>
            <a:ext cx="4160425" cy="758190"/>
          </a:xfrm>
          <a:prstGeom prst="rect">
            <a:avLst/>
          </a:prstGeom>
        </p:spPr>
        <p:txBody>
          <a:bodyPr numCol="1" spcCol="288000" anchor="t">
            <a:noAutofit/>
          </a:bodyPr>
          <a:lstStyle/>
          <a:p>
            <a:pPr lvl="0" algn="just" defTabSz="583729" hangingPunct="1"/>
            <a:r>
              <a:rPr lang="en-US" sz="1200" dirty="0">
                <a:solidFill>
                  <a:srgbClr val="595959"/>
                </a:solidFill>
                <a:latin typeface="Calibri" panose="020F0502020204030204" pitchFamily="34" charset="0"/>
                <a:ea typeface="Montserrat Light"/>
                <a:cs typeface="Calibri" panose="020F0502020204030204" pitchFamily="34" charset="0"/>
                <a:sym typeface="Montserrat Light"/>
              </a:rPr>
              <a:t>Nie, w firmie nie występuje zjawisko "szklanego sufitu dla kobiet". To, że kobiety ubiegają się o wyższe stanowiska jest w firmie czymś oczywistym. Nie prowadzi się specjalnych szkoleń.</a:t>
            </a:r>
            <a:endParaRPr kumimoji="0" lang="en-US" sz="1200" b="0" i="0" u="none" strike="noStrike" kern="0" cap="none" spc="0" normalizeH="0" baseline="0" noProof="0" dirty="0">
              <a:ln>
                <a:noFill/>
              </a:ln>
              <a:solidFill>
                <a:srgbClr val="595959"/>
              </a:solidFill>
              <a:effectLst/>
              <a:uLnTx/>
              <a:uFillTx/>
              <a:latin typeface="Calibri" panose="020F0502020204030204" pitchFamily="34" charset="0"/>
              <a:ea typeface="Montserrat Light"/>
              <a:cs typeface="Calibri" panose="020F0502020204030204" pitchFamily="34" charset="0"/>
              <a:sym typeface="Montserrat Light"/>
            </a:endParaRPr>
          </a:p>
        </p:txBody>
      </p:sp>
    </p:spTree>
    <p:extLst>
      <p:ext uri="{BB962C8B-B14F-4D97-AF65-F5344CB8AC3E}">
        <p14:creationId xmlns:p14="http://schemas.microsoft.com/office/powerpoint/2010/main" val="1667412980"/>
      </p:ext>
    </p:extLst>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44612" y="373817"/>
            <a:ext cx="5505067" cy="510196"/>
          </a:xfrm>
        </p:spPr>
        <p:txBody>
          <a:bodyPr/>
          <a:lstStyle/>
          <a:p>
            <a:r>
              <a:rPr lang="en-GB" sz="2400" b="1" dirty="0">
                <a:solidFill>
                  <a:srgbClr val="ED5957"/>
                </a:solidFill>
                <a:effectLst/>
                <a:latin typeface="Gotham Medium"/>
                <a:ea typeface="Calibri" panose="020F0502020204030204" pitchFamily="34" charset="0"/>
                <a:cs typeface="Times New Roman" panose="02020603050405020304" pitchFamily="18" charset="0"/>
              </a:rPr>
              <a:t>3. Kobiety w organizacjach logistycznych</a:t>
            </a:r>
            <a:endParaRPr lang="en-US" sz="1800" dirty="0">
              <a:latin typeface="Gotham Medium"/>
            </a:endParaRP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893083"/>
            <a:ext cx="5970685" cy="3031216"/>
          </a:xfrm>
        </p:spPr>
        <p:txBody>
          <a:bodyPr/>
          <a:lstStyle/>
          <a:p>
            <a:pPr marL="720867" lvl="1" indent="-34290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IKEA: Polska </a:t>
            </a: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RABEN</a:t>
            </a:r>
            <a:endParaRPr lang="en-GB" sz="1600" dirty="0">
              <a:latin typeface="Calibri" panose="020F0502020204030204" pitchFamily="34" charset="0"/>
              <a:ea typeface="Calibri" panose="020F0502020204030204" pitchFamily="34" charset="0"/>
              <a:cs typeface="Times New Roman" panose="02020603050405020304" pitchFamily="18" charset="0"/>
            </a:endParaRP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KOPIA </a:t>
            </a:r>
          </a:p>
          <a:p>
            <a:pPr marL="171450" indent="-171450" algn="just">
              <a:spcBef>
                <a:spcPts val="195"/>
              </a:spcBef>
              <a:spcAft>
                <a:spcPts val="0"/>
              </a:spcAft>
              <a:buFont typeface="Arial" panose="020B0604020202020204" pitchFamily="34" charset="0"/>
              <a:buChar char="•"/>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911249674"/>
      </p:ext>
    </p:extLst>
  </p:cSld>
  <p:clrMapOvr>
    <a:masterClrMapping/>
  </p:clrMapOvr>
  <p:transition spd="med"/>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380942A-A785-B85A-E923-FEB9DBFD152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8953" y="7646574"/>
            <a:ext cx="2694085" cy="1768574"/>
          </a:xfrm>
          <a:prstGeom prst="rect">
            <a:avLst/>
          </a:prstGeom>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70925" y="2711955"/>
            <a:ext cx="3238121" cy="5891605"/>
          </a:xfrm>
        </p:spPr>
        <p:txBody>
          <a:bodyPr/>
          <a:lstStyle/>
          <a:p>
            <a:r>
              <a:rPr lang="en-US" sz="1200" dirty="0">
                <a:latin typeface="Calibri" panose="020F0502020204030204" pitchFamily="34" charset="0"/>
                <a:cs typeface="Calibri" panose="020F0502020204030204" pitchFamily="34" charset="0"/>
              </a:rPr>
              <a:t>Szwedzki przemysł meblowy na początku lat 60. zaczął bojkotować firmę za obniżanie cen. Wtedy to Ingvar Kamprad postanowił nawiązać współpracę z polskimi firmami. Pierwsze zamówienie w Polsce Kamprad złożył w styczniu 1961 roku w </a:t>
            </a:r>
            <a:r>
              <a:rPr lang="en-US" sz="1200" dirty="0" err="1">
                <a:latin typeface="Calibri" panose="020F0502020204030204" pitchFamily="34" charset="0"/>
                <a:cs typeface="Calibri" panose="020F0502020204030204" pitchFamily="34" charset="0"/>
              </a:rPr>
              <a:t>Zakładach Mebli </a:t>
            </a:r>
            <a:r>
              <a:rPr lang="en-US" sz="1200" dirty="0">
                <a:latin typeface="Calibri" panose="020F0502020204030204" pitchFamily="34" charset="0"/>
                <a:cs typeface="Calibri" panose="020F0502020204030204" pitchFamily="34" charset="0"/>
              </a:rPr>
              <a:t>Bent w </a:t>
            </a:r>
            <a:r>
              <a:rPr lang="en-US" sz="1200" dirty="0" err="1">
                <a:latin typeface="Calibri" panose="020F0502020204030204" pitchFamily="34" charset="0"/>
                <a:cs typeface="Calibri" panose="020F0502020204030204" pitchFamily="34" charset="0"/>
              </a:rPr>
              <a:t>Radomsku </a:t>
            </a:r>
            <a:r>
              <a:rPr lang="en-US" sz="1200" dirty="0">
                <a:latin typeface="Calibri" panose="020F0502020204030204" pitchFamily="34" charset="0"/>
                <a:cs typeface="Calibri" panose="020F0502020204030204" pitchFamily="34" charset="0"/>
              </a:rPr>
              <a:t>i dotyczyło ono między innymi 500 krzeseł </a:t>
            </a:r>
            <a:r>
              <a:rPr lang="en-US" sz="1200" dirty="0" err="1">
                <a:latin typeface="Calibri" panose="020F0502020204030204" pitchFamily="34" charset="0"/>
                <a:cs typeface="Calibri" panose="020F0502020204030204" pitchFamily="34" charset="0"/>
              </a:rPr>
              <a:t>Ögla </a:t>
            </a:r>
            <a:r>
              <a:rPr lang="en-US" sz="1200" dirty="0">
                <a:latin typeface="Calibri" panose="020F0502020204030204" pitchFamily="34" charset="0"/>
                <a:cs typeface="Calibri" panose="020F0502020204030204" pitchFamily="34" charset="0"/>
              </a:rPr>
              <a:t>wykonanych z giętego drewna bukowego. Cztery lata później krzesło to zostało uznane za wizytówkę jakości firmy w teście </a:t>
            </a:r>
            <a:r>
              <a:rPr lang="en-US" sz="1200" dirty="0" err="1">
                <a:latin typeface="Calibri" panose="020F0502020204030204" pitchFamily="34" charset="0"/>
                <a:cs typeface="Calibri" panose="020F0502020204030204" pitchFamily="34" charset="0"/>
              </a:rPr>
              <a:t>Allt </a:t>
            </a:r>
            <a:r>
              <a:rPr lang="en-US" sz="1200" dirty="0">
                <a:latin typeface="Calibri" panose="020F0502020204030204" pitchFamily="34" charset="0"/>
                <a:cs typeface="Calibri" panose="020F0502020204030204" pitchFamily="34" charset="0"/>
              </a:rPr>
              <a:t>i </a:t>
            </a:r>
            <a:r>
              <a:rPr lang="en-US" sz="1200" dirty="0" err="1">
                <a:latin typeface="Calibri" panose="020F0502020204030204" pitchFamily="34" charset="0"/>
                <a:cs typeface="Calibri" panose="020F0502020204030204" pitchFamily="34" charset="0"/>
              </a:rPr>
              <a:t>Hemmet</a:t>
            </a:r>
            <a:r>
              <a:rPr lang="en-US" sz="1200" dirty="0">
                <a:latin typeface="Calibri" panose="020F0502020204030204" pitchFamily="34" charset="0"/>
                <a:cs typeface="Calibri" panose="020F0502020204030204" pitchFamily="34" charset="0"/>
              </a:rPr>
              <a:t>. W tym samym roku Ingvar Kamprad, wraz z projektantami mebli IKEA, odwiedził targi </a:t>
            </a:r>
            <a:r>
              <a:rPr lang="en-US" sz="1200" dirty="0" err="1">
                <a:latin typeface="Calibri" panose="020F0502020204030204" pitchFamily="34" charset="0"/>
                <a:cs typeface="Calibri" panose="020F0502020204030204" pitchFamily="34" charset="0"/>
              </a:rPr>
              <a:t>poznańskie. W </a:t>
            </a:r>
            <a:r>
              <a:rPr lang="en-US" sz="1200" dirty="0">
                <a:latin typeface="Calibri" panose="020F0502020204030204" pitchFamily="34" charset="0"/>
                <a:cs typeface="Calibri" panose="020F0502020204030204" pitchFamily="34" charset="0"/>
              </a:rPr>
              <a:t>następnym roku zamówił w </a:t>
            </a:r>
            <a:r>
              <a:rPr lang="en-US" sz="1200" dirty="0" err="1">
                <a:latin typeface="Calibri" panose="020F0502020204030204" pitchFamily="34" charset="0"/>
                <a:cs typeface="Calibri" panose="020F0502020204030204" pitchFamily="34" charset="0"/>
              </a:rPr>
              <a:t>Fameg</a:t>
            </a:r>
            <a:r>
              <a:rPr lang="en-US" sz="1200" dirty="0">
                <a:latin typeface="Calibri" panose="020F0502020204030204" pitchFamily="34" charset="0"/>
                <a:cs typeface="Calibri" panose="020F0502020204030204" pitchFamily="34" charset="0"/>
              </a:rPr>
              <a:t>. 20 000 sztuk tego typu krzeseł. Do 2010 roku wartość zamówień IKEA w Polsce wzrosła do około 6 mld zł. Pierwszy kontrakt IKEA w Polsce dotyczył produkcji mebli i został zawarty z państwowym przedsiębiorstwem </a:t>
            </a:r>
            <a:r>
              <a:rPr lang="en-US" sz="1200" dirty="0" err="1">
                <a:latin typeface="Calibri" panose="020F0502020204030204" pitchFamily="34" charset="0"/>
                <a:cs typeface="Calibri" panose="020F0502020204030204" pitchFamily="34" charset="0"/>
              </a:rPr>
              <a:t>Fameg w </a:t>
            </a:r>
            <a:r>
              <a:rPr lang="en-US" sz="1200" dirty="0">
                <a:latin typeface="Calibri" panose="020F0502020204030204" pitchFamily="34" charset="0"/>
                <a:cs typeface="Calibri" panose="020F0502020204030204" pitchFamily="34" charset="0"/>
              </a:rPr>
              <a:t>1961 roku. 19 września 1990 roku firma uruchomiła sklep Start przy ulicy </a:t>
            </a:r>
            <a:r>
              <a:rPr lang="en-US" sz="1200" dirty="0" err="1">
                <a:latin typeface="Calibri" panose="020F0502020204030204" pitchFamily="34" charset="0"/>
                <a:cs typeface="Calibri" panose="020F0502020204030204" pitchFamily="34" charset="0"/>
              </a:rPr>
              <a:t>Grażyny Bacewiczówny na </a:t>
            </a:r>
            <a:r>
              <a:rPr lang="en-US" sz="1200" dirty="0">
                <a:latin typeface="Calibri" panose="020F0502020204030204" pitchFamily="34" charset="0"/>
                <a:cs typeface="Calibri" panose="020F0502020204030204" pitchFamily="34" charset="0"/>
              </a:rPr>
              <a:t>warszawskich </a:t>
            </a:r>
            <a:r>
              <a:rPr lang="en-US" sz="1200" dirty="0" err="1">
                <a:latin typeface="Calibri" panose="020F0502020204030204" pitchFamily="34" charset="0"/>
                <a:cs typeface="Calibri" panose="020F0502020204030204" pitchFamily="34" charset="0"/>
              </a:rPr>
              <a:t>Stokłosach</a:t>
            </a:r>
            <a:r>
              <a:rPr lang="en-US" sz="1200" dirty="0">
                <a:latin typeface="Calibri" panose="020F0502020204030204" pitchFamily="34" charset="0"/>
                <a:cs typeface="Calibri" panose="020F0502020204030204" pitchFamily="34" charset="0"/>
              </a:rPr>
              <a:t>, oferując ograniczony asortyment mebli i akcesoriów. W 1992 roku przekształciła go w pierwszy pełny sklep firmy zlokalizowany przy </a:t>
            </a:r>
            <a:r>
              <a:rPr lang="en-US" sz="1200" dirty="0" err="1">
                <a:latin typeface="Calibri" panose="020F0502020204030204" pitchFamily="34" charset="0"/>
                <a:cs typeface="Calibri" panose="020F0502020204030204" pitchFamily="34" charset="0"/>
              </a:rPr>
              <a:t>Alejach Jerozolimskich </a:t>
            </a:r>
            <a:r>
              <a:rPr lang="en-US" sz="1200" dirty="0">
                <a:latin typeface="Calibri" panose="020F0502020204030204" pitchFamily="34" charset="0"/>
                <a:cs typeface="Calibri" panose="020F0502020204030204" pitchFamily="34" charset="0"/>
              </a:rPr>
              <a:t>(przy skrzyżowaniu z ulicą </a:t>
            </a:r>
            <a:r>
              <a:rPr lang="en-US" sz="1200" dirty="0" err="1">
                <a:latin typeface="Calibri" panose="020F0502020204030204" pitchFamily="34" charset="0"/>
                <a:cs typeface="Calibri" panose="020F0502020204030204" pitchFamily="34" charset="0"/>
              </a:rPr>
              <a:t>Żelazną</a:t>
            </a:r>
            <a:r>
              <a:rPr lang="en-US" sz="1200" dirty="0">
                <a:latin typeface="Calibri" panose="020F0502020204030204" pitchFamily="34" charset="0"/>
                <a:cs typeface="Calibri" panose="020F0502020204030204" pitchFamily="34" charset="0"/>
              </a:rPr>
              <a:t>) w Warszawie, a w 1993 roku otwarto najstarszy obecnie działający sklep w </a:t>
            </a:r>
            <a:r>
              <a:rPr lang="en-US" sz="1200" dirty="0" err="1">
                <a:latin typeface="Calibri" panose="020F0502020204030204" pitchFamily="34" charset="0"/>
                <a:cs typeface="Calibri" panose="020F0502020204030204" pitchFamily="34" charset="0"/>
              </a:rPr>
              <a:t>Jankach</a:t>
            </a:r>
            <a:r>
              <a:rPr lang="en-US" sz="1200" dirty="0">
                <a:latin typeface="Calibri" panose="020F0502020204030204" pitchFamily="34" charset="0"/>
                <a:cs typeface="Calibri" panose="020F0502020204030204" pitchFamily="34" charset="0"/>
              </a:rPr>
              <a:t>.</a:t>
            </a:r>
          </a:p>
          <a:p>
            <a:r>
              <a:rPr lang="en-US" sz="1200" dirty="0">
                <a:latin typeface="Calibri" panose="020F0502020204030204" pitchFamily="34" charset="0"/>
                <a:cs typeface="Calibri" panose="020F0502020204030204" pitchFamily="34" charset="0"/>
              </a:rPr>
              <a:t>W 2021 roku w Szczecinie został otwarty dwunasty sklep sieci. Oprócz sklepów, IKEA posiada kilkanaście punktów odbioru zamówień ze sklepu internetowego oraz dodatkowe punkty mobilne, w których w określonych godzinach można odbierać produkty z ciężarówek sieci.</a:t>
            </a:r>
          </a:p>
          <a:p>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228097"/>
            <a:ext cx="2694087" cy="349177"/>
          </a:xfrm>
          <a:prstGeom prst="rect">
            <a:avLst/>
          </a:prstGeom>
        </p:spPr>
        <p:txBody>
          <a:bodyPr/>
          <a:lstStyle/>
          <a:p>
            <a:r>
              <a:rPr lang="hr-BA" dirty="0"/>
              <a:t>Źródła:</a:t>
            </a:r>
            <a:endParaRPr lang="en-US" dirty="0"/>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t>Firma</a:t>
            </a:r>
            <a:endParaRPr lang="en-US" dirty="0"/>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20" y="4819297"/>
            <a:ext cx="2694086" cy="349177"/>
          </a:xfrm>
          <a:prstGeom prst="rect">
            <a:avLst/>
          </a:prstGeom>
        </p:spPr>
        <p:txBody>
          <a:bodyPr/>
          <a:lstStyle/>
          <a:p>
            <a:r>
              <a:rPr lang="pl-PL" dirty="0"/>
              <a:t>IKEA Retail Sp. z </a:t>
            </a:r>
            <a:r>
              <a:rPr lang="pl-PL" dirty="0" err="1"/>
              <a:t>o.o</a:t>
            </a:r>
            <a:endParaRPr lang="en-US" dirty="0"/>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1923157" y="719973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99863" y="3484238"/>
              <a:ext cx="805029" cy="464230"/>
            </a:xfrm>
            <a:prstGeom prst="rect">
              <a:avLst/>
            </a:prstGeom>
          </p:spPr>
          <p:txBody>
            <a:bodyPr wrap="none">
              <a:spAutoFit/>
            </a:bodyPr>
            <a:lstStyle/>
            <a:p>
              <a:pPr marL="12700" algn="ctr">
                <a:lnSpc>
                  <a:spcPts val="1420"/>
                </a:lnSpc>
                <a:spcBef>
                  <a:spcPts val="100"/>
                </a:spcBef>
              </a:pPr>
              <a:r>
                <a:rPr lang="en-IE" sz="1300" b="1"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KLIKNIJ</a:t>
              </a:r>
            </a:p>
            <a:p>
              <a:pPr marL="12700" algn="ctr">
                <a:lnSpc>
                  <a:spcPts val="1420"/>
                </a:lnSpc>
                <a:spcBef>
                  <a:spcPts val="100"/>
                </a:spcBef>
              </a:pPr>
              <a:r>
                <a:rPr lang="en-IE" sz="1300" b="1"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DO WGLĄDU</a:t>
              </a:r>
              <a:endParaRPr lang="en-IE" sz="1300" b="1" dirty="0">
                <a:solidFill>
                  <a:schemeClr val="bg1"/>
                </a:solidFill>
                <a:latin typeface="Gotham Medium" pitchFamily="2" charset="0"/>
                <a:cs typeface="Gotham Medium" pitchFamily="2" charset="0"/>
              </a:endParaRPr>
            </a:p>
          </p:txBody>
        </p:sp>
      </p:gr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20" y="3486968"/>
            <a:ext cx="3121713" cy="349177"/>
          </a:xfrm>
          <a:prstGeom prst="rect">
            <a:avLst/>
          </a:prstGeom>
        </p:spPr>
        <p:txBody>
          <a:bodyPr/>
          <a:lstStyle/>
          <a:p>
            <a:pPr>
              <a:lnSpc>
                <a:spcPct val="100000"/>
              </a:lnSpc>
            </a:pPr>
            <a:r>
              <a:rPr lang="hr-BA" sz="1600" dirty="0"/>
              <a:t>IKEA</a:t>
            </a:r>
            <a:endParaRPr lang="en-US" sz="1600" dirty="0"/>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22620" y="5585287"/>
            <a:ext cx="2935135" cy="862798"/>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00000"/>
              </a:lnSpc>
              <a:spcBef>
                <a:spcPts val="0"/>
              </a:spcBef>
              <a:buFont typeface="Arial" panose="020B0604020202020204" pitchFamily="34" charset="0"/>
              <a:buChar char="•"/>
            </a:pPr>
            <a:endParaRPr lang="en-US" sz="700" dirty="0">
              <a:solidFill>
                <a:schemeClr val="accent1">
                  <a:lumMod val="20000"/>
                  <a:lumOff val="80000"/>
                </a:schemeClr>
              </a:solidFill>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96927" y="4178938"/>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ctr"/>
            <a:r>
              <a:rPr lang="en-US" b="1" dirty="0"/>
              <a:t>Równość jest kluczem do sukcesu</a:t>
            </a:r>
            <a:endParaRPr lang="pl-PL" b="1"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pic>
        <p:nvPicPr>
          <p:cNvPr id="21" name="Picture Placeholder 20" descr="A picture containing person, table&#10;&#10;Description automatically generated">
            <a:extLst>
              <a:ext uri="{FF2B5EF4-FFF2-40B4-BE49-F238E27FC236}">
                <a16:creationId xmlns:a16="http://schemas.microsoft.com/office/drawing/2014/main" id="{6166F071-71E9-A5BD-B99F-38F47253EF82}"/>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
        <p:nvSpPr>
          <p:cNvPr id="5" name="pole tekstowe 4">
            <a:extLst>
              <a:ext uri="{FF2B5EF4-FFF2-40B4-BE49-F238E27FC236}">
                <a16:creationId xmlns:a16="http://schemas.microsoft.com/office/drawing/2014/main" id="{2BF7173F-4100-E92B-2171-890225F5D5C0}"/>
              </a:ext>
            </a:extLst>
          </p:cNvPr>
          <p:cNvSpPr txBox="1"/>
          <p:nvPr/>
        </p:nvSpPr>
        <p:spPr>
          <a:xfrm>
            <a:off x="322726" y="5504583"/>
            <a:ext cx="2208527" cy="10558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l" defTabSz="825500" rtl="0" fontAlgn="auto" latinLnBrk="0" hangingPunct="0">
              <a:lnSpc>
                <a:spcPct val="100000"/>
              </a:lnSpc>
              <a:spcBef>
                <a:spcPts val="0"/>
              </a:spcBef>
              <a:spcAft>
                <a:spcPts val="0"/>
              </a:spcAft>
              <a:buClrTx/>
              <a:buSzTx/>
              <a:buFontTx/>
              <a:buNone/>
              <a:tabLst/>
            </a:pPr>
            <a:r>
              <a:rPr kumimoji="0" lang="en-US" sz="1000" b="0" i="0" u="none" strike="noStrike" cap="none" spc="0" normalizeH="0" baseline="0" dirty="0">
                <a:ln>
                  <a:noFill/>
                </a:ln>
                <a:solidFill>
                  <a:schemeClr val="bg1"/>
                </a:solidFill>
                <a:effectLst/>
                <a:uFillTx/>
                <a:latin typeface="FontAwesome"/>
                <a:ea typeface="FontAwesome"/>
                <a:cs typeface="FontAwesome"/>
                <a:sym typeface="FontAwesome"/>
              </a:rPr>
              <a:t>Wikipedia.com</a:t>
            </a:r>
            <a:endParaRPr kumimoji="0" lang="pl-PL" sz="1000" b="0" i="0" u="none" strike="noStrike" cap="none" spc="0" normalizeH="0" baseline="0" dirty="0">
              <a:ln>
                <a:noFill/>
              </a:ln>
              <a:solidFill>
                <a:schemeClr val="bg1"/>
              </a:solidFill>
              <a:effectLst/>
              <a:uFillTx/>
              <a:latin typeface="FontAwesome"/>
              <a:ea typeface="FontAwesome"/>
              <a:cs typeface="FontAwesome"/>
              <a:sym typeface="FontAwesome"/>
            </a:endParaRPr>
          </a:p>
          <a:p>
            <a:pPr marL="0" marR="0" indent="0" algn="l" defTabSz="825500" rtl="0" fontAlgn="auto" latinLnBrk="0" hangingPunct="0">
              <a:lnSpc>
                <a:spcPct val="100000"/>
              </a:lnSpc>
              <a:spcBef>
                <a:spcPts val="0"/>
              </a:spcBef>
              <a:spcAft>
                <a:spcPts val="0"/>
              </a:spcAft>
              <a:buClrTx/>
              <a:buSzTx/>
              <a:buFontTx/>
              <a:buNone/>
              <a:tabLst/>
            </a:pPr>
            <a:r>
              <a:rPr lang="pl-PL" sz="1000" dirty="0">
                <a:solidFill>
                  <a:schemeClr val="bg1"/>
                </a:solidFill>
                <a:hlinkClick r:id="rId5">
                  <a:extLst>
                    <a:ext uri="{A12FA001-AC4F-418D-AE19-62706E023703}">
                      <ahyp:hlinkClr xmlns:ahyp="http://schemas.microsoft.com/office/drawing/2018/hyperlinkcolor" val="tx"/>
                    </a:ext>
                  </a:extLst>
                </a:hlinkClick>
              </a:rPr>
              <a:t>www.industry.ikea.pl</a:t>
            </a:r>
            <a:endParaRPr lang="pl-PL" sz="1000" dirty="0">
              <a:solidFill>
                <a:schemeClr val="bg1"/>
              </a:solidFill>
            </a:endParaRPr>
          </a:p>
          <a:p>
            <a:pPr marL="0" marR="0" indent="0" algn="l" defTabSz="825500" rtl="0" fontAlgn="auto" latinLnBrk="0" hangingPunct="0">
              <a:lnSpc>
                <a:spcPct val="100000"/>
              </a:lnSpc>
              <a:spcBef>
                <a:spcPts val="0"/>
              </a:spcBef>
              <a:spcAft>
                <a:spcPts val="0"/>
              </a:spcAft>
              <a:buClrTx/>
              <a:buSzTx/>
              <a:buFontTx/>
              <a:buNone/>
              <a:tabLst/>
            </a:pPr>
            <a:r>
              <a:rPr lang="pl-PL" sz="1000" dirty="0">
                <a:solidFill>
                  <a:schemeClr val="bg1"/>
                </a:solidFill>
              </a:rPr>
              <a:t>www.ikea.pl</a:t>
            </a:r>
            <a:endParaRPr kumimoji="0" lang="pl-PL" sz="1000" b="0" i="0" u="none" strike="noStrike" cap="none" spc="0" normalizeH="0" baseline="0" dirty="0">
              <a:ln>
                <a:noFill/>
              </a:ln>
              <a:solidFill>
                <a:schemeClr val="bg1"/>
              </a:solidFill>
              <a:effectLst/>
              <a:uFillTx/>
              <a:latin typeface="FontAwesome"/>
              <a:ea typeface="FontAwesome"/>
              <a:cs typeface="FontAwesome"/>
              <a:sym typeface="FontAwesome"/>
            </a:endParaRPr>
          </a:p>
          <a:p>
            <a:pPr marL="0" marR="0" indent="0" algn="l" defTabSz="825500" rtl="0" fontAlgn="auto" latinLnBrk="0" hangingPunct="0">
              <a:lnSpc>
                <a:spcPct val="100000"/>
              </a:lnSpc>
              <a:spcBef>
                <a:spcPts val="0"/>
              </a:spcBef>
              <a:spcAft>
                <a:spcPts val="0"/>
              </a:spcAft>
              <a:buClrTx/>
              <a:buSzTx/>
              <a:buFontTx/>
              <a:buNone/>
              <a:tabLst/>
            </a:pPr>
            <a:endParaRPr kumimoji="0" lang="en-US" sz="1000" b="0" i="0" u="none" strike="noStrike" cap="none" spc="0" normalizeH="0" baseline="0" dirty="0">
              <a:ln>
                <a:noFill/>
              </a:ln>
              <a:solidFill>
                <a:schemeClr val="bg1"/>
              </a:solidFill>
              <a:effectLst/>
              <a:uFillTx/>
              <a:latin typeface="FontAwesome"/>
              <a:ea typeface="FontAwesome"/>
              <a:cs typeface="FontAwesome"/>
              <a:sym typeface="FontAwesome"/>
            </a:endParaRPr>
          </a:p>
          <a:p>
            <a:pPr marL="0" marR="0" indent="0" algn="ctr" defTabSz="825500" rtl="0" fontAlgn="auto" latinLnBrk="0" hangingPunct="0">
              <a:lnSpc>
                <a:spcPct val="100000"/>
              </a:lnSpc>
              <a:spcBef>
                <a:spcPts val="0"/>
              </a:spcBef>
              <a:spcAft>
                <a:spcPts val="0"/>
              </a:spcAft>
              <a:buClrTx/>
              <a:buSzTx/>
              <a:buFontTx/>
              <a:buNone/>
              <a:tabLst/>
            </a:pPr>
            <a:r>
              <a:rPr kumimoji="0" lang="en-US" sz="1000" b="0" i="0" u="none" strike="noStrike" cap="none" spc="0" normalizeH="0" baseline="0" dirty="0">
                <a:ln>
                  <a:noFill/>
                </a:ln>
                <a:solidFill>
                  <a:schemeClr val="bg1"/>
                </a:solidFill>
                <a:effectLst/>
                <a:uFillTx/>
                <a:latin typeface="FontAwesome"/>
                <a:ea typeface="FontAwesome"/>
                <a:cs typeface="FontAwesome"/>
                <a:sym typeface="FontAwesome"/>
              </a:rPr>
              <a:t>Na podstawie wywiadu z Kamilą </a:t>
            </a:r>
            <a:r>
              <a:rPr kumimoji="0" lang="en-US" sz="1000" b="0" i="0" u="none" strike="noStrike" cap="none" spc="0" normalizeH="0" baseline="0" dirty="0" err="1">
                <a:ln>
                  <a:noFill/>
                </a:ln>
                <a:solidFill>
                  <a:schemeClr val="bg1"/>
                </a:solidFill>
                <a:effectLst/>
                <a:uFillTx/>
                <a:latin typeface="FontAwesome"/>
                <a:ea typeface="FontAwesome"/>
                <a:cs typeface="FontAwesome"/>
                <a:sym typeface="FontAwesome"/>
              </a:rPr>
              <a:t>Olkiewicz</a:t>
            </a:r>
            <a:endParaRPr kumimoji="0" lang="en-US" sz="1000" b="0" i="0" u="none" strike="noStrike" cap="none" spc="0" normalizeH="0" baseline="0" dirty="0">
              <a:ln>
                <a:noFill/>
              </a:ln>
              <a:solidFill>
                <a:schemeClr val="bg1"/>
              </a:solidFill>
              <a:effectLst/>
              <a:uFillTx/>
              <a:latin typeface="FontAwesome"/>
              <a:ea typeface="FontAwesome"/>
              <a:cs typeface="FontAwesome"/>
              <a:sym typeface="FontAwesome"/>
            </a:endParaRPr>
          </a:p>
        </p:txBody>
      </p:sp>
      <p:pic>
        <p:nvPicPr>
          <p:cNvPr id="9" name="Obraz 8">
            <a:extLst>
              <a:ext uri="{FF2B5EF4-FFF2-40B4-BE49-F238E27FC236}">
                <a16:creationId xmlns:a16="http://schemas.microsoft.com/office/drawing/2014/main" id="{A5C17F1D-564E-1A21-C07D-5AF4DDC36727}"/>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994520" y="1136840"/>
            <a:ext cx="1650846" cy="660338"/>
          </a:xfrm>
          <a:prstGeom prst="rect">
            <a:avLst/>
          </a:prstGeom>
        </p:spPr>
      </p:pic>
    </p:spTree>
    <p:extLst>
      <p:ext uri="{BB962C8B-B14F-4D97-AF65-F5344CB8AC3E}">
        <p14:creationId xmlns:p14="http://schemas.microsoft.com/office/powerpoint/2010/main" val="4137822152"/>
      </p:ext>
    </p:extLst>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Symbol zastępczy obrazu 8">
            <a:extLst>
              <a:ext uri="{FF2B5EF4-FFF2-40B4-BE49-F238E27FC236}">
                <a16:creationId xmlns:a16="http://schemas.microsoft.com/office/drawing/2014/main" id="{0669D871-AB6F-91F6-A7C1-CC5FE1401FE6}"/>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3" name="Symbol zastępczy tekstu 2">
            <a:extLst>
              <a:ext uri="{FF2B5EF4-FFF2-40B4-BE49-F238E27FC236}">
                <a16:creationId xmlns:a16="http://schemas.microsoft.com/office/drawing/2014/main" id="{24F9A877-1160-090A-C4E7-B26B2761CC43}"/>
              </a:ext>
            </a:extLst>
          </p:cNvPr>
          <p:cNvSpPr>
            <a:spLocks noGrp="1"/>
          </p:cNvSpPr>
          <p:nvPr>
            <p:ph type="body" sz="quarter" idx="58"/>
          </p:nvPr>
        </p:nvSpPr>
        <p:spPr>
          <a:xfrm>
            <a:off x="233680" y="3243977"/>
            <a:ext cx="2948213" cy="415659"/>
          </a:xfrm>
        </p:spPr>
        <p:txBody>
          <a:bodyPr/>
          <a:lstStyle/>
          <a:p>
            <a:pPr algn="ctr"/>
            <a:r>
              <a:rPr lang="en-GB" sz="2000" b="1" dirty="0">
                <a:solidFill>
                  <a:srgbClr val="31475E"/>
                </a:solidFill>
                <a:latin typeface="Calibri" panose="020F0502020204030204" pitchFamily="34" charset="0"/>
                <a:cs typeface="Calibri" panose="020F0502020204030204" pitchFamily="34" charset="0"/>
              </a:rPr>
              <a:t>Pierwsza kobieta w dziale logistyki w IKEA Polska</a:t>
            </a:r>
            <a:endParaRPr lang="pl-PL" sz="2000" b="1" dirty="0">
              <a:solidFill>
                <a:srgbClr val="31475E"/>
              </a:solidFill>
              <a:latin typeface="Calibri" panose="020F0502020204030204" pitchFamily="34" charset="0"/>
              <a:cs typeface="Calibri" panose="020F0502020204030204" pitchFamily="34" charset="0"/>
            </a:endParaRPr>
          </a:p>
          <a:p>
            <a:pPr algn="ctr"/>
            <a:endParaRPr lang="pl-PL" sz="2400" b="1" dirty="0">
              <a:solidFill>
                <a:srgbClr val="31475E"/>
              </a:solidFill>
              <a:latin typeface="Calibri" panose="020F0502020204030204" pitchFamily="34" charset="0"/>
              <a:cs typeface="Calibri" panose="020F0502020204030204" pitchFamily="34" charset="0"/>
            </a:endParaRPr>
          </a:p>
        </p:txBody>
      </p:sp>
      <p:sp>
        <p:nvSpPr>
          <p:cNvPr id="4" name="Symbol zastępczy tekstu 3">
            <a:extLst>
              <a:ext uri="{FF2B5EF4-FFF2-40B4-BE49-F238E27FC236}">
                <a16:creationId xmlns:a16="http://schemas.microsoft.com/office/drawing/2014/main" id="{444C5679-467B-C8F2-39CD-A0A7D15A334D}"/>
              </a:ext>
            </a:extLst>
          </p:cNvPr>
          <p:cNvSpPr>
            <a:spLocks noGrp="1"/>
          </p:cNvSpPr>
          <p:nvPr>
            <p:ph type="body" sz="quarter" idx="32"/>
          </p:nvPr>
        </p:nvSpPr>
        <p:spPr>
          <a:xfrm>
            <a:off x="116114" y="3667830"/>
            <a:ext cx="3183347" cy="2570340"/>
          </a:xfrm>
        </p:spPr>
        <p:txBody>
          <a:bodyPr numCol="1"/>
          <a:lstStyle/>
          <a:p>
            <a:r>
              <a:rPr lang="en-US" sz="1200" dirty="0">
                <a:latin typeface="Calibri" panose="020F0502020204030204" pitchFamily="34" charset="0"/>
                <a:cs typeface="Calibri" panose="020F0502020204030204" pitchFamily="34" charset="0"/>
              </a:rPr>
              <a:t>Pani Kamila </a:t>
            </a:r>
            <a:r>
              <a:rPr lang="en-US" sz="1200" dirty="0" err="1">
                <a:latin typeface="Calibri" panose="020F0502020204030204" pitchFamily="34" charset="0"/>
                <a:cs typeface="Calibri" panose="020F0502020204030204" pitchFamily="34" charset="0"/>
              </a:rPr>
              <a:t>Olkiewicz </a:t>
            </a:r>
            <a:r>
              <a:rPr lang="en-US" sz="1200" dirty="0">
                <a:latin typeface="Calibri" panose="020F0502020204030204" pitchFamily="34" charset="0"/>
                <a:cs typeface="Calibri" panose="020F0502020204030204" pitchFamily="34" charset="0"/>
              </a:rPr>
              <a:t>- </a:t>
            </a:r>
            <a:r>
              <a:rPr lang="en-US" sz="1200" dirty="0" err="1">
                <a:latin typeface="Calibri" panose="020F0502020204030204" pitchFamily="34" charset="0"/>
                <a:cs typeface="Calibri" panose="020F0502020204030204" pitchFamily="34" charset="0"/>
              </a:rPr>
              <a:t>Perczyńska pełni funkcję </a:t>
            </a:r>
            <a:r>
              <a:rPr lang="en-US" sz="1200" dirty="0">
                <a:latin typeface="Calibri" panose="020F0502020204030204" pitchFamily="34" charset="0"/>
                <a:cs typeface="Calibri" panose="020F0502020204030204" pitchFamily="34" charset="0"/>
              </a:rPr>
              <a:t>Kierownika Funkcjonalnego ds. relacji z klientami i dystrybucji. W IKEA Retail Sp. z </a:t>
            </a:r>
            <a:r>
              <a:rPr lang="en-US" sz="1200" dirty="0" err="1">
                <a:latin typeface="Calibri" panose="020F0502020204030204" pitchFamily="34" charset="0"/>
                <a:cs typeface="Calibri" panose="020F0502020204030204" pitchFamily="34" charset="0"/>
              </a:rPr>
              <a:t>o.o.</a:t>
            </a:r>
            <a:r>
              <a:rPr lang="en-US" sz="1200" dirty="0">
                <a:latin typeface="Calibri" panose="020F0502020204030204" pitchFamily="34" charset="0"/>
                <a:cs typeface="Calibri" panose="020F0502020204030204" pitchFamily="34" charset="0"/>
              </a:rPr>
              <a:t>, pracuje 7,5 roku. Zanim została Kierownikiem Funkcjonalnym, przez dwa lata pełniła funkcję Lidera w Dziale Obsługi Klienta. Kolejnym stanowiskiem w IKEA </a:t>
            </a:r>
            <a:r>
              <a:rPr lang="en-US" sz="1200" dirty="0" err="1">
                <a:latin typeface="Calibri" panose="020F0502020204030204" pitchFamily="34" charset="0"/>
                <a:cs typeface="Calibri" panose="020F0502020204030204" pitchFamily="34" charset="0"/>
              </a:rPr>
              <a:t>Wrocław </a:t>
            </a:r>
            <a:r>
              <a:rPr lang="en-US" sz="1200" dirty="0">
                <a:latin typeface="Calibri" panose="020F0502020204030204" pitchFamily="34" charset="0"/>
                <a:cs typeface="Calibri" panose="020F0502020204030204" pitchFamily="34" charset="0"/>
              </a:rPr>
              <a:t>był Lider w Dziale Przepływu Towarów. Pracowała tam przez kolejne dwa lata. Następnie przeniosła się do Katowic, gdzie rozpoczęła swoją karierę jako Kierownik Funkcjonalny w IKEA Katowice, gdzie opiekowała się Działem Obsługi Klienta, Działem Kasowym oraz Działem Serwisu.</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Wszystkie te miejsca pracy dały jej doświadczenie w byciu dobrym menedżerem. Dziś mieszka w Szczecinie i jest pierwszą kobietą w Dziale Logistyki w IKEA Poland. Będąc Liderem Działu Przepływu Towarów również przez kolejne dwa lata - ważne jest to, że była pierwszą kobietą w Dziale Logistyki w IKEA Poland. </a:t>
            </a:r>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IKEA daje równe szanse kobietom i mężczyznom. Rekreacja jest taka sama dla obu płci, a pytania są takie same dla wszystkich. Jedną różnicą są zasady bezpieczeństwa, dotyczące możliwego ciężaru, który może podnieść mężczyzna i kobieta. IKEA stawia na ludzi i ma ogromny system benefitów dla pracowników.</a:t>
            </a:r>
          </a:p>
          <a:p>
            <a:endParaRPr lang="pl-PL" sz="1200" dirty="0">
              <a:latin typeface="Calibri" panose="020F0502020204030204" pitchFamily="34" charset="0"/>
              <a:cs typeface="Calibri" panose="020F0502020204030204" pitchFamily="34" charset="0"/>
            </a:endParaRPr>
          </a:p>
        </p:txBody>
      </p:sp>
      <p:sp>
        <p:nvSpPr>
          <p:cNvPr id="5" name="Symbol zastępczy tekstu 4">
            <a:extLst>
              <a:ext uri="{FF2B5EF4-FFF2-40B4-BE49-F238E27FC236}">
                <a16:creationId xmlns:a16="http://schemas.microsoft.com/office/drawing/2014/main" id="{AFF087DD-E2E2-AFF3-39CE-0AB1DE2B73C4}"/>
              </a:ext>
            </a:extLst>
          </p:cNvPr>
          <p:cNvSpPr>
            <a:spLocks noGrp="1"/>
          </p:cNvSpPr>
          <p:nvPr>
            <p:ph type="body" sz="quarter" idx="61"/>
          </p:nvPr>
        </p:nvSpPr>
        <p:spPr>
          <a:xfrm>
            <a:off x="3045015" y="1368275"/>
            <a:ext cx="3700448" cy="638015"/>
          </a:xfrm>
        </p:spPr>
        <p:txBody>
          <a:bodyPr/>
          <a:lstStyle/>
          <a:p>
            <a:r>
              <a:rPr lang="pl-PL" sz="1400" i="1" dirty="0"/>
              <a:t>Kamila Olkiewicz </a:t>
            </a:r>
          </a:p>
        </p:txBody>
      </p:sp>
      <p:sp>
        <p:nvSpPr>
          <p:cNvPr id="8" name="Symbol zastępczy tekstu 7">
            <a:extLst>
              <a:ext uri="{FF2B5EF4-FFF2-40B4-BE49-F238E27FC236}">
                <a16:creationId xmlns:a16="http://schemas.microsoft.com/office/drawing/2014/main" id="{EB7588EE-3FD0-2B33-B177-BBBDC0DDFB6B}"/>
              </a:ext>
            </a:extLst>
          </p:cNvPr>
          <p:cNvSpPr>
            <a:spLocks noGrp="1"/>
          </p:cNvSpPr>
          <p:nvPr>
            <p:ph type="body" sz="quarter" idx="59"/>
          </p:nvPr>
        </p:nvSpPr>
        <p:spPr>
          <a:xfrm>
            <a:off x="2933490" y="291886"/>
            <a:ext cx="3700448" cy="1632228"/>
          </a:xfrm>
        </p:spPr>
        <p:txBody>
          <a:bodyPr/>
          <a:lstStyle/>
          <a:p>
            <a:r>
              <a:rPr lang="en-US" sz="2000" b="1" dirty="0"/>
              <a:t>Moje warunki w pracy wyglądają tak, jak zawsze chciałem, żeby były. Mam duży wpływ na biznes i ludzi w obszarze logistyki</a:t>
            </a:r>
            <a:endParaRPr lang="pl-PL" sz="2000" b="1" dirty="0"/>
          </a:p>
        </p:txBody>
      </p:sp>
      <p:pic>
        <p:nvPicPr>
          <p:cNvPr id="11" name="Obraz 10">
            <a:extLst>
              <a:ext uri="{FF2B5EF4-FFF2-40B4-BE49-F238E27FC236}">
                <a16:creationId xmlns:a16="http://schemas.microsoft.com/office/drawing/2014/main" id="{5B7A7B77-98AA-C4F8-A172-60A1B565205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89781" y="3490125"/>
            <a:ext cx="3068138" cy="1814037"/>
          </a:xfrm>
          <a:prstGeom prst="rect">
            <a:avLst/>
          </a:prstGeom>
        </p:spPr>
      </p:pic>
      <p:pic>
        <p:nvPicPr>
          <p:cNvPr id="15" name="Obraz 14">
            <a:extLst>
              <a:ext uri="{FF2B5EF4-FFF2-40B4-BE49-F238E27FC236}">
                <a16:creationId xmlns:a16="http://schemas.microsoft.com/office/drawing/2014/main" id="{07C51275-C4C9-0F9A-5454-44D3EE187524}"/>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489781" y="5524170"/>
            <a:ext cx="3068138" cy="1534069"/>
          </a:xfrm>
          <a:prstGeom prst="rect">
            <a:avLst/>
          </a:prstGeom>
        </p:spPr>
      </p:pic>
      <p:pic>
        <p:nvPicPr>
          <p:cNvPr id="17" name="Obraz 16">
            <a:extLst>
              <a:ext uri="{FF2B5EF4-FFF2-40B4-BE49-F238E27FC236}">
                <a16:creationId xmlns:a16="http://schemas.microsoft.com/office/drawing/2014/main" id="{F319E122-18AC-7CCE-9175-69EAB5E1E68D}"/>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3489782" y="7223355"/>
            <a:ext cx="3068138" cy="2041706"/>
          </a:xfrm>
          <a:prstGeom prst="rect">
            <a:avLst/>
          </a:prstGeom>
        </p:spPr>
      </p:pic>
    </p:spTree>
    <p:extLst>
      <p:ext uri="{BB962C8B-B14F-4D97-AF65-F5344CB8AC3E}">
        <p14:creationId xmlns:p14="http://schemas.microsoft.com/office/powerpoint/2010/main" val="948703700"/>
      </p:ext>
    </p:extLst>
  </p:cSld>
  <p:clrMapOvr>
    <a:masterClrMapping/>
  </p:clrMapOvr>
  <p:transition spd="med"/>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Online Media 13" title="International Women’s Day 2021">
            <a:hlinkClick r:id="" action="ppaction://media"/>
            <a:extLst>
              <a:ext uri="{FF2B5EF4-FFF2-40B4-BE49-F238E27FC236}">
                <a16:creationId xmlns:a16="http://schemas.microsoft.com/office/drawing/2014/main" id="{7A5A4C88-2031-2C20-5FE4-1F4F89645D04}"/>
              </a:ext>
            </a:extLst>
          </p:cNvPr>
          <p:cNvPicPr>
            <a:picLocks noRot="1" noChangeAspect="1"/>
          </p:cNvPicPr>
          <p:nvPr>
            <a:videoFile r:link="rId1"/>
          </p:nvPr>
        </p:nvPicPr>
        <p:blipFill>
          <a:blip r:embed="rId3"/>
          <a:stretch>
            <a:fillRect/>
          </a:stretch>
        </p:blipFill>
        <p:spPr>
          <a:xfrm>
            <a:off x="25451" y="7688685"/>
            <a:ext cx="2726216" cy="1682043"/>
          </a:xfrm>
          <a:prstGeom prst="rect">
            <a:avLst/>
          </a:prstGeom>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607124" y="3230156"/>
            <a:ext cx="3185976" cy="5891605"/>
          </a:xfrm>
        </p:spPr>
        <p:txBody>
          <a:bodyPr/>
          <a:lstStyle/>
          <a:p>
            <a:r>
              <a:rPr lang="en-US" sz="1200" b="1" dirty="0">
                <a:latin typeface="Calibri" panose="020F0502020204030204" pitchFamily="34" charset="0"/>
                <a:cs typeface="Calibri" panose="020F0502020204030204" pitchFamily="34" charset="0"/>
              </a:rPr>
              <a:t>RABEN Logistics Polska </a:t>
            </a:r>
            <a:r>
              <a:rPr lang="en-US" sz="1200" dirty="0">
                <a:latin typeface="Calibri" panose="020F0502020204030204" pitchFamily="34" charset="0"/>
                <a:cs typeface="Calibri" panose="020F0502020204030204" pitchFamily="34" charset="0"/>
              </a:rPr>
              <a:t>działa na rynku od ponad 30 lat i jest największą firmą Grupy, oferującą usługi w zakresie dystrybucji krajowej i międzynarodowej oraz kompleksowej obsługi logistycznej. W Polsce zatrudnionych jest 5400 pracowników, 520000 m2 powierzchni magazynowej w Polsce.</a:t>
            </a:r>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RABEN Logistics Polska posiada rozbudowaną sieć terminali na terenie całego kraju oraz prawie 30-letnie doświadczenie na rynku usług logistycznych. Charakteryzuje się szeroką gamą rozwiązań logistycznych dostosowanych do indywidualnych potrzeb klientów z różnych branż. RABEN Logistics Polska jest wiodącą firmą logistyczną </a:t>
            </a:r>
            <a:r>
              <a:rPr lang="pl-PL" sz="1200" dirty="0">
                <a:latin typeface="Calibri" panose="020F0502020204030204" pitchFamily="34" charset="0"/>
                <a:cs typeface="Calibri" panose="020F0502020204030204" pitchFamily="34" charset="0"/>
              </a:rPr>
              <a:t>w </a:t>
            </a:r>
            <a:r>
              <a:rPr lang="en-US" sz="1200" dirty="0">
                <a:latin typeface="Calibri" panose="020F0502020204030204" pitchFamily="34" charset="0"/>
                <a:cs typeface="Calibri" panose="020F0502020204030204" pitchFamily="34" charset="0"/>
              </a:rPr>
              <a:t>kraju. W ramach świadczonych usług firma realizuje projekty transportowe o różnej złożoności, spełniające wymagania nowoczesnych sieci handlowych. Jako firma transportowa organizuje dystrybucję do odbiorców końcowych w oparciu o rozbudowaną sieć magazynów cross-dockingowych. RABEN Logistics Polska działa również jako firma spedycyjna, współpracując w tym zakresie z europejskimi operatorami i oferując międzynarodowe połączenia drobnicowe praktycznie na terenie całej Europy.</a:t>
            </a:r>
            <a:endParaRPr lang="pl-PL"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Grupa RABEN dba o tworzenie pozytywnej atmosfery pełnej zaangażowania i jak najlepszych warunków pracy, które zapewnia prawie 5 400 osób zatrudnionych w Polsce</a:t>
            </a:r>
            <a:endParaRPr lang="pl-PL"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22620" y="5469264"/>
            <a:ext cx="2694087" cy="349177"/>
          </a:xfrm>
          <a:prstGeom prst="rect">
            <a:avLst/>
          </a:prstGeom>
        </p:spPr>
        <p:txBody>
          <a:bodyPr/>
          <a:lstStyle/>
          <a:p>
            <a:r>
              <a:rPr lang="hr-BA" dirty="0"/>
              <a:t>Źródła:</a:t>
            </a:r>
          </a:p>
          <a:p>
            <a:r>
              <a:rPr lang="hr-BA" dirty="0"/>
              <a:t>Na podstawie wywiadu z Martą Mika </a:t>
            </a:r>
            <a:endParaRPr lang="en-US" dirty="0"/>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t>Firma</a:t>
            </a:r>
            <a:endParaRPr lang="en-US" dirty="0"/>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20" y="4819297"/>
            <a:ext cx="2694086" cy="349177"/>
          </a:xfrm>
          <a:prstGeom prst="rect">
            <a:avLst/>
          </a:prstGeom>
        </p:spPr>
        <p:txBody>
          <a:bodyPr/>
          <a:lstStyle/>
          <a:p>
            <a:r>
              <a:rPr lang="hr-BA" dirty="0"/>
              <a:t>RABEN LOGISTICS POLSKA</a:t>
            </a:r>
            <a:endParaRPr lang="en-US" dirty="0"/>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1873039" y="7199734"/>
            <a:ext cx="971741" cy="832733"/>
            <a:chOff x="3916507" y="3269513"/>
            <a:chExt cx="971741"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KLIKNIJ</a:t>
              </a:r>
            </a:p>
            <a:p>
              <a:pPr marL="12700" algn="ctr">
                <a:lnSpc>
                  <a:spcPts val="1420"/>
                </a:lnSpc>
                <a:spcBef>
                  <a:spcPts val="100"/>
                </a:spcBef>
              </a:pPr>
              <a:r>
                <a:rPr lang="en-IE" sz="1300" dirty="0">
                  <a:solidFill>
                    <a:schemeClr val="bg1"/>
                  </a:solidFill>
                  <a:latin typeface="Gotham Medium" pitchFamily="2" charset="0"/>
                  <a:cs typeface="Gotham Medium" pitchFamily="2" charset="0"/>
                </a:rPr>
                <a:t>DO WGLĄDU</a:t>
              </a:r>
            </a:p>
          </p:txBody>
        </p:sp>
      </p:gr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20" y="3608627"/>
            <a:ext cx="3121713" cy="349177"/>
          </a:xfrm>
          <a:prstGeom prst="rect">
            <a:avLst/>
          </a:prstGeom>
        </p:spPr>
        <p:txBody>
          <a:bodyPr/>
          <a:lstStyle/>
          <a:p>
            <a:pPr>
              <a:lnSpc>
                <a:spcPct val="100000"/>
              </a:lnSpc>
            </a:pPr>
            <a:r>
              <a:rPr lang="hr-BA" sz="1600" dirty="0"/>
              <a:t>RABEN</a:t>
            </a:r>
            <a:endParaRPr lang="en-US" sz="1600" dirty="0"/>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22620" y="5585287"/>
            <a:ext cx="2935135" cy="862798"/>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00000"/>
              </a:lnSpc>
              <a:spcBef>
                <a:spcPts val="0"/>
              </a:spcBef>
              <a:buFont typeface="Arial" panose="020B0604020202020204" pitchFamily="34" charset="0"/>
              <a:buChar char="•"/>
            </a:pPr>
            <a:endParaRPr lang="en-US" sz="700" dirty="0">
              <a:solidFill>
                <a:schemeClr val="accent1">
                  <a:lumMod val="20000"/>
                  <a:lumOff val="80000"/>
                </a:schemeClr>
              </a:solidFill>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2620" y="4227660"/>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t>Zaangażowanie w różnorodność płci i możliwości</a:t>
            </a:r>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pic>
        <p:nvPicPr>
          <p:cNvPr id="21" name="Picture Placeholder 20" descr="A picture containing person, table&#10;&#10;Description automatically generated">
            <a:extLst>
              <a:ext uri="{FF2B5EF4-FFF2-40B4-BE49-F238E27FC236}">
                <a16:creationId xmlns:a16="http://schemas.microsoft.com/office/drawing/2014/main" id="{6166F071-71E9-A5BD-B99F-38F47253EF82}"/>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pic>
        <p:nvPicPr>
          <p:cNvPr id="3" name="Obraz 2">
            <a:extLst>
              <a:ext uri="{FF2B5EF4-FFF2-40B4-BE49-F238E27FC236}">
                <a16:creationId xmlns:a16="http://schemas.microsoft.com/office/drawing/2014/main" id="{1580A992-4AB5-E7D9-ED21-EB6849522C0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153627" y="1060371"/>
            <a:ext cx="1494519" cy="1071072"/>
          </a:xfrm>
          <a:prstGeom prst="rect">
            <a:avLst/>
          </a:prstGeom>
        </p:spPr>
      </p:pic>
    </p:spTree>
    <p:extLst>
      <p:ext uri="{BB962C8B-B14F-4D97-AF65-F5344CB8AC3E}">
        <p14:creationId xmlns:p14="http://schemas.microsoft.com/office/powerpoint/2010/main" val="3451654158"/>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871109" y="347218"/>
            <a:ext cx="5435599" cy="348400"/>
          </a:xfrm>
        </p:spPr>
        <p:txBody>
          <a:bodyPr/>
          <a:lstStyle/>
          <a:p>
            <a:r>
              <a:rPr lang="pl-PL" sz="1600" b="1" dirty="0">
                <a:solidFill>
                  <a:srgbClr val="31475E"/>
                </a:solidFill>
                <a:latin typeface="Gotham Medium"/>
                <a:cs typeface="Calibri" panose="020F0502020204030204" pitchFamily="34" charset="0"/>
              </a:rPr>
              <a:t>RABEN zobowiązuje się </a:t>
            </a:r>
            <a:r>
              <a:rPr lang="en-US" sz="1600" b="1" dirty="0">
                <a:solidFill>
                  <a:srgbClr val="31475E"/>
                </a:solidFill>
                <a:latin typeface="Gotham Medium"/>
                <a:cs typeface="Calibri" panose="020F0502020204030204" pitchFamily="34" charset="0"/>
              </a:rPr>
              <a:t>do zdecydowanego zaangażowania w różnorodność płci.</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824732" y="820036"/>
            <a:ext cx="5775386" cy="1219983"/>
          </a:xfrm>
        </p:spPr>
        <p:txBody>
          <a:bodyPr/>
          <a:lstStyle/>
          <a:p>
            <a:r>
              <a:rPr lang="en-US" sz="1200" dirty="0">
                <a:latin typeface="Calibri" panose="020F0502020204030204" pitchFamily="34" charset="0"/>
                <a:cs typeface="Calibri" panose="020F0502020204030204" pitchFamily="34" charset="0"/>
              </a:rPr>
              <a:t>Grupa RABEN wspiera różnorodność i podpisała Kartę Różnorodności. Blisko 40% pracowników to kobiety, które jednocześnie stanowią jedną trzecią kadry menedżerskiej w Grupie RABEN. Jeśli chodzi o zarobki, to stosunek wynagrodzeń kobiet do mężczyzn w całej Grupie RABEN w Polsce wynosi 94%. Na najwyższych stanowiskach kierowniczych, (dyrektor zarządzający i dyrektor) wynik ten wyniósł 88%, natomiast na stanowiskach zarządczych aż 101% (dyrektor zarządzający, dyrektor i kierownik).</a:t>
            </a:r>
          </a:p>
          <a:p>
            <a:r>
              <a:rPr lang="en-US" sz="1200" dirty="0">
                <a:latin typeface="Calibri" panose="020F0502020204030204" pitchFamily="34" charset="0"/>
                <a:cs typeface="Calibri" panose="020F0502020204030204" pitchFamily="34" charset="0"/>
              </a:rPr>
              <a:t>RABEN wierzy, że wszelkie różnice sprawiają, że firma jest wyjątkowa jako jednostka. RABEN dba o zapewnienie równych szans w rozwoju i zatrudnieniu dla kobiet i mężczyzn.</a:t>
            </a:r>
          </a:p>
          <a:p>
            <a:r>
              <a:rPr lang="en-US" sz="1200" dirty="0">
                <a:latin typeface="Calibri" panose="020F0502020204030204" pitchFamily="34" charset="0"/>
                <a:cs typeface="Calibri" panose="020F0502020204030204" pitchFamily="34" charset="0"/>
              </a:rPr>
              <a:t>RABEN wdrożył i realizuje następujący "Kodeks Etyczny Grupy RABEN", który określa zasady i politykę w zakresie praw człowieka, bezpieczeństwa i higieny pracy, równego traktowania, poufności, przeciwdziałania korupcji oraz polityki prezentowej.</a:t>
            </a: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1368232" y="3038726"/>
            <a:ext cx="4677181" cy="597211"/>
          </a:xfrm>
        </p:spPr>
        <p:txBody>
          <a:bodyPr/>
          <a:lstStyle/>
          <a:p>
            <a:pPr algn="ctr" fontAlgn="base"/>
            <a:r>
              <a:rPr lang="pl-PL" sz="1600" b="1" dirty="0">
                <a:solidFill>
                  <a:srgbClr val="31475E"/>
                </a:solidFill>
                <a:latin typeface="Gotham Medium"/>
                <a:cs typeface="Calibri" panose="020F0502020204030204" pitchFamily="34" charset="0"/>
              </a:rPr>
              <a:t>RABEN przeciwdziała </a:t>
            </a:r>
            <a:r>
              <a:rPr lang="en-US" sz="1600" b="1" dirty="0">
                <a:solidFill>
                  <a:srgbClr val="31475E"/>
                </a:solidFill>
                <a:latin typeface="Gotham Medium"/>
                <a:cs typeface="Calibri" panose="020F0502020204030204" pitchFamily="34" charset="0"/>
              </a:rPr>
              <a:t>wszelkim formom dyskryminacji </a:t>
            </a:r>
            <a:endParaRPr lang="en-IE" sz="1600" b="1" dirty="0">
              <a:solidFill>
                <a:srgbClr val="31475E"/>
              </a:solidFill>
              <a:latin typeface="Gotham Medium"/>
              <a:cs typeface="Calibri" panose="020F0502020204030204" pitchFamily="34" charset="0"/>
            </a:endParaRPr>
          </a:p>
        </p:txBody>
      </p:sp>
      <p:sp>
        <p:nvSpPr>
          <p:cNvPr id="9" name="Text Placeholder 8">
            <a:extLst>
              <a:ext uri="{FF2B5EF4-FFF2-40B4-BE49-F238E27FC236}">
                <a16:creationId xmlns:a16="http://schemas.microsoft.com/office/drawing/2014/main" id="{A6A84EA3-A7FA-224A-B7C4-AA2BEA6E3F54}"/>
              </a:ext>
            </a:extLst>
          </p:cNvPr>
          <p:cNvSpPr>
            <a:spLocks noGrp="1"/>
          </p:cNvSpPr>
          <p:nvPr>
            <p:ph type="body" sz="quarter" idx="60"/>
          </p:nvPr>
        </p:nvSpPr>
        <p:spPr>
          <a:xfrm>
            <a:off x="3712424" y="3565744"/>
            <a:ext cx="2996948" cy="1875428"/>
          </a:xfrm>
        </p:spPr>
        <p:txBody>
          <a:bodyPr numCol="1"/>
          <a:lstStyle/>
          <a:p>
            <a:r>
              <a:rPr lang="pl-PL" sz="1200" dirty="0">
                <a:latin typeface="Calibri" panose="020F0502020204030204" pitchFamily="34" charset="0"/>
                <a:cs typeface="Calibri" panose="020F0502020204030204" pitchFamily="34" charset="0"/>
              </a:rPr>
              <a:t>RABEN </a:t>
            </a:r>
            <a:r>
              <a:rPr lang="en-US" sz="1200" dirty="0" err="1">
                <a:latin typeface="Calibri" panose="020F0502020204030204" pitchFamily="34" charset="0"/>
                <a:cs typeface="Calibri" panose="020F0502020204030204" pitchFamily="34" charset="0"/>
              </a:rPr>
              <a:t>przeciwdziała </a:t>
            </a:r>
            <a:r>
              <a:rPr lang="en-US" sz="1200" dirty="0">
                <a:latin typeface="Calibri" panose="020F0502020204030204" pitchFamily="34" charset="0"/>
                <a:cs typeface="Calibri" panose="020F0502020204030204" pitchFamily="34" charset="0"/>
              </a:rPr>
              <a:t>wszelkim formom dyskryminacji - nie akceptuje żadnych form dyskryminacji i nierównego traktowania ze względu na wiek, płeć, religię, niepełnosprawność, orientację seksualną, kolor skóry, stan cywilny, ciążę, status rodzicielski, przekonania polityczne, narodowość, pochodzenie etniczne, przynależność związkową i status społeczny. W 2020 roku w Grupie RABEN nie odnotowano skarg na dyskryminację.</a:t>
            </a:r>
          </a:p>
          <a:p>
            <a:r>
              <a:rPr lang="en-US" sz="1200" dirty="0">
                <a:latin typeface="Calibri" panose="020F0502020204030204" pitchFamily="34" charset="0"/>
                <a:cs typeface="Calibri" panose="020F0502020204030204" pitchFamily="34" charset="0"/>
              </a:rPr>
              <a:t>Wszędzie, gdzie Grupa RABEN prowadzi działalność, wypłaca wynagrodzenia, które są ustalane na podstawie warunków rynku lokalnego, a nie minimalnych wynagrodzeń określonych przez prawo. Ponadto regularnie monitoruje i koryguje podejście do równości wynagrodzeń w Grupie. RABEN docenia wieloletnie zaangażowanie pracowników, świętując ich jubileusze i przyznając im nagrody RABEN.</a:t>
            </a:r>
          </a:p>
          <a:p>
            <a:endParaRPr lang="en-US" sz="1200" dirty="0">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45649" y="441391"/>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2" name="Obraz 1">
            <a:extLst>
              <a:ext uri="{FF2B5EF4-FFF2-40B4-BE49-F238E27FC236}">
                <a16:creationId xmlns:a16="http://schemas.microsoft.com/office/drawing/2014/main" id="{15F7F80A-1816-B544-FC18-9755722FDCD2}"/>
              </a:ext>
            </a:extLst>
          </p:cNvPr>
          <p:cNvPicPr>
            <a:picLocks noChangeAspect="1"/>
          </p:cNvPicPr>
          <p:nvPr/>
        </p:nvPicPr>
        <p:blipFill>
          <a:blip r:embed="rId2"/>
          <a:stretch>
            <a:fillRect/>
          </a:stretch>
        </p:blipFill>
        <p:spPr>
          <a:xfrm>
            <a:off x="223624" y="7108542"/>
            <a:ext cx="6730567" cy="621846"/>
          </a:xfrm>
          <a:prstGeom prst="rect">
            <a:avLst/>
          </a:prstGeom>
        </p:spPr>
      </p:pic>
      <p:sp>
        <p:nvSpPr>
          <p:cNvPr id="3" name="pole tekstowe 2">
            <a:extLst>
              <a:ext uri="{FF2B5EF4-FFF2-40B4-BE49-F238E27FC236}">
                <a16:creationId xmlns:a16="http://schemas.microsoft.com/office/drawing/2014/main" id="{7EC306DA-4CFB-AE99-430D-16C938780492}"/>
              </a:ext>
            </a:extLst>
          </p:cNvPr>
          <p:cNvSpPr txBox="1"/>
          <p:nvPr/>
        </p:nvSpPr>
        <p:spPr>
          <a:xfrm>
            <a:off x="-489857" y="7019106"/>
            <a:ext cx="4832350" cy="37873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r>
              <a:rPr lang="pl-PL" sz="1600" b="1" dirty="0">
                <a:solidFill>
                  <a:srgbClr val="31475E"/>
                </a:solidFill>
                <a:latin typeface="Gotham Medium"/>
                <a:cs typeface="Calibri" panose="020F0502020204030204" pitchFamily="34" charset="0"/>
                <a:sym typeface="Montserrat Light"/>
              </a:rPr>
              <a:t>RABEN - Siły specjalne</a:t>
            </a:r>
          </a:p>
        </p:txBody>
      </p:sp>
      <p:sp>
        <p:nvSpPr>
          <p:cNvPr id="4" name="pole tekstowe 3">
            <a:extLst>
              <a:ext uri="{FF2B5EF4-FFF2-40B4-BE49-F238E27FC236}">
                <a16:creationId xmlns:a16="http://schemas.microsoft.com/office/drawing/2014/main" id="{8362337B-4F32-8430-A6D2-843A2FC92961}"/>
              </a:ext>
            </a:extLst>
          </p:cNvPr>
          <p:cNvSpPr txBox="1"/>
          <p:nvPr/>
        </p:nvSpPr>
        <p:spPr>
          <a:xfrm>
            <a:off x="871108" y="7419465"/>
            <a:ext cx="5838263" cy="216383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just" defTabSz="825500" rtl="0" fontAlgn="auto" latinLnBrk="0" hangingPunct="0">
              <a:lnSpc>
                <a:spcPct val="100000"/>
              </a:lnSpc>
              <a:spcBef>
                <a:spcPts val="0"/>
              </a:spcBef>
              <a:spcAft>
                <a:spcPts val="0"/>
              </a:spcAft>
              <a:buClrTx/>
              <a:buSzTx/>
              <a:buFontTx/>
              <a:buNone/>
              <a:tabLst/>
            </a:pPr>
            <a:r>
              <a:rPr lang="en-US" sz="1200" dirty="0">
                <a:solidFill>
                  <a:srgbClr val="595959"/>
                </a:solidFill>
                <a:latin typeface="Calibri" panose="020F0502020204030204" pitchFamily="34" charset="0"/>
                <a:cs typeface="Calibri" panose="020F0502020204030204" pitchFamily="34" charset="0"/>
              </a:rPr>
              <a:t>RABEN wspiera pracowników, zapewniając im niezbędne szkolenia i warsztaty. Jednym z ważniejszych projektów są Siły Specjalne. To grupa doświadczonych pracowników, w tym menedżerów Grupy RABEN, przygotowanych do zadań specjalnych. W sytuacji kryzysowej zatrudnieni zostają oddelegowani do pomocy innej firmie (również w innym kraju). Zadaniem pracowników jest integracja przejętych firm, wsparcie operacyjne, wdrożenie nowego klienta, wsparcie w otwarciu nowego oddziału itp.</a:t>
            </a:r>
          </a:p>
          <a:p>
            <a:pPr marL="0" marR="0" indent="0" algn="just" defTabSz="825500" rtl="0" fontAlgn="auto" latinLnBrk="0" hangingPunct="0">
              <a:lnSpc>
                <a:spcPct val="100000"/>
              </a:lnSpc>
              <a:spcBef>
                <a:spcPts val="0"/>
              </a:spcBef>
              <a:spcAft>
                <a:spcPts val="0"/>
              </a:spcAft>
              <a:buClrTx/>
              <a:buSzTx/>
              <a:buFontTx/>
              <a:buNone/>
              <a:tabLst/>
            </a:pPr>
            <a:r>
              <a:rPr lang="en-US" sz="1200" dirty="0">
                <a:solidFill>
                  <a:srgbClr val="595959"/>
                </a:solidFill>
                <a:latin typeface="Calibri" panose="020F0502020204030204" pitchFamily="34" charset="0"/>
                <a:cs typeface="Calibri" panose="020F0502020204030204" pitchFamily="34" charset="0"/>
              </a:rPr>
              <a:t>RABEN wspiera rozwój kobiet w branży transportowej, także poza strukturami firmy, jako wieloletni partner Women in Logistics Forum. Czuję bardzo duże wsparcie i wkład, jaki firma wniosła w mój rozwój i jestem bardzo wdzięczna losowi, że mogę rozwijać swoją karierę w Grupie RABEN</a:t>
            </a:r>
            <a:r>
              <a:rPr kumimoji="0" lang="en-US" sz="1200" b="0" i="0" u="non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rPr>
              <a:t>.</a:t>
            </a:r>
          </a:p>
          <a:p>
            <a:pPr marL="0" marR="0" indent="0" algn="ctr" defTabSz="825500" rtl="0" fontAlgn="auto" latinLnBrk="0" hangingPunct="0">
              <a:lnSpc>
                <a:spcPct val="100000"/>
              </a:lnSpc>
              <a:spcBef>
                <a:spcPts val="0"/>
              </a:spcBef>
              <a:spcAft>
                <a:spcPts val="0"/>
              </a:spcAft>
              <a:buClrTx/>
              <a:buSzTx/>
              <a:buFontTx/>
              <a:buNone/>
              <a:tabLst/>
            </a:pPr>
            <a:endParaRPr kumimoji="0" lang="en-US" sz="1200" b="0" i="0" u="non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p:txBody>
      </p:sp>
      <p:pic>
        <p:nvPicPr>
          <p:cNvPr id="10" name="Obraz 9">
            <a:extLst>
              <a:ext uri="{FF2B5EF4-FFF2-40B4-BE49-F238E27FC236}">
                <a16:creationId xmlns:a16="http://schemas.microsoft.com/office/drawing/2014/main" id="{DE44A928-6830-9D5F-45E4-56F06267B3E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94026" y="3624715"/>
            <a:ext cx="3070908" cy="2306107"/>
          </a:xfrm>
          <a:prstGeom prst="rect">
            <a:avLst/>
          </a:prstGeom>
        </p:spPr>
      </p:pic>
    </p:spTree>
    <p:extLst>
      <p:ext uri="{BB962C8B-B14F-4D97-AF65-F5344CB8AC3E}">
        <p14:creationId xmlns:p14="http://schemas.microsoft.com/office/powerpoint/2010/main" val="2420684354"/>
      </p:ext>
    </p:extLst>
  </p:cSld>
  <p:clrMapOvr>
    <a:masterClrMapping/>
  </p:clrMapOvr>
  <p:transition spd="med"/>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3629253E-C806-E516-6114-38B335D548B8}"/>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3" name="Symbol zastępczy tekstu 2">
            <a:extLst>
              <a:ext uri="{FF2B5EF4-FFF2-40B4-BE49-F238E27FC236}">
                <a16:creationId xmlns:a16="http://schemas.microsoft.com/office/drawing/2014/main" id="{896A83FE-F0A4-BF5E-8706-45AC4EFD304D}"/>
              </a:ext>
            </a:extLst>
          </p:cNvPr>
          <p:cNvSpPr>
            <a:spLocks noGrp="1"/>
          </p:cNvSpPr>
          <p:nvPr>
            <p:ph type="body" sz="quarter" idx="58"/>
          </p:nvPr>
        </p:nvSpPr>
        <p:spPr>
          <a:xfrm>
            <a:off x="677395" y="3274112"/>
            <a:ext cx="5430160" cy="348400"/>
          </a:xfrm>
        </p:spPr>
        <p:txBody>
          <a:bodyPr/>
          <a:lstStyle/>
          <a:p>
            <a:pPr algn="ctr"/>
            <a:r>
              <a:rPr lang="pl-PL" sz="1600" b="1" dirty="0" err="1">
                <a:solidFill>
                  <a:srgbClr val="31475E"/>
                </a:solidFill>
                <a:latin typeface="Calibri" panose="020F0502020204030204" pitchFamily="34" charset="0"/>
                <a:cs typeface="Calibri" panose="020F0502020204030204" pitchFamily="34" charset="0"/>
              </a:rPr>
              <a:t>Możliwości </a:t>
            </a:r>
            <a:r>
              <a:rPr lang="pl-PL" sz="1600" b="1" dirty="0">
                <a:solidFill>
                  <a:srgbClr val="31475E"/>
                </a:solidFill>
                <a:latin typeface="Calibri" panose="020F0502020204030204" pitchFamily="34" charset="0"/>
                <a:cs typeface="Calibri" panose="020F0502020204030204" pitchFamily="34" charset="0"/>
              </a:rPr>
              <a:t>rozwoju</a:t>
            </a:r>
          </a:p>
        </p:txBody>
      </p:sp>
      <p:sp>
        <p:nvSpPr>
          <p:cNvPr id="4" name="Symbol zastępczy tekstu 3">
            <a:extLst>
              <a:ext uri="{FF2B5EF4-FFF2-40B4-BE49-F238E27FC236}">
                <a16:creationId xmlns:a16="http://schemas.microsoft.com/office/drawing/2014/main" id="{2598CF9B-91FB-3596-F3F9-BAA24BF43FA8}"/>
              </a:ext>
            </a:extLst>
          </p:cNvPr>
          <p:cNvSpPr>
            <a:spLocks noGrp="1"/>
          </p:cNvSpPr>
          <p:nvPr>
            <p:ph type="body" sz="quarter" idx="32"/>
          </p:nvPr>
        </p:nvSpPr>
        <p:spPr>
          <a:xfrm>
            <a:off x="65316" y="3879550"/>
            <a:ext cx="6400798" cy="3523369"/>
          </a:xfrm>
        </p:spPr>
        <p:txBody>
          <a:bodyPr/>
          <a:lstStyle/>
          <a:p>
            <a:pPr lvl="1" algn="just"/>
            <a:r>
              <a:rPr lang="en-US" sz="1200" dirty="0">
                <a:latin typeface="Calibri" panose="020F0502020204030204" pitchFamily="34" charset="0"/>
                <a:cs typeface="Calibri" panose="020F0502020204030204" pitchFamily="34" charset="0"/>
              </a:rPr>
              <a:t>Każdego dnia praca w RABEN </a:t>
            </a:r>
            <a:r>
              <a:rPr lang="pl-PL" sz="1200" dirty="0">
                <a:latin typeface="Calibri" panose="020F0502020204030204" pitchFamily="34" charset="0"/>
                <a:cs typeface="Calibri" panose="020F0502020204030204" pitchFamily="34" charset="0"/>
              </a:rPr>
              <a:t>daje </a:t>
            </a:r>
            <a:r>
              <a:rPr lang="en-US" sz="1200" dirty="0">
                <a:latin typeface="Calibri" panose="020F0502020204030204" pitchFamily="34" charset="0"/>
                <a:cs typeface="Calibri" panose="020F0502020204030204" pitchFamily="34" charset="0"/>
              </a:rPr>
              <a:t>wiele możliwości rozwoju zawodowego i osobistego. Na przestrzeni lat RABEN </a:t>
            </a:r>
            <a:r>
              <a:rPr lang="pl-PL" sz="1200" dirty="0">
                <a:latin typeface="Calibri" panose="020F0502020204030204" pitchFamily="34" charset="0"/>
                <a:cs typeface="Calibri" panose="020F0502020204030204" pitchFamily="34" charset="0"/>
              </a:rPr>
              <a:t>organizuje </a:t>
            </a:r>
            <a:r>
              <a:rPr lang="en-US" sz="1200" dirty="0">
                <a:latin typeface="Calibri" panose="020F0502020204030204" pitchFamily="34" charset="0"/>
                <a:cs typeface="Calibri" panose="020F0502020204030204" pitchFamily="34" charset="0"/>
              </a:rPr>
              <a:t>możliwość uczestnictwa w wielu projektach i szkoleniach. </a:t>
            </a:r>
            <a:r>
              <a:rPr lang="pl-PL" sz="1200" dirty="0">
                <a:latin typeface="Calibri" panose="020F0502020204030204" pitchFamily="34" charset="0"/>
                <a:cs typeface="Calibri" panose="020F0502020204030204" pitchFamily="34" charset="0"/>
              </a:rPr>
              <a:t>RABEN </a:t>
            </a:r>
            <a:r>
              <a:rPr lang="en-US" sz="1200" dirty="0">
                <a:latin typeface="Calibri" panose="020F0502020204030204" pitchFamily="34" charset="0"/>
                <a:cs typeface="Calibri" panose="020F0502020204030204" pitchFamily="34" charset="0"/>
              </a:rPr>
              <a:t>rozwija się bardzo dynamicznie i dba również o rozwój swoich pracowników, dlatego w całej Grupie został stworzony autorski program rozwoju. W 2020 roku RABEN skupił wysiłki na rozwoju liderów firmy ze wszystkich Jednostek Biznesowych. W tym celu RABEN opracował "Manager of Choice" - zbiór polityk i praktycznych wskazówek RABEN obejmujących takie zagadnienia jak: zatrudnianie nowych pracowników, onboarding, zasady regulujące codzienne zarządzanie zespołami, wspieranie i rozwój kariery pracowników, procedurę odejścia oraz prezentację najlepszych praktyk zarządzania w Grupie. Program Manager of Choice został wprowadzony w formie grywalizacji, podczas której prawie 1000 kluczowych menedżerów z 13 krajów Grupy RABEN zmierzyło się z 40 różnymi zadaniami z zakresu zarządzania zasobami ludzkimi. </a:t>
            </a:r>
            <a:r>
              <a:rPr lang="pl-PL" sz="1200" dirty="0">
                <a:latin typeface="Calibri" panose="020F0502020204030204" pitchFamily="34" charset="0"/>
                <a:cs typeface="Calibri" panose="020F0502020204030204" pitchFamily="34" charset="0"/>
              </a:rPr>
              <a:t>Jedną z </a:t>
            </a:r>
            <a:r>
              <a:rPr lang="pl-PL" sz="1200" dirty="0" err="1">
                <a:latin typeface="Calibri" panose="020F0502020204030204" pitchFamily="34" charset="0"/>
                <a:cs typeface="Calibri" panose="020F0502020204030204" pitchFamily="34" charset="0"/>
              </a:rPr>
              <a:t>uczestniczek </a:t>
            </a:r>
            <a:r>
              <a:rPr lang="pl-PL" sz="1200" dirty="0">
                <a:latin typeface="Calibri" panose="020F0502020204030204" pitchFamily="34" charset="0"/>
                <a:cs typeface="Calibri" panose="020F0502020204030204" pitchFamily="34" charset="0"/>
              </a:rPr>
              <a:t>była Martyna Mika, </a:t>
            </a:r>
            <a:r>
              <a:rPr lang="pl-PL" sz="1200" dirty="0" err="1">
                <a:latin typeface="Calibri" panose="020F0502020204030204" pitchFamily="34" charset="0"/>
                <a:cs typeface="Calibri" panose="020F0502020204030204" pitchFamily="34" charset="0"/>
              </a:rPr>
              <a:t>która mówi, że </a:t>
            </a:r>
            <a:r>
              <a:rPr lang="pl-PL" sz="1200" dirty="0">
                <a:latin typeface="Calibri" panose="020F0502020204030204" pitchFamily="34" charset="0"/>
                <a:cs typeface="Calibri" panose="020F0502020204030204" pitchFamily="34" charset="0"/>
              </a:rPr>
              <a:t>"</a:t>
            </a:r>
            <a:r>
              <a:rPr lang="en-US" sz="1200" dirty="0">
                <a:latin typeface="Calibri" panose="020F0502020204030204" pitchFamily="34" charset="0"/>
                <a:cs typeface="Calibri" panose="020F0502020204030204" pitchFamily="34" charset="0"/>
              </a:rPr>
              <a:t>To było niesamowite doświadczenie, ogromna dawka wiedzy i doświadczenia.  Projekt Manager of Choice zdobył główną nagrodę w kategorii "Zdalne wsparcie rozwoju pracowników".</a:t>
            </a:r>
            <a:r>
              <a:rPr lang="pl-PL" sz="1200" dirty="0">
                <a:latin typeface="Calibri" panose="020F0502020204030204" pitchFamily="34" charset="0"/>
                <a:cs typeface="Calibri" panose="020F0502020204030204" pitchFamily="34" charset="0"/>
              </a:rPr>
              <a:t>" </a:t>
            </a:r>
            <a:r>
              <a:rPr lang="en-US" sz="1200" dirty="0">
                <a:latin typeface="Calibri" panose="020F0502020204030204" pitchFamily="34" charset="0"/>
                <a:cs typeface="Calibri" panose="020F0502020204030204" pitchFamily="34" charset="0"/>
              </a:rPr>
              <a:t>Celem tego programu rozwojowego była zmiana postaw i edukacja menedżerów, jak stać się angażującym liderem i być bardziej wrażliwym na aspekty związane z zarządzaniem zespołem.  </a:t>
            </a:r>
            <a:endParaRPr lang="pl-PL" sz="1200" dirty="0">
              <a:latin typeface="Calibri" panose="020F0502020204030204" pitchFamily="34" charset="0"/>
              <a:cs typeface="Calibri" panose="020F0502020204030204" pitchFamily="34" charset="0"/>
            </a:endParaRPr>
          </a:p>
        </p:txBody>
      </p:sp>
      <p:sp>
        <p:nvSpPr>
          <p:cNvPr id="5" name="Symbol zastępczy tekstu 4">
            <a:extLst>
              <a:ext uri="{FF2B5EF4-FFF2-40B4-BE49-F238E27FC236}">
                <a16:creationId xmlns:a16="http://schemas.microsoft.com/office/drawing/2014/main" id="{5CDFB34D-768E-692F-4AFD-682662B70A55}"/>
              </a:ext>
            </a:extLst>
          </p:cNvPr>
          <p:cNvSpPr>
            <a:spLocks noGrp="1"/>
          </p:cNvSpPr>
          <p:nvPr>
            <p:ph type="body" sz="quarter" idx="61"/>
          </p:nvPr>
        </p:nvSpPr>
        <p:spPr/>
        <p:txBody>
          <a:bodyPr/>
          <a:lstStyle/>
          <a:p>
            <a:r>
              <a:rPr lang="pl-PL" sz="1600" b="0" i="1" dirty="0"/>
              <a:t>Marta Mika</a:t>
            </a:r>
          </a:p>
        </p:txBody>
      </p:sp>
      <p:sp>
        <p:nvSpPr>
          <p:cNvPr id="8" name="Symbol zastępczy tekstu 7">
            <a:extLst>
              <a:ext uri="{FF2B5EF4-FFF2-40B4-BE49-F238E27FC236}">
                <a16:creationId xmlns:a16="http://schemas.microsoft.com/office/drawing/2014/main" id="{07209853-00FD-78CE-B5C6-E6DA77BD5D43}"/>
              </a:ext>
            </a:extLst>
          </p:cNvPr>
          <p:cNvSpPr>
            <a:spLocks noGrp="1"/>
          </p:cNvSpPr>
          <p:nvPr>
            <p:ph type="body" sz="quarter" idx="59"/>
          </p:nvPr>
        </p:nvSpPr>
        <p:spPr/>
        <p:txBody>
          <a:bodyPr/>
          <a:lstStyle/>
          <a:p>
            <a:r>
              <a:rPr lang="en-US" sz="2000" dirty="0"/>
              <a:t>"Firma RABEN wspiera rozwój kobiet w branży transportowej (...), dlatego jestem bardzo wdzięczna losowi, że mogę rozwijać swoją karierę w Grupie RABEN"...</a:t>
            </a:r>
          </a:p>
          <a:p>
            <a:endParaRPr lang="pl-PL" sz="2000" dirty="0"/>
          </a:p>
        </p:txBody>
      </p:sp>
    </p:spTree>
    <p:extLst>
      <p:ext uri="{BB962C8B-B14F-4D97-AF65-F5344CB8AC3E}">
        <p14:creationId xmlns:p14="http://schemas.microsoft.com/office/powerpoint/2010/main" val="2200817916"/>
      </p:ext>
    </p:extLst>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49148" y="2543935"/>
            <a:ext cx="3239001" cy="5891605"/>
          </a:xfrm>
        </p:spPr>
        <p:txBody>
          <a:bodyPr/>
          <a:lstStyle/>
          <a:p>
            <a:r>
              <a:rPr lang="en-US" sz="1200" dirty="0">
                <a:latin typeface="Calibri" panose="020F0502020204030204" pitchFamily="34" charset="0"/>
                <a:cs typeface="Calibri" panose="020F0502020204030204" pitchFamily="34" charset="0"/>
              </a:rPr>
              <a:t>Urodzona w Dublinie Megan, w wieku 24 lat, po ukończeniu szkoły średniej zrobiła sobie rok przerwy. Pracując w sklepie detalicznym, zainteresowała się logistyką. Dołączyła do stopnia Logistics &amp; Supply Chain Management na Technological University Dublin i konkurowała w WorldSkills Kazan 2019, gdzie zdobyła złoty medal w Freight Forwarding.</a:t>
            </a:r>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Jak w przypadku każdego wydarzenia na arenie światowej, nie wystarczy po prostu pojawić się i mieć nadzieję, że wszystko się uda. Rywalizacja na tym poziomie wymaga treningu i poświęcenia, szczególnie jeśli weźmiemy pod uwagę, że Megan musiała skończyć egzaminy na ostatnim roku studiów i ukończyć swoją pracę dyplomową przed podróżą do Kazania. Mając to na uwadze, Megan zwyciężyła ze Złotym Medalem WorldSkills w Spedycji, co było niesamowitym osiągnięciem.</a:t>
            </a:r>
          </a:p>
          <a:p>
            <a:endParaRPr lang="en-US" sz="1200" dirty="0">
              <a:latin typeface="Calibri" panose="020F0502020204030204" pitchFamily="34" charset="0"/>
              <a:cs typeface="Calibri" panose="020F0502020204030204" pitchFamily="34" charset="0"/>
            </a:endParaRPr>
          </a:p>
          <a:p>
            <a:r>
              <a:rPr lang="en-US" sz="1200" b="0" dirty="0">
                <a:effectLst/>
                <a:latin typeface="Calibri" panose="020F0502020204030204" pitchFamily="34" charset="0"/>
                <a:cs typeface="Calibri" panose="020F0502020204030204" pitchFamily="34" charset="0"/>
              </a:rPr>
              <a:t>W tym </a:t>
            </a:r>
            <a:r>
              <a:rPr lang="en-US" sz="1200" b="0" dirty="0">
                <a:effectLst/>
                <a:latin typeface="Calibri" panose="020F0502020204030204" pitchFamily="34" charset="0"/>
                <a:cs typeface="Calibri" panose="020F0502020204030204" pitchFamily="34" charset="0"/>
                <a:hlinkClick r:id="rId2"/>
              </a:rPr>
              <a:t>podcaście </a:t>
            </a:r>
            <a:r>
              <a:rPr lang="en-US" sz="1200" b="0" dirty="0">
                <a:effectLst/>
                <a:latin typeface="Calibri" panose="020F0502020204030204" pitchFamily="34" charset="0"/>
                <a:cs typeface="Calibri" panose="020F0502020204030204" pitchFamily="34" charset="0"/>
              </a:rPr>
              <a:t>Megan </a:t>
            </a:r>
            <a:r>
              <a:rPr lang="hr-BA" sz="1200" b="0" dirty="0">
                <a:effectLst/>
                <a:latin typeface="Calibri" panose="020F0502020204030204" pitchFamily="34" charset="0"/>
                <a:cs typeface="Calibri" panose="020F0502020204030204" pitchFamily="34" charset="0"/>
              </a:rPr>
              <a:t>wyjaśniła </a:t>
            </a:r>
            <a:r>
              <a:rPr lang="en-US" sz="1200" b="0" dirty="0">
                <a:effectLst/>
                <a:latin typeface="Calibri" panose="020F0502020204030204" pitchFamily="34" charset="0"/>
                <a:cs typeface="Calibri" panose="020F0502020204030204" pitchFamily="34" charset="0"/>
              </a:rPr>
              <a:t>swoje pochodzenie i to, jak zainteresowała się logistyką i zarządzaniem łańcuchem dostaw, a także przełamała pewne piętno, które zostało przypisane do tej pracy. Wspomniano również o obawach związanych z Covid-19. </a:t>
            </a:r>
            <a:endParaRPr lang="en-US" sz="1200" dirty="0">
              <a:latin typeface="Calibri" panose="020F0502020204030204" pitchFamily="34" charset="0"/>
              <a:cs typeface="Calibri" panose="020F0502020204030204" pitchFamily="34" charset="0"/>
            </a:endParaRPr>
          </a:p>
          <a:p>
            <a:r>
              <a:rPr lang="en-US" sz="1200" b="0" dirty="0">
                <a:effectLst/>
                <a:latin typeface="Calibri" panose="020F0502020204030204" pitchFamily="34" charset="0"/>
                <a:cs typeface="Calibri" panose="020F0502020204030204" pitchFamily="34" charset="0"/>
              </a:rPr>
              <a:t>Co więcej, jej spostrzeżenia dotyczące tej pandemii często były powiewem świeżości i znacząco różniły się od powszechnie wyrażanych pesymistycznych narracji obecnych czasów. </a:t>
            </a:r>
          </a:p>
          <a:p>
            <a:endParaRPr lang="en-US" sz="1200" dirty="0">
              <a:latin typeface="Calibri" panose="020F0502020204030204" pitchFamily="34" charset="0"/>
              <a:cs typeface="Calibri" panose="020F0502020204030204" pitchFamily="34" charset="0"/>
            </a:endParaRPr>
          </a:p>
          <a:p>
            <a:r>
              <a:rPr lang="en-US" sz="1200" b="0" dirty="0">
                <a:effectLst/>
                <a:latin typeface="Calibri" panose="020F0502020204030204" pitchFamily="34" charset="0"/>
                <a:cs typeface="Calibri" panose="020F0502020204030204" pitchFamily="34" charset="0"/>
              </a:rPr>
              <a:t>Wreszcie, w ostatniej części podcastu, Megan przedstawiła swoje spostrzeżenia na temat tego, co może przynieść przyszłość dla irlandzkiej branży logistycznej. W końcu jej entuzjazm i rozległa wiedza na temat branży logistycznej są widoczne w całym tym krótkim Q&amp;A.   </a:t>
            </a:r>
            <a:endParaRPr lang="en-US"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a:p>
            <a:endParaRPr lang="hr-BA" sz="1200" b="0" dirty="0">
              <a:effectLst/>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608396"/>
            <a:ext cx="2694087" cy="349177"/>
          </a:xfrm>
          <a:prstGeom prst="rect">
            <a:avLst/>
          </a:prstGeom>
        </p:spPr>
        <p:txBody>
          <a:bodyPr/>
          <a:lstStyle/>
          <a:p>
            <a:r>
              <a:rPr lang="hr-BA" dirty="0">
                <a:latin typeface="Calibri" panose="020F0502020204030204" pitchFamily="34" charset="0"/>
                <a:cs typeface="Calibri" panose="020F0502020204030204" pitchFamily="34" charset="0"/>
              </a:rPr>
              <a:t>Źródła:</a:t>
            </a:r>
            <a:endParaRPr lang="en-US" dirty="0">
              <a:latin typeface="Calibri" panose="020F0502020204030204" pitchFamily="34" charset="0"/>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latin typeface="Calibri" panose="020F0502020204030204" pitchFamily="34" charset="0"/>
                <a:cs typeface="Calibri" panose="020F0502020204030204" pitchFamily="34" charset="0"/>
              </a:rPr>
              <a:t>Zasoby:</a:t>
            </a:r>
            <a:endParaRPr lang="en-US" dirty="0">
              <a:latin typeface="Calibri" panose="020F0502020204030204" pitchFamily="34" charset="0"/>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19" y="4921622"/>
            <a:ext cx="3015152" cy="523791"/>
          </a:xfrm>
          <a:prstGeom prst="rect">
            <a:avLst/>
          </a:prstGeom>
        </p:spPr>
        <p:txBody>
          <a:bodyPr/>
          <a:lstStyle/>
          <a:p>
            <a:pPr marL="171450" indent="-171450">
              <a:spcBef>
                <a:spcPts val="0"/>
              </a:spcBef>
              <a:buFont typeface="Wingdings" panose="05000000000000000000" pitchFamily="2" charset="2"/>
              <a:buChar char="Ø"/>
            </a:pPr>
            <a:r>
              <a:rPr lang="hr-BA" sz="900" dirty="0">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Szanse dla kobiet w logistyce</a:t>
            </a:r>
            <a:endParaRPr lang="hr-BA" sz="900"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a:spcBef>
                <a:spcPts val="0"/>
              </a:spcBef>
              <a:buFont typeface="Wingdings" panose="05000000000000000000" pitchFamily="2" charset="2"/>
              <a:buChar char="Ø"/>
            </a:pPr>
            <a:r>
              <a:rPr lang="hr-BA" sz="900" dirty="0">
                <a:solidFill>
                  <a:schemeClr val="accent1">
                    <a:lumMod val="20000"/>
                    <a:lumOff val="80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Konkurs WorldSkills</a:t>
            </a:r>
            <a:endParaRPr lang="hr-BA" sz="900"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a:spcBef>
                <a:spcPts val="0"/>
              </a:spcBef>
              <a:buFont typeface="Wingdings" panose="05000000000000000000" pitchFamily="2" charset="2"/>
              <a:buChar char="Ø"/>
            </a:pPr>
            <a:r>
              <a:rPr lang="hr-BA" sz="900" dirty="0">
                <a:solidFill>
                  <a:schemeClr val="accent1">
                    <a:lumMod val="20000"/>
                    <a:lumOff val="80000"/>
                  </a:schemeClr>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Blog Moja Logistyczna Podróż Życiowa</a:t>
            </a:r>
            <a:endParaRPr lang="hr-BA" sz="900"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19" y="3506009"/>
            <a:ext cx="3514769" cy="349177"/>
          </a:xfrm>
          <a:prstGeom prst="rect">
            <a:avLst/>
          </a:prstGeom>
        </p:spPr>
        <p:txBody>
          <a:bodyPr/>
          <a:lstStyle/>
          <a:p>
            <a:pPr>
              <a:lnSpc>
                <a:spcPct val="100000"/>
              </a:lnSpc>
            </a:pPr>
            <a:r>
              <a:rPr lang="hr-BA" sz="1400" dirty="0">
                <a:latin typeface="Gotham Medium"/>
                <a:cs typeface="Calibri" panose="020F0502020204030204" pitchFamily="34" charset="0"/>
              </a:rPr>
              <a:t>Megan Yeates, </a:t>
            </a:r>
            <a:r>
              <a:rPr lang="en-US" sz="1400" dirty="0">
                <a:latin typeface="Gotham Medium"/>
                <a:cs typeface="Calibri" panose="020F0502020204030204" pitchFamily="34" charset="0"/>
              </a:rPr>
              <a:t>zdobywczyni złotego medalu</a:t>
            </a:r>
          </a:p>
          <a:p>
            <a:pPr>
              <a:lnSpc>
                <a:spcPct val="100000"/>
              </a:lnSpc>
            </a:pPr>
            <a:r>
              <a:rPr lang="en-US" sz="1400" dirty="0">
                <a:latin typeface="Gotham Medium"/>
                <a:cs typeface="Calibri" panose="020F0502020204030204" pitchFamily="34" charset="0"/>
              </a:rPr>
              <a:t>w spedycji i logistyce</a:t>
            </a:r>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120559" y="5852830"/>
            <a:ext cx="3112369" cy="1461974"/>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https://momentumconsulting.ie/wp-content/uploads/2022/06/WIL-Opportunities-for-Women-in-Logistics-in-2022-by-Megan-Yeats.pdf </a:t>
            </a:r>
          </a:p>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6">
                  <a:extLst>
                    <a:ext uri="{A12FA001-AC4F-418D-AE19-62706E023703}">
                      <ahyp:hlinkClr xmlns:ahyp="http://schemas.microsoft.com/office/drawing/2018/hyperlinkcolor" val="tx"/>
                    </a:ext>
                  </a:extLst>
                </a:hlinkClick>
              </a:rPr>
              <a:t>https://worldskills.org/media/news/choosetochallenge-megan-ireland-freight-forwarding/</a:t>
            </a:r>
            <a:endParaRPr lang="hr-BA" sz="800"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https://mylogisticslifejourney.home.blog/</a:t>
            </a:r>
            <a:endParaRPr lang="hr-BA" sz="800"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https://worldskills.org/ </a:t>
            </a:r>
          </a:p>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7">
                  <a:extLst>
                    <a:ext uri="{A12FA001-AC4F-418D-AE19-62706E023703}">
                      <ahyp:hlinkClr xmlns:ahyp="http://schemas.microsoft.com/office/drawing/2018/hyperlinkcolor" val="tx"/>
                    </a:ext>
                  </a:extLst>
                </a:hlinkClick>
              </a:rPr>
              <a:t>https://fleet.ie/picture-of-the-week-megan-yeats-honoured-at-tud-from-russia-with-gold/ </a:t>
            </a:r>
          </a:p>
          <a:p>
            <a:pPr marL="171450" indent="-171450" hangingPunct="1">
              <a:lnSpc>
                <a:spcPct val="100000"/>
              </a:lnSpc>
              <a:spcBef>
                <a:spcPts val="0"/>
              </a:spcBef>
              <a:buFont typeface="Arial" panose="020B0604020202020204" pitchFamily="34" charset="0"/>
              <a:buChar char="•"/>
            </a:pPr>
            <a:r>
              <a:rPr lang="en-US" sz="800" dirty="0">
                <a:solidFill>
                  <a:schemeClr val="accent1">
                    <a:lumMod val="20000"/>
                    <a:lumOff val="80000"/>
                  </a:schemeClr>
                </a:solidFill>
                <a:latin typeface="Calibri" panose="020F0502020204030204" pitchFamily="34" charset="0"/>
                <a:cs typeface="Calibri" panose="020F0502020204030204" pitchFamily="34" charset="0"/>
                <a:hlinkClick r:id="rId8">
                  <a:extLst>
                    <a:ext uri="{A12FA001-AC4F-418D-AE19-62706E023703}">
                      <ahyp:hlinkClr xmlns:ahyp="http://schemas.microsoft.com/office/drawing/2018/hyperlinkcolor" val="tx"/>
                    </a:ext>
                  </a:extLst>
                </a:hlinkClick>
              </a:rPr>
              <a:t>https://www.irishtimes.com/sponsored/lidl/graduate-to-a-rewarding-career-at-one-of-ireland-s-leading-retailers-1.4355645 </a:t>
            </a:r>
            <a:endParaRPr lang="en-US" sz="800"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7823" y="4206011"/>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latin typeface="Gotham Medium"/>
                <a:cs typeface="Calibri" panose="020F0502020204030204" pitchFamily="34" charset="0"/>
              </a:rPr>
              <a:t>Promowanie kobiecego przywództwa</a:t>
            </a:r>
            <a:endParaRPr lang="en-US" dirty="0">
              <a:latin typeface="Gotham Medium"/>
              <a:cs typeface="Calibri" panose="020F0502020204030204" pitchFamily="34"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44766" y="9609277"/>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cxnSp>
        <p:nvCxnSpPr>
          <p:cNvPr id="322" name="Straight Connector 321">
            <a:extLst>
              <a:ext uri="{FF2B5EF4-FFF2-40B4-BE49-F238E27FC236}">
                <a16:creationId xmlns:a16="http://schemas.microsoft.com/office/drawing/2014/main" id="{74272730-A907-34C9-FE1C-ABF8138F7041}"/>
              </a:ext>
            </a:extLst>
          </p:cNvPr>
          <p:cNvCxnSpPr/>
          <p:nvPr/>
        </p:nvCxnSpPr>
        <p:spPr>
          <a:xfrm>
            <a:off x="248070" y="5608396"/>
            <a:ext cx="3045463" cy="0"/>
          </a:xfrm>
          <a:prstGeom prst="line">
            <a:avLst/>
          </a:prstGeom>
          <a:noFill/>
          <a:ln w="3175" cap="flat">
            <a:solidFill>
              <a:srgbClr val="31475E"/>
            </a:solidFill>
            <a:prstDash val="solid"/>
            <a:miter lim="400000"/>
          </a:ln>
          <a:effectLst/>
          <a:sp3d/>
        </p:spPr>
        <p:style>
          <a:lnRef idx="0">
            <a:scrgbClr r="0" g="0" b="0"/>
          </a:lnRef>
          <a:fillRef idx="0">
            <a:scrgbClr r="0" g="0" b="0"/>
          </a:fillRef>
          <a:effectRef idx="0">
            <a:scrgbClr r="0" g="0" b="0"/>
          </a:effectRef>
          <a:fontRef idx="none"/>
        </p:style>
      </p:cxnSp>
      <p:pic>
        <p:nvPicPr>
          <p:cNvPr id="9" name="Picture 8">
            <a:hlinkClick r:id="rId3"/>
            <a:extLst>
              <a:ext uri="{FF2B5EF4-FFF2-40B4-BE49-F238E27FC236}">
                <a16:creationId xmlns:a16="http://schemas.microsoft.com/office/drawing/2014/main" id="{20F721CF-BDD4-974C-C7EE-78C3405E719E}"/>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1" y="7662234"/>
            <a:ext cx="2711577" cy="1794426"/>
          </a:xfrm>
          <a:prstGeom prst="rect">
            <a:avLst/>
          </a:prstGeom>
        </p:spPr>
      </p:pic>
      <p:grpSp>
        <p:nvGrpSpPr>
          <p:cNvPr id="17" name="Group 16">
            <a:extLst>
              <a:ext uri="{FF2B5EF4-FFF2-40B4-BE49-F238E27FC236}">
                <a16:creationId xmlns:a16="http://schemas.microsoft.com/office/drawing/2014/main" id="{03FE64B4-10BA-B54D-85FA-0A11220FF92B}"/>
              </a:ext>
            </a:extLst>
          </p:cNvPr>
          <p:cNvGrpSpPr/>
          <p:nvPr/>
        </p:nvGrpSpPr>
        <p:grpSpPr>
          <a:xfrm>
            <a:off x="2345869" y="7609348"/>
            <a:ext cx="1242649" cy="1179575"/>
            <a:chOff x="3946087" y="3362744"/>
            <a:chExt cx="912593" cy="832733"/>
          </a:xfrm>
        </p:grpSpPr>
        <p:sp>
          <p:nvSpPr>
            <p:cNvPr id="18" name="Freeform 17">
              <a:extLst>
                <a:ext uri="{FF2B5EF4-FFF2-40B4-BE49-F238E27FC236}">
                  <a16:creationId xmlns:a16="http://schemas.microsoft.com/office/drawing/2014/main" id="{574498D0-4F11-424D-B4A3-7FAC66C4C3FA}"/>
                </a:ext>
              </a:extLst>
            </p:cNvPr>
            <p:cNvSpPr/>
            <p:nvPr/>
          </p:nvSpPr>
          <p:spPr>
            <a:xfrm>
              <a:off x="3947904" y="3362744"/>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46087" y="3484589"/>
              <a:ext cx="912593" cy="463526"/>
            </a:xfrm>
            <a:prstGeom prst="rect">
              <a:avLst/>
            </a:prstGeom>
          </p:spPr>
          <p:txBody>
            <a:bodyPr wrap="none">
              <a:spAutoFit/>
            </a:bodyPr>
            <a:lstStyle/>
            <a:p>
              <a:pPr marL="12700" algn="ctr">
                <a:lnSpc>
                  <a:spcPts val="1420"/>
                </a:lnSpc>
                <a:spcBef>
                  <a:spcPts val="100"/>
                </a:spcBef>
              </a:pPr>
              <a:r>
                <a:rPr lang="en-IE" sz="1200" b="1"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KLIKNIJ</a:t>
              </a:r>
            </a:p>
            <a:p>
              <a:pPr marL="12700" algn="ctr">
                <a:lnSpc>
                  <a:spcPts val="1420"/>
                </a:lnSpc>
                <a:spcBef>
                  <a:spcPts val="100"/>
                </a:spcBef>
              </a:pPr>
              <a:r>
                <a:rPr lang="en-IE" sz="1200" b="1"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DO </a:t>
              </a:r>
              <a:r>
                <a:rPr lang="hr-BA" sz="1200" b="1"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WGLĄDU </a:t>
              </a:r>
            </a:p>
            <a:p>
              <a:pPr marL="12700" algn="ctr">
                <a:lnSpc>
                  <a:spcPts val="1420"/>
                </a:lnSpc>
                <a:spcBef>
                  <a:spcPts val="100"/>
                </a:spcBef>
              </a:pPr>
              <a:r>
                <a:rPr lang="hr-BA" sz="1200" b="1"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OPPORTUNITIES</a:t>
              </a:r>
              <a:endParaRPr lang="en-IE" sz="1200" b="1" dirty="0">
                <a:solidFill>
                  <a:schemeClr val="bg1"/>
                </a:solidFill>
                <a:latin typeface="Calibri" panose="020F0502020204030204" pitchFamily="34" charset="0"/>
                <a:cs typeface="Calibri" panose="020F0502020204030204" pitchFamily="34" charset="0"/>
              </a:endParaRPr>
            </a:p>
          </p:txBody>
        </p:sp>
      </p:grpSp>
      <p:pic>
        <p:nvPicPr>
          <p:cNvPr id="11" name="Graphic 10" descr="Radio outline">
            <a:extLst>
              <a:ext uri="{FF2B5EF4-FFF2-40B4-BE49-F238E27FC236}">
                <a16:creationId xmlns:a16="http://schemas.microsoft.com/office/drawing/2014/main" id="{9D70F3BC-B207-872C-C678-C4366DBD2060}"/>
              </a:ext>
            </a:extLst>
          </p:cNvPr>
          <p:cNvPicPr>
            <a:picLocks noChangeAspect="1"/>
          </p:cNvPicPr>
          <p:nvPr/>
        </p:nvPicPr>
        <p:blipFill>
          <a:blip r:embed="rId10">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5798028" y="1046372"/>
            <a:ext cx="940142" cy="940142"/>
          </a:xfrm>
          <a:prstGeom prst="rect">
            <a:avLst/>
          </a:prstGeom>
        </p:spPr>
      </p:pic>
      <p:pic>
        <p:nvPicPr>
          <p:cNvPr id="22" name="Picture Placeholder 21" descr="A person holding a medal&#10;&#10;Description automatically generated with low confidence">
            <a:extLst>
              <a:ext uri="{FF2B5EF4-FFF2-40B4-BE49-F238E27FC236}">
                <a16:creationId xmlns:a16="http://schemas.microsoft.com/office/drawing/2014/main" id="{0C756ED2-26C1-B8B5-7533-C333A9A14D84}"/>
              </a:ext>
            </a:extLst>
          </p:cNvPr>
          <p:cNvPicPr>
            <a:picLocks noGrp="1" noChangeAspect="1"/>
          </p:cNvPicPr>
          <p:nvPr>
            <p:ph type="pic" sz="quarter" idx="66"/>
          </p:nvPr>
        </p:nvPicPr>
        <p:blipFill rotWithShape="1">
          <a:blip r:embed="rId12" cstate="screen">
            <a:extLst>
              <a:ext uri="{28A0092B-C50C-407E-A947-70E740481C1C}">
                <a14:useLocalDpi xmlns:a14="http://schemas.microsoft.com/office/drawing/2010/main"/>
              </a:ext>
            </a:extLst>
          </a:blip>
          <a:srcRect l="-647" r="-9972"/>
          <a:stretch/>
        </p:blipFill>
        <p:spPr>
          <a:xfrm>
            <a:off x="-1" y="0"/>
            <a:ext cx="4836587" cy="3049375"/>
          </a:xfrm>
        </p:spPr>
      </p:pic>
      <p:sp>
        <p:nvSpPr>
          <p:cNvPr id="324" name="TextBox 323">
            <a:extLst>
              <a:ext uri="{FF2B5EF4-FFF2-40B4-BE49-F238E27FC236}">
                <a16:creationId xmlns:a16="http://schemas.microsoft.com/office/drawing/2014/main" id="{BB558498-DB87-FEDF-E257-C88F09ACD42C}"/>
              </a:ext>
            </a:extLst>
          </p:cNvPr>
          <p:cNvSpPr txBox="1"/>
          <p:nvPr/>
        </p:nvSpPr>
        <p:spPr>
          <a:xfrm>
            <a:off x="4225130" y="2081821"/>
            <a:ext cx="3462866" cy="307777"/>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lang="en-US" sz="1400" b="1" dirty="0">
                <a:solidFill>
                  <a:srgbClr val="2E495E"/>
                </a:solidFill>
                <a:latin typeface="Calibri" panose="020F0502020204030204" pitchFamily="34" charset="0"/>
                <a:cs typeface="Calibri" panose="020F0502020204030204" pitchFamily="34" charset="0"/>
              </a:rPr>
              <a:t>Megan Yeates</a:t>
            </a:r>
          </a:p>
        </p:txBody>
      </p:sp>
    </p:spTree>
    <p:extLst>
      <p:ext uri="{BB962C8B-B14F-4D97-AF65-F5344CB8AC3E}">
        <p14:creationId xmlns:p14="http://schemas.microsoft.com/office/powerpoint/2010/main" val="2092882529"/>
      </p:ext>
    </p:extLst>
  </p:cSld>
  <p:clrMapOvr>
    <a:masterClrMapping/>
  </p:clrMapOvr>
  <p:transition spd="med"/>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ymbol zastępczy tekstu 1">
            <a:extLst>
              <a:ext uri="{FF2B5EF4-FFF2-40B4-BE49-F238E27FC236}">
                <a16:creationId xmlns:a16="http://schemas.microsoft.com/office/drawing/2014/main" id="{1D56B338-FE58-1096-3E11-7795EA11E8A1}"/>
              </a:ext>
            </a:extLst>
          </p:cNvPr>
          <p:cNvSpPr>
            <a:spLocks noGrp="1"/>
          </p:cNvSpPr>
          <p:nvPr>
            <p:ph type="body" sz="quarter" idx="58"/>
          </p:nvPr>
        </p:nvSpPr>
        <p:spPr>
          <a:xfrm>
            <a:off x="2894584" y="261257"/>
            <a:ext cx="3455416" cy="769239"/>
          </a:xfrm>
        </p:spPr>
        <p:txBody>
          <a:bodyPr/>
          <a:lstStyle/>
          <a:p>
            <a:pPr algn="ctr"/>
            <a:r>
              <a:rPr lang="en-US" sz="1600" b="1" dirty="0">
                <a:solidFill>
                  <a:srgbClr val="31475E"/>
                </a:solidFill>
                <a:latin typeface="Gotham Medium"/>
                <a:cs typeface="Calibri" panose="020F0502020204030204" pitchFamily="34" charset="0"/>
              </a:rPr>
              <a:t>Od studenta do kierownika działu obsługi klienta w magazynie</a:t>
            </a:r>
            <a:endParaRPr lang="pl-PL" sz="1600" b="1" dirty="0">
              <a:solidFill>
                <a:srgbClr val="31475E"/>
              </a:solidFill>
              <a:latin typeface="Calibri" panose="020F0502020204030204" pitchFamily="34" charset="0"/>
              <a:cs typeface="Calibri" panose="020F0502020204030204" pitchFamily="34" charset="0"/>
            </a:endParaRPr>
          </a:p>
        </p:txBody>
      </p:sp>
      <p:sp>
        <p:nvSpPr>
          <p:cNvPr id="3" name="Symbol zastępczy tekstu 2">
            <a:extLst>
              <a:ext uri="{FF2B5EF4-FFF2-40B4-BE49-F238E27FC236}">
                <a16:creationId xmlns:a16="http://schemas.microsoft.com/office/drawing/2014/main" id="{470E4D5D-F509-F5DB-B930-9D91F6574800}"/>
              </a:ext>
            </a:extLst>
          </p:cNvPr>
          <p:cNvSpPr>
            <a:spLocks noGrp="1"/>
          </p:cNvSpPr>
          <p:nvPr>
            <p:ph type="body" sz="quarter" idx="32"/>
          </p:nvPr>
        </p:nvSpPr>
        <p:spPr>
          <a:xfrm>
            <a:off x="2823030" y="967200"/>
            <a:ext cx="3677024" cy="3444100"/>
          </a:xfrm>
        </p:spPr>
        <p:txBody>
          <a:bodyPr/>
          <a:lstStyle/>
          <a:p>
            <a:r>
              <a:rPr lang="en-US" sz="1200" dirty="0">
                <a:solidFill>
                  <a:srgbClr val="31475E"/>
                </a:solidFill>
                <a:latin typeface="Calibri" panose="020F0502020204030204" pitchFamily="34" charset="0"/>
                <a:cs typeface="Calibri" panose="020F0502020204030204" pitchFamily="34" charset="0"/>
              </a:rPr>
              <a:t>Marta Mika dołączyła do RABEN Logistics Polska w 2008 roku jako studentka. Dziś pracuje w oddziale w Szczecinie, który jest jednym z 53 oddziałów w Polsce. RABEN działa na rynku od ponad 30 lat i jest największą firmą Grupy, oferującą usługi w zakresie dystrybucji krajowej i międzynarodowej oraz kompleksowej obsługi logistycznej. </a:t>
            </a:r>
          </a:p>
          <a:p>
            <a:r>
              <a:rPr lang="en-US" sz="1200" dirty="0">
                <a:solidFill>
                  <a:srgbClr val="31475E"/>
                </a:solidFill>
                <a:latin typeface="Calibri" panose="020F0502020204030204" pitchFamily="34" charset="0"/>
                <a:cs typeface="Calibri" panose="020F0502020204030204" pitchFamily="34" charset="0"/>
              </a:rPr>
              <a:t>Po 14 latach pracy w firmie RABEN, Marta postanowiła opowiedzieć swoją historię zatrudnienia, podkreślając jednocześnie jak ważna jest polityka równościowa, pozytywna atmosfera pełna zaangażowania i jak najlepsze warunki pracy.</a:t>
            </a:r>
          </a:p>
          <a:p>
            <a:r>
              <a:rPr lang="en-US" sz="1200" dirty="0">
                <a:solidFill>
                  <a:srgbClr val="31475E"/>
                </a:solidFill>
                <a:latin typeface="Calibri" panose="020F0502020204030204" pitchFamily="34" charset="0"/>
                <a:cs typeface="Calibri" panose="020F0502020204030204" pitchFamily="34" charset="0"/>
              </a:rPr>
              <a:t>Jak mówi Marta Mika: "RABEN wspiera rozwój kobiet w branży transportowej (...) dlatego jestem bardzo wdzięczna losowi, że mogę rozwijać swoją karierę w Grupie RABEN".</a:t>
            </a:r>
          </a:p>
          <a:p>
            <a:endParaRPr lang="pl-PL" sz="1200" dirty="0">
              <a:solidFill>
                <a:srgbClr val="31475E"/>
              </a:solidFill>
              <a:latin typeface="Calibri" panose="020F0502020204030204" pitchFamily="34" charset="0"/>
              <a:cs typeface="Calibri" panose="020F0502020204030204" pitchFamily="34" charset="0"/>
            </a:endParaRPr>
          </a:p>
        </p:txBody>
      </p:sp>
      <p:sp>
        <p:nvSpPr>
          <p:cNvPr id="4" name="Symbol zastępczy tekstu 3">
            <a:extLst>
              <a:ext uri="{FF2B5EF4-FFF2-40B4-BE49-F238E27FC236}">
                <a16:creationId xmlns:a16="http://schemas.microsoft.com/office/drawing/2014/main" id="{0974665A-32B4-323F-4014-024B7A01238F}"/>
              </a:ext>
            </a:extLst>
          </p:cNvPr>
          <p:cNvSpPr>
            <a:spLocks noGrp="1"/>
          </p:cNvSpPr>
          <p:nvPr>
            <p:ph type="body" sz="quarter" idx="62"/>
          </p:nvPr>
        </p:nvSpPr>
        <p:spPr>
          <a:xfrm>
            <a:off x="2329544" y="4062900"/>
            <a:ext cx="3735082" cy="348400"/>
          </a:xfrm>
        </p:spPr>
        <p:txBody>
          <a:bodyPr/>
          <a:lstStyle/>
          <a:p>
            <a:pPr algn="ctr"/>
            <a:r>
              <a:rPr lang="pl-PL" sz="1600" b="1" dirty="0">
                <a:solidFill>
                  <a:srgbClr val="31475E"/>
                </a:solidFill>
                <a:cs typeface="Calibri" panose="020F0502020204030204" pitchFamily="34" charset="0"/>
              </a:rPr>
              <a:t>Martyna i jej kariera w RABEN</a:t>
            </a:r>
          </a:p>
        </p:txBody>
      </p:sp>
      <p:sp>
        <p:nvSpPr>
          <p:cNvPr id="5" name="Symbol zastępczy tekstu 4">
            <a:extLst>
              <a:ext uri="{FF2B5EF4-FFF2-40B4-BE49-F238E27FC236}">
                <a16:creationId xmlns:a16="http://schemas.microsoft.com/office/drawing/2014/main" id="{DBDDEE2D-0B64-01D2-E5EE-9F767202DAE1}"/>
              </a:ext>
            </a:extLst>
          </p:cNvPr>
          <p:cNvSpPr>
            <a:spLocks noGrp="1"/>
          </p:cNvSpPr>
          <p:nvPr>
            <p:ph type="body" sz="quarter" idx="63"/>
          </p:nvPr>
        </p:nvSpPr>
        <p:spPr>
          <a:xfrm>
            <a:off x="1759608" y="4348004"/>
            <a:ext cx="4590392" cy="2259120"/>
          </a:xfrm>
        </p:spPr>
        <p:txBody>
          <a:bodyPr/>
          <a:lstStyle/>
          <a:p>
            <a:pPr lvl="1" algn="just"/>
            <a:r>
              <a:rPr lang="en-US" sz="1200" dirty="0">
                <a:solidFill>
                  <a:srgbClr val="31475E"/>
                </a:solidFill>
                <a:latin typeface="Calibri" panose="020F0502020204030204" pitchFamily="34" charset="0"/>
                <a:cs typeface="Calibri" panose="020F0502020204030204" pitchFamily="34" charset="0"/>
              </a:rPr>
              <a:t>Nazywam się Marta Mika i pracuję w Grupie RABEN od czerwca 2008 roku. W czasie studiów na Akademii Morskiej byłam członkiem naukowego koła logistycznego. Współpracę z firmą RABEN rozpoczęliśmy podczas organizacji studenckiej konferencji </a:t>
            </a:r>
            <a:r>
              <a:rPr lang="en-US" sz="1200" dirty="0" err="1">
                <a:solidFill>
                  <a:srgbClr val="31475E"/>
                </a:solidFill>
                <a:latin typeface="Calibri" panose="020F0502020204030204" pitchFamily="34" charset="0"/>
                <a:cs typeface="Calibri" panose="020F0502020204030204" pitchFamily="34" charset="0"/>
              </a:rPr>
              <a:t>SeaPoint </a:t>
            </a:r>
            <a:r>
              <a:rPr lang="en-US" sz="1200" dirty="0">
                <a:solidFill>
                  <a:srgbClr val="31475E"/>
                </a:solidFill>
                <a:latin typeface="Calibri" panose="020F0502020204030204" pitchFamily="34" charset="0"/>
                <a:cs typeface="Calibri" panose="020F0502020204030204" pitchFamily="34" charset="0"/>
              </a:rPr>
              <a:t>2007. Następnie postanowiłam rozpocząć karierę zawodową jeszcze w trakcie studiów. Zaczynałem jako specjalista ds. obsługi klienta, 3 lata później awansowałem na Koordynatora Obsługi Klienta, a od 2 lat jestem Opiekunem Obsługi Klienta Zajezdni. Grupa RABEN jest europejskim dostawcą kompleksowych usług logistycznych na rynku europejskim od ponad 90 lat, oferującym. Spółki Grupy zlokalizowane są w 14 krajach Europy. Rodzinny charakter firmy pozwala na szybkie podejmowanie decyzji i przygotowywanie długoterminowych planów rozwoju, które nie są uzależnione od składu Zarządu. </a:t>
            </a:r>
            <a:endParaRPr lang="pl-PL" sz="1200" dirty="0">
              <a:solidFill>
                <a:srgbClr val="31475E"/>
              </a:solidFill>
              <a:latin typeface="Calibri" panose="020F0502020204030204" pitchFamily="34" charset="0"/>
              <a:cs typeface="Calibri" panose="020F0502020204030204" pitchFamily="34" charset="0"/>
            </a:endParaRPr>
          </a:p>
        </p:txBody>
      </p:sp>
      <p:pic>
        <p:nvPicPr>
          <p:cNvPr id="8" name="Obraz 7">
            <a:extLst>
              <a:ext uri="{FF2B5EF4-FFF2-40B4-BE49-F238E27FC236}">
                <a16:creationId xmlns:a16="http://schemas.microsoft.com/office/drawing/2014/main" id="{A5840CF6-7D11-94D1-3BA0-F2609047F1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06807" y="4510785"/>
            <a:ext cx="1593404" cy="2259120"/>
          </a:xfrm>
          <a:prstGeom prst="rect">
            <a:avLst/>
          </a:prstGeom>
        </p:spPr>
      </p:pic>
      <p:sp>
        <p:nvSpPr>
          <p:cNvPr id="7" name="Symbol zastępczy tekstu 6">
            <a:extLst>
              <a:ext uri="{FF2B5EF4-FFF2-40B4-BE49-F238E27FC236}">
                <a16:creationId xmlns:a16="http://schemas.microsoft.com/office/drawing/2014/main" id="{B08EF285-9D0E-E8F3-8D0C-BBF281E9C924}"/>
              </a:ext>
            </a:extLst>
          </p:cNvPr>
          <p:cNvSpPr>
            <a:spLocks noGrp="1"/>
          </p:cNvSpPr>
          <p:nvPr>
            <p:ph type="body" sz="quarter" idx="59"/>
          </p:nvPr>
        </p:nvSpPr>
        <p:spPr>
          <a:xfrm>
            <a:off x="-33506" y="2779072"/>
            <a:ext cx="2421108" cy="1632228"/>
          </a:xfrm>
        </p:spPr>
        <p:txBody>
          <a:bodyPr/>
          <a:lstStyle/>
          <a:p>
            <a:r>
              <a:rPr lang="en-US" sz="1600" dirty="0"/>
              <a:t>"RABEN wspiera rozwój kobiet w branży transportowej (...) dlatego jestem bardzo wdzięczna losowi, że mogę rozwijać swoją karierę w Grupie RABEN".</a:t>
            </a:r>
          </a:p>
          <a:p>
            <a:endParaRPr lang="pl-PL" sz="1600" dirty="0"/>
          </a:p>
        </p:txBody>
      </p:sp>
    </p:spTree>
    <p:extLst>
      <p:ext uri="{BB962C8B-B14F-4D97-AF65-F5344CB8AC3E}">
        <p14:creationId xmlns:p14="http://schemas.microsoft.com/office/powerpoint/2010/main" val="4192931341"/>
      </p:ext>
    </p:extLst>
  </p:cSld>
  <p:clrMapOvr>
    <a:masterClrMapping/>
  </p:clrMapOvr>
  <p:transition spd="med"/>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682653" y="3587760"/>
            <a:ext cx="2865335" cy="5044145"/>
          </a:xfrm>
        </p:spPr>
        <p:txBody>
          <a:bodyPr/>
          <a:lstStyle/>
          <a:p>
            <a:r>
              <a:rPr lang="en-US" sz="1200" dirty="0" err="1">
                <a:latin typeface="Calibri" panose="020F0502020204030204" pitchFamily="34" charset="0"/>
                <a:cs typeface="Calibri" panose="020F0502020204030204" pitchFamily="34" charset="0"/>
              </a:rPr>
              <a:t>Incora </a:t>
            </a:r>
            <a:r>
              <a:rPr lang="en-US" sz="1200" dirty="0">
                <a:latin typeface="Calibri" panose="020F0502020204030204" pitchFamily="34" charset="0"/>
                <a:cs typeface="Calibri" panose="020F0502020204030204" pitchFamily="34" charset="0"/>
              </a:rPr>
              <a:t>jest wiodącym niezależnym dystrybutorem i globalnym dostawcą innowacyjnych rozwiązań w zakresie łańcucha dostaw.</a:t>
            </a:r>
          </a:p>
          <a:p>
            <a:endParaRPr lang="en-US" sz="1200" dirty="0">
              <a:latin typeface="Calibri" panose="020F0502020204030204" pitchFamily="34" charset="0"/>
              <a:cs typeface="Calibri" panose="020F0502020204030204" pitchFamily="34" charset="0"/>
            </a:endParaRPr>
          </a:p>
          <a:p>
            <a:r>
              <a:rPr lang="en-US" sz="1200" dirty="0" err="1">
                <a:latin typeface="Calibri" panose="020F0502020204030204" pitchFamily="34" charset="0"/>
                <a:cs typeface="Calibri" panose="020F0502020204030204" pitchFamily="34" charset="0"/>
              </a:rPr>
              <a:t>Incora </a:t>
            </a:r>
            <a:r>
              <a:rPr lang="en-US" sz="1200" dirty="0">
                <a:latin typeface="Calibri" panose="020F0502020204030204" pitchFamily="34" charset="0"/>
                <a:cs typeface="Calibri" panose="020F0502020204030204" pitchFamily="34" charset="0"/>
              </a:rPr>
              <a:t>powstała z połączenia dwóch liderów branży specjalizujących się w innowacyjnych rozwiązaniach łańcucha dostaw, Wesco Aircraft i </a:t>
            </a:r>
            <a:r>
              <a:rPr lang="en-US" sz="1200" dirty="0" err="1">
                <a:latin typeface="Calibri" panose="020F0502020204030204" pitchFamily="34" charset="0"/>
                <a:cs typeface="Calibri" panose="020F0502020204030204" pitchFamily="34" charset="0"/>
              </a:rPr>
              <a:t>Pattonair</a:t>
            </a:r>
            <a:r>
              <a:rPr lang="en-US" sz="1200" dirty="0">
                <a:latin typeface="Calibri" panose="020F0502020204030204" pitchFamily="34" charset="0"/>
                <a:cs typeface="Calibri" panose="020F0502020204030204" pitchFamily="34" charset="0"/>
              </a:rPr>
              <a:t>. </a:t>
            </a:r>
            <a:r>
              <a:rPr lang="en-US" sz="1200" dirty="0" err="1">
                <a:latin typeface="Calibri" panose="020F0502020204030204" pitchFamily="34" charset="0"/>
                <a:cs typeface="Calibri" panose="020F0502020204030204" pitchFamily="34" charset="0"/>
              </a:rPr>
              <a:t>Pattonair </a:t>
            </a:r>
            <a:r>
              <a:rPr lang="en-US" sz="1200" dirty="0">
                <a:latin typeface="Calibri" panose="020F0502020204030204" pitchFamily="34" charset="0"/>
                <a:cs typeface="Calibri" panose="020F0502020204030204" pitchFamily="34" charset="0"/>
              </a:rPr>
              <a:t>to firma z ponad 100-letnim doświadczeniem w doskonaleniu usług zarządzania łańcuchem dostaw.</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Wiedza i globalny zasięg pozwalają firmie wspierać niektóre ze światowych branż, w tym lotnictwo komercyjne, rynek wtórny, obronę i przestrzeń kosmiczną, motoryzację, produkcję sprzętu przemysłowego oraz badania i rozwój farmacji. </a:t>
            </a:r>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p:txBody>
      </p:sp>
      <p:sp>
        <p:nvSpPr>
          <p:cNvPr id="11" name="Symbol zastępczy tekstu 10">
            <a:extLst>
              <a:ext uri="{FF2B5EF4-FFF2-40B4-BE49-F238E27FC236}">
                <a16:creationId xmlns:a16="http://schemas.microsoft.com/office/drawing/2014/main" id="{BB02838B-9F0D-4D17-6925-7271D88688B3}"/>
              </a:ext>
            </a:extLst>
          </p:cNvPr>
          <p:cNvSpPr>
            <a:spLocks noGrp="1"/>
          </p:cNvSpPr>
          <p:nvPr>
            <p:ph type="body" sz="quarter" idx="60"/>
          </p:nvPr>
        </p:nvSpPr>
        <p:spPr>
          <a:xfrm>
            <a:off x="195672" y="4603823"/>
            <a:ext cx="2694086" cy="349177"/>
          </a:xfrm>
        </p:spPr>
        <p:txBody>
          <a:bodyPr/>
          <a:lstStyle/>
          <a:p>
            <a:r>
              <a:rPr lang="pl-PL" sz="1600" dirty="0">
                <a:latin typeface="Gotham Medium"/>
                <a:cs typeface="Calibri" panose="020F0502020204030204" pitchFamily="34" charset="0"/>
              </a:rPr>
              <a:t>Firma:</a:t>
            </a: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4747" y="3576221"/>
            <a:ext cx="2694087" cy="349177"/>
          </a:xfrm>
          <a:prstGeom prst="rect">
            <a:avLst/>
          </a:prstGeom>
        </p:spPr>
        <p:txBody>
          <a:bodyPr/>
          <a:lstStyle/>
          <a:p>
            <a:r>
              <a:rPr lang="pl-PL" sz="1600" dirty="0">
                <a:latin typeface="Gotham Medium"/>
                <a:cs typeface="Calibri" panose="020F0502020204030204" pitchFamily="34" charset="0"/>
              </a:rPr>
              <a:t>INCORA</a:t>
            </a:r>
            <a:endParaRPr lang="en-US" sz="1600"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48070" y="4171684"/>
            <a:ext cx="2694086" cy="349177"/>
          </a:xfrm>
          <a:prstGeom prst="rect">
            <a:avLst/>
          </a:prstGeom>
        </p:spPr>
        <p:txBody>
          <a:bodyPr/>
          <a:lstStyle/>
          <a:p>
            <a:r>
              <a:rPr lang="pl-PL" sz="1200" dirty="0">
                <a:latin typeface="Gotham Medium"/>
                <a:cs typeface="Calibri" panose="020F0502020204030204" pitchFamily="34" charset="0"/>
              </a:rPr>
              <a:t>Lider łańcucha dostaw</a:t>
            </a:r>
            <a:endParaRPr lang="en-US" sz="1200" dirty="0">
              <a:latin typeface="Gotham Medium"/>
              <a:cs typeface="Calibri" panose="020F0502020204030204" pitchFamily="34" charset="0"/>
            </a:endParaRPr>
          </a:p>
        </p:txBody>
      </p:sp>
      <p:pic>
        <p:nvPicPr>
          <p:cNvPr id="14" name="Symbol zastępczy obrazu 13">
            <a:extLst>
              <a:ext uri="{FF2B5EF4-FFF2-40B4-BE49-F238E27FC236}">
                <a16:creationId xmlns:a16="http://schemas.microsoft.com/office/drawing/2014/main" id="{10E6BF37-9D01-4341-E19F-4B12900C9FE7}"/>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pic>
        <p:nvPicPr>
          <p:cNvPr id="17" name="Symbol zastępczy obrazu 16">
            <a:extLst>
              <a:ext uri="{FF2B5EF4-FFF2-40B4-BE49-F238E27FC236}">
                <a16:creationId xmlns:a16="http://schemas.microsoft.com/office/drawing/2014/main" id="{4158EEEF-8954-B622-75DE-0C757B9EE2F9}"/>
              </a:ext>
            </a:extLst>
          </p:cNvPr>
          <p:cNvPicPr>
            <a:picLocks noGrp="1" noChangeAspect="1"/>
          </p:cNvPicPr>
          <p:nvPr>
            <p:ph type="pic" sz="quarter" idx="66"/>
          </p:nvPr>
        </p:nvPicPr>
        <p:blipFill>
          <a:blip r:embed="rId3" cstate="screen">
            <a:extLst>
              <a:ext uri="{28A0092B-C50C-407E-A947-70E740481C1C}">
                <a14:useLocalDpi xmlns:a14="http://schemas.microsoft.com/office/drawing/2010/main"/>
              </a:ext>
            </a:extLst>
          </a:blip>
          <a:srcRect/>
          <a:stretch>
            <a:fillRect/>
          </a:stretch>
        </p:blipFill>
        <p:spPr>
          <a:xfrm>
            <a:off x="0" y="0"/>
            <a:ext cx="5062508" cy="3191814"/>
          </a:xfrm>
        </p:spPr>
      </p:pic>
      <p:sp>
        <p:nvSpPr>
          <p:cNvPr id="2" name="pole tekstowe 1">
            <a:extLst>
              <a:ext uri="{FF2B5EF4-FFF2-40B4-BE49-F238E27FC236}">
                <a16:creationId xmlns:a16="http://schemas.microsoft.com/office/drawing/2014/main" id="{BE7F939D-7987-8DC6-6CB1-6B95BE165660}"/>
              </a:ext>
            </a:extLst>
          </p:cNvPr>
          <p:cNvSpPr txBox="1"/>
          <p:nvPr/>
        </p:nvSpPr>
        <p:spPr>
          <a:xfrm>
            <a:off x="248070" y="5268496"/>
            <a:ext cx="2694086" cy="124050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l" defTabSz="825500" rtl="0" fontAlgn="auto" latinLnBrk="0" hangingPunct="0">
              <a:lnSpc>
                <a:spcPct val="100000"/>
              </a:lnSpc>
              <a:spcBef>
                <a:spcPts val="0"/>
              </a:spcBef>
              <a:spcAft>
                <a:spcPts val="0"/>
              </a:spcAft>
              <a:buClrTx/>
              <a:buSzTx/>
              <a:buFontTx/>
              <a:buNone/>
              <a:tabLst/>
            </a:pPr>
            <a:r>
              <a:rPr lang="pl-PL" sz="1200" b="1" dirty="0">
                <a:solidFill>
                  <a:schemeClr val="bg1"/>
                </a:solidFill>
                <a:latin typeface="Calibri" panose="020F0502020204030204" pitchFamily="34" charset="0"/>
                <a:cs typeface="Calibri" panose="020F0502020204030204" pitchFamily="34" charset="0"/>
              </a:rPr>
              <a:t>Źródło: </a:t>
            </a:r>
            <a:endParaRPr lang="en-GB" sz="1200" b="1" dirty="0">
              <a:solidFill>
                <a:schemeClr val="bg1"/>
              </a:solidFill>
              <a:latin typeface="Calibri" panose="020F0502020204030204" pitchFamily="34" charset="0"/>
              <a:cs typeface="Calibri" panose="020F0502020204030204" pitchFamily="34" charset="0"/>
            </a:endParaRPr>
          </a:p>
          <a:p>
            <a:pPr marL="0" marR="0" indent="0" algn="l" defTabSz="825500" rtl="0" fontAlgn="auto" latinLnBrk="0" hangingPunct="0">
              <a:lnSpc>
                <a:spcPct val="100000"/>
              </a:lnSpc>
              <a:spcBef>
                <a:spcPts val="0"/>
              </a:spcBef>
              <a:spcAft>
                <a:spcPts val="0"/>
              </a:spcAft>
              <a:buClrTx/>
              <a:buSzTx/>
              <a:buFontTx/>
              <a:buNone/>
              <a:tabLst/>
            </a:pPr>
            <a:endParaRPr lang="pl-PL" sz="1200" b="1" dirty="0">
              <a:solidFill>
                <a:schemeClr val="bg1"/>
              </a:solidFill>
              <a:latin typeface="Gotham Medium"/>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r>
              <a:rPr kumimoji="0" lang="pl-PL" sz="1200" b="0" i="0" u="none" strike="noStrike" cap="none" spc="0" normalizeH="0" baseline="0" dirty="0">
                <a:ln>
                  <a:noFill/>
                </a:ln>
                <a:solidFill>
                  <a:schemeClr val="bg1"/>
                </a:solidFill>
                <a:effectLst/>
                <a:uFillTx/>
                <a:latin typeface="Gotham Medium"/>
                <a:cs typeface="Calibri" panose="020F0502020204030204" pitchFamily="34" charset="0"/>
                <a:sym typeface="FontAwesome"/>
                <a:hlinkClick r:id="rId4">
                  <a:extLst>
                    <a:ext uri="{A12FA001-AC4F-418D-AE19-62706E023703}">
                      <ahyp:hlinkClr xmlns:ahyp="http://schemas.microsoft.com/office/drawing/2018/hyperlinkcolor" val="tx"/>
                    </a:ext>
                  </a:extLst>
                </a:hlinkClick>
              </a:rPr>
              <a:t>https://www.mwsl.eu/aktualnosci/954-nawiazanie-wspolpracy-z-incora</a:t>
            </a:r>
            <a:endParaRPr kumimoji="0" lang="pl-PL" sz="1200" b="0" i="0" u="none" strike="noStrike" cap="none" spc="0" normalizeH="0" baseline="0" dirty="0">
              <a:ln>
                <a:noFill/>
              </a:ln>
              <a:solidFill>
                <a:schemeClr val="bg1"/>
              </a:solidFill>
              <a:effectLst/>
              <a:uFillTx/>
              <a:latin typeface="Gotham Medium"/>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r>
              <a:rPr kumimoji="0" lang="pl-PL" sz="1200" b="0" i="0" u="none" strike="noStrike" cap="none" spc="0" normalizeH="0" baseline="0" dirty="0">
                <a:ln>
                  <a:noFill/>
                </a:ln>
                <a:solidFill>
                  <a:schemeClr val="bg1"/>
                </a:solidFill>
                <a:effectLst/>
                <a:uFillTx/>
                <a:latin typeface="Gotham Medium"/>
                <a:cs typeface="Calibri" panose="020F0502020204030204" pitchFamily="34" charset="0"/>
                <a:sym typeface="FontAwesome"/>
              </a:rPr>
              <a:t>https://www.incora.com</a:t>
            </a:r>
          </a:p>
          <a:p>
            <a:pPr marL="0" marR="0" indent="0" algn="ctr" defTabSz="825500" rtl="0" fontAlgn="auto" latinLnBrk="0" hangingPunct="0">
              <a:lnSpc>
                <a:spcPct val="100000"/>
              </a:lnSpc>
              <a:spcBef>
                <a:spcPts val="0"/>
              </a:spcBef>
              <a:spcAft>
                <a:spcPts val="0"/>
              </a:spcAft>
              <a:buClrTx/>
              <a:buSzTx/>
              <a:buFontTx/>
              <a:buNone/>
              <a:tabLst/>
            </a:pPr>
            <a:r>
              <a:rPr lang="pl-PL" sz="1200" dirty="0" err="1">
                <a:solidFill>
                  <a:schemeClr val="bg1"/>
                </a:solidFill>
                <a:latin typeface="Gotham Medium"/>
                <a:cs typeface="Calibri" panose="020F0502020204030204" pitchFamily="34" charset="0"/>
              </a:rPr>
              <a:t>Na podstawie </a:t>
            </a:r>
            <a:r>
              <a:rPr lang="pl-PL" sz="1200" dirty="0">
                <a:solidFill>
                  <a:schemeClr val="bg1"/>
                </a:solidFill>
                <a:latin typeface="Gotham Medium"/>
                <a:cs typeface="Calibri" panose="020F0502020204030204" pitchFamily="34" charset="0"/>
              </a:rPr>
              <a:t>wywiadu z Moniką Sikorą </a:t>
            </a:r>
            <a:endParaRPr kumimoji="0" lang="pl-PL" sz="1200" b="0" i="0" u="none" strike="noStrike" cap="none" spc="0" normalizeH="0" baseline="0" dirty="0">
              <a:ln>
                <a:noFill/>
              </a:ln>
              <a:solidFill>
                <a:schemeClr val="bg1"/>
              </a:solidFill>
              <a:effectLst/>
              <a:uFillTx/>
              <a:latin typeface="Gotham Medium"/>
              <a:cs typeface="Calibri" panose="020F0502020204030204" pitchFamily="34" charset="0"/>
              <a:sym typeface="FontAwesome"/>
            </a:endParaRPr>
          </a:p>
        </p:txBody>
      </p:sp>
      <p:sp>
        <p:nvSpPr>
          <p:cNvPr id="12" name="pole tekstowe 11">
            <a:extLst>
              <a:ext uri="{FF2B5EF4-FFF2-40B4-BE49-F238E27FC236}">
                <a16:creationId xmlns:a16="http://schemas.microsoft.com/office/drawing/2014/main" id="{51D0DFDF-CD25-492A-605F-377A0C60559E}"/>
              </a:ext>
            </a:extLst>
          </p:cNvPr>
          <p:cNvSpPr txBox="1"/>
          <p:nvPr/>
        </p:nvSpPr>
        <p:spPr>
          <a:xfrm>
            <a:off x="195672" y="4844905"/>
            <a:ext cx="1657191" cy="31718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l" defTabSz="825500" rtl="0" fontAlgn="auto" latinLnBrk="0" hangingPunct="0">
              <a:lnSpc>
                <a:spcPct val="100000"/>
              </a:lnSpc>
              <a:spcBef>
                <a:spcPts val="0"/>
              </a:spcBef>
              <a:spcAft>
                <a:spcPts val="0"/>
              </a:spcAft>
              <a:buClrTx/>
              <a:buSzTx/>
              <a:buFontTx/>
              <a:buNone/>
              <a:tabLst/>
            </a:pPr>
            <a:r>
              <a:rPr kumimoji="0" lang="pl-PL" sz="1200" b="0" i="0" u="none" strike="noStrike" cap="none" spc="0" normalizeH="0" baseline="0" dirty="0" err="1">
                <a:ln>
                  <a:noFill/>
                </a:ln>
                <a:solidFill>
                  <a:schemeClr val="bg1"/>
                </a:solidFill>
                <a:effectLst/>
                <a:uFillTx/>
                <a:latin typeface="Gotham Medium"/>
                <a:cs typeface="Calibri" panose="020F0502020204030204" pitchFamily="34" charset="0"/>
                <a:sym typeface="FontAwesome"/>
              </a:rPr>
              <a:t>  Incora</a:t>
            </a:r>
            <a:endParaRPr kumimoji="0" lang="pl-PL" sz="1200" b="0" i="0" u="none" strike="noStrike" cap="none" spc="0" normalizeH="0" baseline="0" dirty="0">
              <a:ln>
                <a:noFill/>
              </a:ln>
              <a:solidFill>
                <a:schemeClr val="bg1"/>
              </a:solidFill>
              <a:effectLst/>
              <a:uFillTx/>
              <a:latin typeface="Gotham Medium"/>
              <a:cs typeface="Calibri" panose="020F0502020204030204" pitchFamily="34" charset="0"/>
              <a:sym typeface="FontAwesome"/>
            </a:endParaRPr>
          </a:p>
        </p:txBody>
      </p:sp>
      <p:pic>
        <p:nvPicPr>
          <p:cNvPr id="3" name="Obraz 2">
            <a:extLst>
              <a:ext uri="{FF2B5EF4-FFF2-40B4-BE49-F238E27FC236}">
                <a16:creationId xmlns:a16="http://schemas.microsoft.com/office/drawing/2014/main" id="{CEB848DD-5268-A918-0A0E-DDD2ED4D4898}"/>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148547" y="2505082"/>
            <a:ext cx="1399441" cy="878936"/>
          </a:xfrm>
          <a:prstGeom prst="rect">
            <a:avLst/>
          </a:prstGeom>
        </p:spPr>
      </p:pic>
    </p:spTree>
    <p:extLst>
      <p:ext uri="{BB962C8B-B14F-4D97-AF65-F5344CB8AC3E}">
        <p14:creationId xmlns:p14="http://schemas.microsoft.com/office/powerpoint/2010/main" val="1243208248"/>
      </p:ext>
    </p:extLst>
  </p:cSld>
  <p:clrMapOvr>
    <a:masterClrMapping/>
  </p:clrMapOvr>
  <p:transition spd="med"/>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906259" y="259583"/>
            <a:ext cx="5435599" cy="348400"/>
          </a:xfrm>
        </p:spPr>
        <p:txBody>
          <a:bodyPr/>
          <a:lstStyle/>
          <a:p>
            <a:pPr algn="ctr"/>
            <a:r>
              <a:rPr lang="pl-PL" sz="1600" b="1" dirty="0">
                <a:solidFill>
                  <a:srgbClr val="31475E"/>
                </a:solidFill>
                <a:latin typeface="Gotham Medium"/>
                <a:cs typeface="Calibri" panose="020F0502020204030204" pitchFamily="34" charset="0"/>
              </a:rPr>
              <a:t>Equal Opportunites </a:t>
            </a:r>
            <a:endParaRPr lang="en-US" sz="1600" b="1" dirty="0">
              <a:solidFill>
                <a:srgbClr val="31475E"/>
              </a:solidFill>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303727" y="660563"/>
            <a:ext cx="6382142" cy="7764979"/>
          </a:xfrm>
        </p:spPr>
        <p:txBody>
          <a:bodyPr numCol="1"/>
          <a:lstStyle/>
          <a:p>
            <a:r>
              <a:rPr lang="en-US" sz="1200" dirty="0" err="1">
                <a:latin typeface="Calibri" panose="020F0502020204030204" pitchFamily="34" charset="0"/>
                <a:cs typeface="Calibri" panose="020F0502020204030204" pitchFamily="34" charset="0"/>
              </a:rPr>
              <a:t>Incora </a:t>
            </a:r>
            <a:r>
              <a:rPr lang="en-US" sz="1200" dirty="0">
                <a:latin typeface="Calibri" panose="020F0502020204030204" pitchFamily="34" charset="0"/>
                <a:cs typeface="Calibri" panose="020F0502020204030204" pitchFamily="34" charset="0"/>
              </a:rPr>
              <a:t>promuje równe szanse dla osób zatrudnianych w firmie, </a:t>
            </a:r>
            <a:r>
              <a:rPr lang="pl-PL" sz="1200" dirty="0">
                <a:latin typeface="Calibri" panose="020F0502020204030204" pitchFamily="34" charset="0"/>
                <a:cs typeface="Calibri" panose="020F0502020204030204" pitchFamily="34" charset="0"/>
              </a:rPr>
              <a:t>a </a:t>
            </a:r>
            <a:r>
              <a:rPr lang="en-US" sz="1200" dirty="0" err="1">
                <a:latin typeface="Calibri" panose="020F0502020204030204" pitchFamily="34" charset="0"/>
                <a:cs typeface="Calibri" panose="020F0502020204030204" pitchFamily="34" charset="0"/>
              </a:rPr>
              <a:t>wszyscy </a:t>
            </a:r>
            <a:r>
              <a:rPr lang="en-US" sz="1200" dirty="0">
                <a:latin typeface="Calibri" panose="020F0502020204030204" pitchFamily="34" charset="0"/>
                <a:cs typeface="Calibri" panose="020F0502020204030204" pitchFamily="34" charset="0"/>
              </a:rPr>
              <a:t>kandydaci są traktowani równo pod względem oczekiwań wobec oferty pracy. </a:t>
            </a:r>
            <a:r>
              <a:rPr lang="en-US" sz="1200" dirty="0" err="1">
                <a:latin typeface="Calibri" panose="020F0502020204030204" pitchFamily="34" charset="0"/>
                <a:cs typeface="Calibri" panose="020F0502020204030204" pitchFamily="34" charset="0"/>
              </a:rPr>
              <a:t>Firma </a:t>
            </a:r>
            <a:r>
              <a:rPr lang="en-US" sz="1200" dirty="0">
                <a:latin typeface="Calibri" panose="020F0502020204030204" pitchFamily="34" charset="0"/>
                <a:cs typeface="Calibri" panose="020F0502020204030204" pitchFamily="34" charset="0"/>
              </a:rPr>
              <a:t>oferuje pracownikom udział w różnych grupach umożliwiających rozwój pracowników w takich obszarach jak znajomość programu Excel, warsztaty z języka francuskiego czy usprawnienia biznesowe. Platforma Learn + umożliwia udział w licznych szkoleniach wirtualnych.</a:t>
            </a:r>
            <a:endParaRPr lang="pl-PL" sz="1200" dirty="0">
              <a:latin typeface="Calibri" panose="020F0502020204030204" pitchFamily="34" charset="0"/>
              <a:cs typeface="Calibri" panose="020F0502020204030204" pitchFamily="34" charset="0"/>
            </a:endParaRPr>
          </a:p>
          <a:p>
            <a:pPr hangingPunct="1"/>
            <a:r>
              <a:rPr lang="en-US" sz="1200" dirty="0" err="1">
                <a:latin typeface="Calibri" panose="020F0502020204030204" pitchFamily="34" charset="0"/>
                <a:cs typeface="Calibri" panose="020F0502020204030204" pitchFamily="34" charset="0"/>
              </a:rPr>
              <a:t>Wynagrodzenie </a:t>
            </a:r>
            <a:r>
              <a:rPr lang="en-US" sz="1200" dirty="0">
                <a:latin typeface="Calibri" panose="020F0502020204030204" pitchFamily="34" charset="0"/>
                <a:cs typeface="Calibri" panose="020F0502020204030204" pitchFamily="34" charset="0"/>
              </a:rPr>
              <a:t>jest uzależnione od pozycji, w określonych przedziałach dla każdej roli. Wynagrodzenie może być negocjowane na etapie zatrudnienia i jest w pewnym </a:t>
            </a:r>
            <a:r>
              <a:rPr lang="pl-PL" sz="1200" dirty="0">
                <a:latin typeface="Calibri" panose="020F0502020204030204" pitchFamily="34" charset="0"/>
                <a:cs typeface="Calibri" panose="020F0502020204030204" pitchFamily="34" charset="0"/>
              </a:rPr>
              <a:t>stopniu </a:t>
            </a:r>
            <a:r>
              <a:rPr lang="en-US" sz="1200" dirty="0">
                <a:latin typeface="Calibri" panose="020F0502020204030204" pitchFamily="34" charset="0"/>
                <a:cs typeface="Calibri" panose="020F0502020204030204" pitchFamily="34" charset="0"/>
              </a:rPr>
              <a:t>zależne od wyników </a:t>
            </a:r>
            <a:r>
              <a:rPr lang="pl-PL" sz="1200" dirty="0">
                <a:latin typeface="Calibri" panose="020F0502020204030204" pitchFamily="34" charset="0"/>
                <a:cs typeface="Calibri" panose="020F0502020204030204" pitchFamily="34" charset="0"/>
              </a:rPr>
              <a:t>zarówno </a:t>
            </a:r>
            <a:r>
              <a:rPr lang="en-US" sz="1200" dirty="0">
                <a:latin typeface="Calibri" panose="020F0502020204030204" pitchFamily="34" charset="0"/>
                <a:cs typeface="Calibri" panose="020F0502020204030204" pitchFamily="34" charset="0"/>
              </a:rPr>
              <a:t>firmy, jak i poszczególnych pracowników. Warunki </a:t>
            </a:r>
            <a:r>
              <a:rPr lang="en-US" sz="1200" dirty="0" err="1">
                <a:latin typeface="Calibri" panose="020F0502020204030204" pitchFamily="34" charset="0"/>
                <a:cs typeface="Calibri" panose="020F0502020204030204" pitchFamily="34" charset="0"/>
              </a:rPr>
              <a:t>pracy </a:t>
            </a:r>
            <a:r>
              <a:rPr lang="en-US" sz="1200" dirty="0">
                <a:latin typeface="Calibri" panose="020F0502020204030204" pitchFamily="34" charset="0"/>
                <a:cs typeface="Calibri" panose="020F0502020204030204" pitchFamily="34" charset="0"/>
              </a:rPr>
              <a:t>są dostosowane do płci </a:t>
            </a:r>
            <a:r>
              <a:rPr lang="pl-PL" sz="1200" dirty="0">
                <a:latin typeface="Calibri" panose="020F0502020204030204" pitchFamily="34" charset="0"/>
                <a:cs typeface="Calibri" panose="020F0502020204030204" pitchFamily="34" charset="0"/>
              </a:rPr>
              <a:t>i </a:t>
            </a:r>
            <a:r>
              <a:rPr lang="pl-PL" sz="1200" dirty="0" err="1">
                <a:latin typeface="Calibri" panose="020F0502020204030204" pitchFamily="34" charset="0"/>
                <a:cs typeface="Calibri" panose="020F0502020204030204" pitchFamily="34" charset="0"/>
              </a:rPr>
              <a:t>spełniają oczekiwania zawodowe</a:t>
            </a:r>
            <a:r>
              <a:rPr lang="pl-PL" sz="1200" dirty="0">
                <a:latin typeface="Calibri" panose="020F0502020204030204" pitchFamily="34" charset="0"/>
                <a:cs typeface="Calibri" panose="020F0502020204030204" pitchFamily="34" charset="0"/>
              </a:rPr>
              <a:t>. </a:t>
            </a:r>
          </a:p>
          <a:p>
            <a:r>
              <a:rPr lang="en-US" sz="1200" dirty="0">
                <a:latin typeface="Calibri" panose="020F0502020204030204" pitchFamily="34" charset="0"/>
                <a:cs typeface="Calibri" panose="020F0502020204030204" pitchFamily="34" charset="0"/>
              </a:rPr>
              <a:t>Firma oferuje warunki pracy dostosowane do wymagań pracowników i zapewnia je na najlepszym możliwym poziomie w ramach benchmarkingu z innymi organizacjami na rynku. Firma dba o to, aby środowisko pracy było niedyskryminujące.</a:t>
            </a:r>
            <a:endParaRPr lang="pl-PL" sz="1200" dirty="0">
              <a:latin typeface="Calibri" panose="020F0502020204030204" pitchFamily="34" charset="0"/>
              <a:cs typeface="Calibri" panose="020F0502020204030204" pitchFamily="34" charset="0"/>
            </a:endParaRPr>
          </a:p>
          <a:p>
            <a:pPr hangingPunct="1"/>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12" name="Symbol zastępczy tekstu 11">
            <a:extLst>
              <a:ext uri="{FF2B5EF4-FFF2-40B4-BE49-F238E27FC236}">
                <a16:creationId xmlns:a16="http://schemas.microsoft.com/office/drawing/2014/main" id="{D005DBFF-9EAB-3251-9A78-E06AF9B02896}"/>
              </a:ext>
            </a:extLst>
          </p:cNvPr>
          <p:cNvSpPr>
            <a:spLocks noGrp="1"/>
          </p:cNvSpPr>
          <p:nvPr>
            <p:ph type="body" sz="quarter" idx="59"/>
          </p:nvPr>
        </p:nvSpPr>
        <p:spPr>
          <a:xfrm>
            <a:off x="-1085892" y="3204591"/>
            <a:ext cx="5435600" cy="446871"/>
          </a:xfrm>
          <a:prstGeom prst="rect">
            <a:avLst/>
          </a:prstGeom>
        </p:spPr>
        <p:txBody>
          <a:bodyPr/>
          <a:lstStyle/>
          <a:p>
            <a:pPr algn="ctr"/>
            <a:r>
              <a:rPr lang="pl-PL" sz="1600" b="1" dirty="0">
                <a:solidFill>
                  <a:srgbClr val="31475E"/>
                </a:solidFill>
                <a:latin typeface="Gotham Medium"/>
                <a:cs typeface="Calibri" panose="020F0502020204030204" pitchFamily="34" charset="0"/>
              </a:rPr>
              <a:t>Lider łańcucha dostaw</a:t>
            </a:r>
          </a:p>
        </p:txBody>
      </p:sp>
      <p:sp>
        <p:nvSpPr>
          <p:cNvPr id="13" name="Symbol zastępczy tekstu 12">
            <a:extLst>
              <a:ext uri="{FF2B5EF4-FFF2-40B4-BE49-F238E27FC236}">
                <a16:creationId xmlns:a16="http://schemas.microsoft.com/office/drawing/2014/main" id="{5B0FA377-A99C-22D9-E3AC-7FD1DDCEAAAC}"/>
              </a:ext>
            </a:extLst>
          </p:cNvPr>
          <p:cNvSpPr>
            <a:spLocks noGrp="1"/>
          </p:cNvSpPr>
          <p:nvPr>
            <p:ph type="body" sz="quarter" idx="60"/>
          </p:nvPr>
        </p:nvSpPr>
        <p:spPr>
          <a:xfrm>
            <a:off x="391368" y="3858291"/>
            <a:ext cx="2798618" cy="3335742"/>
          </a:xfrm>
          <a:prstGeom prst="rect">
            <a:avLst/>
          </a:prstGeom>
        </p:spPr>
        <p:txBody>
          <a:bodyPr numCol="1"/>
          <a:lstStyle/>
          <a:p>
            <a:r>
              <a:rPr lang="pl-PL" sz="1200" dirty="0">
                <a:latin typeface="Calibri" panose="020F0502020204030204" pitchFamily="34" charset="0"/>
                <a:cs typeface="Calibri" panose="020F0502020204030204" pitchFamily="34" charset="0"/>
              </a:rPr>
              <a:t>Monika Sikora </a:t>
            </a:r>
            <a:r>
              <a:rPr lang="pl-PL" sz="1200" dirty="0" err="1">
                <a:latin typeface="Calibri" panose="020F0502020204030204" pitchFamily="34" charset="0"/>
                <a:cs typeface="Calibri" panose="020F0502020204030204" pitchFamily="34" charset="0"/>
              </a:rPr>
              <a:t>jest przykładem sukcesu </a:t>
            </a:r>
            <a:r>
              <a:rPr lang="pl-PL" sz="1200" dirty="0">
                <a:latin typeface="Calibri" panose="020F0502020204030204" pitchFamily="34" charset="0"/>
                <a:cs typeface="Calibri" panose="020F0502020204030204" pitchFamily="34" charset="0"/>
              </a:rPr>
              <a:t>i </a:t>
            </a:r>
            <a:r>
              <a:rPr lang="pl-PL" sz="1200" dirty="0" err="1">
                <a:latin typeface="Calibri" panose="020F0502020204030204" pitchFamily="34" charset="0"/>
                <a:cs typeface="Calibri" panose="020F0502020204030204" pitchFamily="34" charset="0"/>
              </a:rPr>
              <a:t>możliwości</a:t>
            </a:r>
            <a:r>
              <a:rPr lang="pl-PL" sz="1200" dirty="0">
                <a:latin typeface="Calibri" panose="020F0502020204030204" pitchFamily="34" charset="0"/>
                <a:cs typeface="Calibri" panose="020F0502020204030204" pitchFamily="34" charset="0"/>
              </a:rPr>
              <a:t>, </a:t>
            </a:r>
            <a:r>
              <a:rPr lang="pl-PL" sz="1200" dirty="0" err="1">
                <a:latin typeface="Calibri" panose="020F0502020204030204" pitchFamily="34" charset="0"/>
                <a:cs typeface="Calibri" panose="020F0502020204030204" pitchFamily="34" charset="0"/>
              </a:rPr>
              <a:t>jakie Incora </a:t>
            </a:r>
            <a:r>
              <a:rPr lang="pl-PL" sz="1200" dirty="0">
                <a:latin typeface="Calibri" panose="020F0502020204030204" pitchFamily="34" charset="0"/>
                <a:cs typeface="Calibri" panose="020F0502020204030204" pitchFamily="34" charset="0"/>
              </a:rPr>
              <a:t>daje </a:t>
            </a:r>
            <a:r>
              <a:rPr lang="pl-PL" sz="1200" dirty="0" err="1">
                <a:latin typeface="Calibri" panose="020F0502020204030204" pitchFamily="34" charset="0"/>
                <a:cs typeface="Calibri" panose="020F0502020204030204" pitchFamily="34" charset="0"/>
              </a:rPr>
              <a:t>pracownikom</a:t>
            </a:r>
            <a:r>
              <a:rPr lang="pl-PL" sz="1200" dirty="0">
                <a:latin typeface="Calibri" panose="020F0502020204030204" pitchFamily="34" charset="0"/>
                <a:cs typeface="Calibri" panose="020F0502020204030204" pitchFamily="34" charset="0"/>
              </a:rPr>
              <a:t>. Monika Sikora </a:t>
            </a:r>
            <a:r>
              <a:rPr lang="pl-PL" sz="1200" dirty="0" err="1">
                <a:latin typeface="Calibri" panose="020F0502020204030204" pitchFamily="34" charset="0"/>
                <a:cs typeface="Calibri" panose="020F0502020204030204" pitchFamily="34" charset="0"/>
              </a:rPr>
              <a:t>jest </a:t>
            </a:r>
            <a:r>
              <a:rPr lang="pl-PL" sz="1200" dirty="0">
                <a:latin typeface="Calibri" panose="020F0502020204030204" pitchFamily="34" charset="0"/>
                <a:cs typeface="Calibri" panose="020F0502020204030204" pitchFamily="34" charset="0"/>
              </a:rPr>
              <a:t>Supply Chain Leaderem w </a:t>
            </a:r>
            <a:r>
              <a:rPr lang="pl-PL" sz="1200" dirty="0" err="1">
                <a:latin typeface="Calibri" panose="020F0502020204030204" pitchFamily="34" charset="0"/>
                <a:cs typeface="Calibri" panose="020F0502020204030204" pitchFamily="34" charset="0"/>
              </a:rPr>
              <a:t>Incorze </a:t>
            </a:r>
            <a:r>
              <a:rPr lang="pl-PL" sz="1200" dirty="0">
                <a:latin typeface="Calibri" panose="020F0502020204030204" pitchFamily="34" charset="0"/>
                <a:cs typeface="Calibri" panose="020F0502020204030204" pitchFamily="34" charset="0"/>
              </a:rPr>
              <a:t>od 3 </a:t>
            </a:r>
            <a:r>
              <a:rPr lang="pl-PL" sz="1200" dirty="0" err="1">
                <a:latin typeface="Calibri" panose="020F0502020204030204" pitchFamily="34" charset="0"/>
                <a:cs typeface="Calibri" panose="020F0502020204030204" pitchFamily="34" charset="0"/>
              </a:rPr>
              <a:t>lat</a:t>
            </a:r>
            <a:r>
              <a:rPr lang="pl-PL" sz="1200" dirty="0">
                <a:latin typeface="Calibri" panose="020F0502020204030204" pitchFamily="34" charset="0"/>
                <a:cs typeface="Calibri" panose="020F0502020204030204" pitchFamily="34" charset="0"/>
              </a:rPr>
              <a:t>. </a:t>
            </a:r>
            <a:r>
              <a:rPr lang="pl-PL" sz="1200" dirty="0" err="1">
                <a:latin typeface="Calibri" panose="020F0502020204030204" pitchFamily="34" charset="0"/>
                <a:cs typeface="Calibri" panose="020F0502020204030204" pitchFamily="34" charset="0"/>
              </a:rPr>
              <a:t>Jest </a:t>
            </a:r>
            <a:r>
              <a:rPr lang="en-US" sz="1200" dirty="0" err="1">
                <a:latin typeface="Calibri" panose="020F0502020204030204" pitchFamily="34" charset="0"/>
                <a:cs typeface="Calibri" panose="020F0502020204030204" pitchFamily="34" charset="0"/>
              </a:rPr>
              <a:t>odpowiedzialna </a:t>
            </a:r>
            <a:r>
              <a:rPr lang="en-US" sz="1200" dirty="0">
                <a:latin typeface="Calibri" panose="020F0502020204030204" pitchFamily="34" charset="0"/>
                <a:cs typeface="Calibri" panose="020F0502020204030204" pitchFamily="34" charset="0"/>
              </a:rPr>
              <a:t>za zarządzanie dwoma zespołami Kontrolerów Materiałowych (7 osób), kontakt z dostawcami, eskalacje i raportowanie wyników łańcucha dostaw.</a:t>
            </a:r>
            <a:endParaRPr lang="pl-PL"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mgr inż. Zarządzanie jakością na Wydziale Towaroznawstwa Uniwersytetu Ekonomicznego w Krakowie. W trakcie studiów zaangażowana w działalność organizacji studenckich i kół naukowych. Autorka artykułów naukowych i uczestniczka konferencji naukowych z zakresu zarządzania jakością.</a:t>
            </a:r>
          </a:p>
          <a:p>
            <a:endParaRPr lang="pl-PL" sz="1200" dirty="0">
              <a:latin typeface="Calibri" panose="020F0502020204030204" pitchFamily="34" charset="0"/>
              <a:cs typeface="Calibri" panose="020F0502020204030204" pitchFamily="34" charset="0"/>
            </a:endParaRPr>
          </a:p>
        </p:txBody>
      </p:sp>
      <p:pic>
        <p:nvPicPr>
          <p:cNvPr id="9" name="Obraz 8">
            <a:extLst>
              <a:ext uri="{FF2B5EF4-FFF2-40B4-BE49-F238E27FC236}">
                <a16:creationId xmlns:a16="http://schemas.microsoft.com/office/drawing/2014/main" id="{0B582C9B-EE56-6113-E02B-663A25D423E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325706" y="3565912"/>
            <a:ext cx="3451928" cy="3001441"/>
          </a:xfrm>
          <a:prstGeom prst="rect">
            <a:avLst/>
          </a:prstGeom>
        </p:spPr>
      </p:pic>
    </p:spTree>
    <p:extLst>
      <p:ext uri="{BB962C8B-B14F-4D97-AF65-F5344CB8AC3E}">
        <p14:creationId xmlns:p14="http://schemas.microsoft.com/office/powerpoint/2010/main" val="3825728181"/>
      </p:ext>
    </p:extLst>
  </p:cSld>
  <p:clrMapOvr>
    <a:masterClrMapping/>
  </p:clrMapOvr>
  <p:transition spd="med"/>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44612" y="373817"/>
            <a:ext cx="5505067" cy="510196"/>
          </a:xfrm>
        </p:spPr>
        <p:txBody>
          <a:bodyPr/>
          <a:lstStyle/>
          <a:p>
            <a:r>
              <a:rPr lang="en-GB" sz="2400" b="1" dirty="0">
                <a:solidFill>
                  <a:srgbClr val="ED5957"/>
                </a:solidFill>
                <a:effectLst/>
                <a:latin typeface="Gotham Medium"/>
                <a:ea typeface="Calibri" panose="020F0502020204030204" pitchFamily="34" charset="0"/>
                <a:cs typeface="Times New Roman" panose="02020603050405020304" pitchFamily="18" charset="0"/>
              </a:rPr>
              <a:t>4. Podejście do równości w logistyce</a:t>
            </a:r>
            <a:endParaRPr lang="en-US" sz="1800" dirty="0">
              <a:latin typeface="Gotham Medium"/>
            </a:endParaRP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893083"/>
            <a:ext cx="5970685" cy="2891518"/>
          </a:xfrm>
        </p:spPr>
        <p:txBody>
          <a:bodyPr/>
          <a:lstStyle/>
          <a:p>
            <a:pPr lvl="1">
              <a:spcBef>
                <a:spcPts val="195"/>
              </a:spcBef>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ARKA </a:t>
            </a:r>
          </a:p>
          <a:p>
            <a:pPr marL="720867" lvl="1" indent="-34290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ROZWIĄZANIE KK WIND </a:t>
            </a:r>
          </a:p>
          <a:p>
            <a:pPr marL="720867" lvl="1" indent="-34290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BIURO NAWIGACYJNE </a:t>
            </a: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WROCŁAWSKI SAMOLOT </a:t>
            </a: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DHL: Irlandia </a:t>
            </a:r>
          </a:p>
          <a:p>
            <a:pPr marL="720867" lvl="1" indent="-342900">
              <a:spcBef>
                <a:spcPts val="195"/>
              </a:spcBef>
              <a:buFont typeface="Arial" panose="020B0604020202020204" pitchFamily="34" charset="0"/>
              <a:buChar char="•"/>
              <a:tabLst>
                <a:tab pos="450215" algn="l"/>
              </a:tabLst>
            </a:pPr>
            <a:r>
              <a:rPr lang="en-GB" sz="1600" dirty="0">
                <a:effectLst/>
                <a:latin typeface="Calibri" panose="020F0502020204030204" pitchFamily="34" charset="0"/>
                <a:ea typeface="Calibri" panose="020F0502020204030204" pitchFamily="34" charset="0"/>
                <a:cs typeface="Times New Roman" panose="02020603050405020304" pitchFamily="18" charset="0"/>
              </a:rPr>
              <a:t>KUEHNE NAGEL</a:t>
            </a:r>
          </a:p>
          <a:p>
            <a:pPr marL="171450" indent="-171450" algn="just">
              <a:spcBef>
                <a:spcPts val="195"/>
              </a:spcBef>
              <a:spcAft>
                <a:spcPts val="0"/>
              </a:spcAft>
              <a:buFont typeface="Arial" panose="020B0604020202020204" pitchFamily="34" charset="0"/>
              <a:buChar char="•"/>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171404981"/>
      </p:ext>
    </p:extLst>
  </p:cSld>
  <p:clrMapOvr>
    <a:masterClrMapping/>
  </p:clrMapOvr>
  <p:transition spd="med"/>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191575" y="3522552"/>
            <a:ext cx="3516377" cy="5891605"/>
          </a:xfrm>
        </p:spPr>
        <p:txBody>
          <a:bodyPr/>
          <a:lstStyle/>
          <a:p>
            <a:pPr lvl="1"/>
            <a:r>
              <a:rPr lang="en-US" sz="1400" dirty="0">
                <a:latin typeface="Calibri" panose="020F0502020204030204" pitchFamily="34" charset="0"/>
                <a:cs typeface="Calibri" panose="020F0502020204030204" pitchFamily="34" charset="0"/>
              </a:rPr>
              <a:t>ARKA zajmuje się transportem towarów od ponad 20 </a:t>
            </a:r>
            <a:r>
              <a:rPr lang="en-US" sz="1400" dirty="0" err="1">
                <a:latin typeface="Calibri" panose="020F0502020204030204" pitchFamily="34" charset="0"/>
                <a:cs typeface="Calibri" panose="020F0502020204030204" pitchFamily="34" charset="0"/>
              </a:rPr>
              <a:t>lat.ARKA </a:t>
            </a:r>
            <a:r>
              <a:rPr lang="en-US" sz="1400" dirty="0">
                <a:latin typeface="Calibri" panose="020F0502020204030204" pitchFamily="34" charset="0"/>
                <a:cs typeface="Calibri" panose="020F0502020204030204" pitchFamily="34" charset="0"/>
              </a:rPr>
              <a:t>SP.Z.O.O obsługuje firmy z różnych branż w </a:t>
            </a:r>
            <a:r>
              <a:rPr lang="en-US" sz="1400" dirty="0" err="1">
                <a:latin typeface="Calibri" panose="020F0502020204030204" pitchFamily="34" charset="0"/>
                <a:cs typeface="Calibri" panose="020F0502020204030204" pitchFamily="34" charset="0"/>
              </a:rPr>
              <a:t>Unii </a:t>
            </a:r>
            <a:r>
              <a:rPr lang="en-US" sz="1400" dirty="0">
                <a:latin typeface="Calibri" panose="020F0502020204030204" pitchFamily="34" charset="0"/>
                <a:cs typeface="Calibri" panose="020F0502020204030204" pitchFamily="34" charset="0"/>
              </a:rPr>
              <a:t>Europejskiej</a:t>
            </a:r>
            <a:r>
              <a:rPr lang="en-US" sz="1400" dirty="0" err="1">
                <a:latin typeface="Calibri" panose="020F0502020204030204" pitchFamily="34" charset="0"/>
                <a:cs typeface="Calibri" panose="020F0502020204030204" pitchFamily="34" charset="0"/>
              </a:rPr>
              <a:t>.Pani </a:t>
            </a:r>
            <a:r>
              <a:rPr lang="en-US" sz="1400" dirty="0">
                <a:latin typeface="Calibri" panose="020F0502020204030204" pitchFamily="34" charset="0"/>
                <a:cs typeface="Calibri" panose="020F0502020204030204" pitchFamily="34" charset="0"/>
              </a:rPr>
              <a:t>Izabela </a:t>
            </a:r>
            <a:r>
              <a:rPr lang="en-US" sz="1400" dirty="0" err="1">
                <a:latin typeface="Calibri" panose="020F0502020204030204" pitchFamily="34" charset="0"/>
                <a:cs typeface="Calibri" panose="020F0502020204030204" pitchFamily="34" charset="0"/>
              </a:rPr>
              <a:t>Knopa </a:t>
            </a:r>
            <a:r>
              <a:rPr lang="en-US" sz="1400" dirty="0">
                <a:latin typeface="Calibri" panose="020F0502020204030204" pitchFamily="34" charset="0"/>
                <a:cs typeface="Calibri" panose="020F0502020204030204" pitchFamily="34" charset="0"/>
              </a:rPr>
              <a:t>jest spedytorem pracującym w firmie ARKA, a do jej obowiązków należy: zarządzanie dokumentacją transportową, planowanie tras, dbanie o relacje z klientami. Mimo, że pracuje w segmencie Logistyki, nie sądziła, że tam właśnie trafiła. Mając wykształcenie wyższe z zakresu języka i literatury niemieckiej, Pani </a:t>
            </a:r>
            <a:r>
              <a:rPr lang="en-US" sz="1400" dirty="0" err="1">
                <a:latin typeface="Calibri" panose="020F0502020204030204" pitchFamily="34" charset="0"/>
                <a:cs typeface="Calibri" panose="020F0502020204030204" pitchFamily="34" charset="0"/>
              </a:rPr>
              <a:t>Knopa </a:t>
            </a:r>
            <a:r>
              <a:rPr lang="en-US" sz="1400" dirty="0">
                <a:latin typeface="Calibri" panose="020F0502020204030204" pitchFamily="34" charset="0"/>
                <a:cs typeface="Calibri" panose="020F0502020204030204" pitchFamily="34" charset="0"/>
              </a:rPr>
              <a:t>udowadnia, że dla kobiet nie ma ograniczeń!</a:t>
            </a: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228097"/>
            <a:ext cx="2694087" cy="349177"/>
          </a:xfrm>
          <a:prstGeom prst="rect">
            <a:avLst/>
          </a:prstGeom>
        </p:spPr>
        <p:txBody>
          <a:bodyPr/>
          <a:lstStyle/>
          <a:p>
            <a:r>
              <a:rPr lang="hr-BA" dirty="0"/>
              <a:t>Źródła:</a:t>
            </a:r>
            <a:endParaRPr lang="en-US" dirty="0"/>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t>Firma</a:t>
            </a:r>
            <a:endParaRPr lang="en-US" dirty="0"/>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20" y="4819297"/>
            <a:ext cx="2694086" cy="349177"/>
          </a:xfrm>
          <a:prstGeom prst="rect">
            <a:avLst/>
          </a:prstGeom>
        </p:spPr>
        <p:txBody>
          <a:bodyPr/>
          <a:lstStyle/>
          <a:p>
            <a:r>
              <a:rPr lang="pl-PL" dirty="0"/>
              <a:t>ARKA SP.Z.O..O</a:t>
            </a:r>
            <a:endParaRPr lang="en-US" dirty="0"/>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48070" y="3604624"/>
            <a:ext cx="3121713" cy="349177"/>
          </a:xfrm>
          <a:prstGeom prst="rect">
            <a:avLst/>
          </a:prstGeom>
        </p:spPr>
        <p:txBody>
          <a:bodyPr/>
          <a:lstStyle/>
          <a:p>
            <a:pPr>
              <a:lnSpc>
                <a:spcPct val="100000"/>
              </a:lnSpc>
            </a:pPr>
            <a:r>
              <a:rPr lang="hr-BA" sz="1600" dirty="0"/>
              <a:t>ARKA SP.Z.O.O:</a:t>
            </a:r>
            <a:endParaRPr lang="en-US" sz="1600" dirty="0"/>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22620" y="5585287"/>
            <a:ext cx="2935135" cy="862798"/>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00000"/>
              </a:lnSpc>
              <a:spcBef>
                <a:spcPts val="0"/>
              </a:spcBef>
              <a:buFont typeface="Arial" panose="020B0604020202020204" pitchFamily="34" charset="0"/>
              <a:buChar char="•"/>
            </a:pPr>
            <a:endParaRPr lang="en-US" sz="700" dirty="0">
              <a:solidFill>
                <a:schemeClr val="accent1">
                  <a:lumMod val="20000"/>
                  <a:lumOff val="80000"/>
                </a:schemeClr>
              </a:solidFill>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150048" y="4206531"/>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ctr"/>
            <a:r>
              <a:rPr lang="en-US" sz="1800" b="1" dirty="0">
                <a:effectLst/>
                <a:latin typeface="Gotham Book"/>
                <a:ea typeface="Montserrat Light" panose="00000400000000000000" pitchFamily="2" charset="-18"/>
                <a:cs typeface="Gotham Book"/>
              </a:rPr>
              <a:t>Nieoczekiwana ścieżka kariery</a:t>
            </a:r>
            <a:endParaRPr lang="pl-PL" sz="1800" dirty="0">
              <a:effectLst/>
              <a:latin typeface="Times New Roman" panose="02020603050405020304" pitchFamily="18" charset="0"/>
              <a:ea typeface="Times New Roman" panose="02020603050405020304" pitchFamily="18"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pic>
        <p:nvPicPr>
          <p:cNvPr id="21" name="Picture Placeholder 20" descr="A picture containing person, table&#10;&#10;Description automatically generated">
            <a:extLst>
              <a:ext uri="{FF2B5EF4-FFF2-40B4-BE49-F238E27FC236}">
                <a16:creationId xmlns:a16="http://schemas.microsoft.com/office/drawing/2014/main" id="{6166F071-71E9-A5BD-B99F-38F47253EF82}"/>
              </a:ext>
            </a:extLst>
          </p:cNvPr>
          <p:cNvPicPr>
            <a:picLocks noGrp="1" noChangeAspect="1"/>
          </p:cNvPicPr>
          <p:nvPr>
            <p:ph type="pic" sz="quarter" idx="66"/>
          </p:nvPr>
        </p:nvPicPr>
        <p:blipFill>
          <a:blip r:embed="rId2" cstate="screen">
            <a:extLst>
              <a:ext uri="{28A0092B-C50C-407E-A947-70E740481C1C}">
                <a14:useLocalDpi xmlns:a14="http://schemas.microsoft.com/office/drawing/2010/main"/>
              </a:ext>
            </a:extLst>
          </a:blip>
          <a:srcRect/>
          <a:stretch>
            <a:fillRect/>
          </a:stretch>
        </p:blipFill>
        <p:spPr/>
      </p:pic>
      <p:sp>
        <p:nvSpPr>
          <p:cNvPr id="5" name="pole tekstowe 4">
            <a:extLst>
              <a:ext uri="{FF2B5EF4-FFF2-40B4-BE49-F238E27FC236}">
                <a16:creationId xmlns:a16="http://schemas.microsoft.com/office/drawing/2014/main" id="{2BF7173F-4100-E92B-2171-890225F5D5C0}"/>
              </a:ext>
            </a:extLst>
          </p:cNvPr>
          <p:cNvSpPr txBox="1"/>
          <p:nvPr/>
        </p:nvSpPr>
        <p:spPr>
          <a:xfrm>
            <a:off x="150048" y="5585287"/>
            <a:ext cx="2208527" cy="59417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r>
              <a:rPr kumimoji="0" lang="pl-PL" sz="1000" b="0" i="0" u="none" strike="noStrike" cap="none" spc="0" normalizeH="0" baseline="0" dirty="0">
                <a:ln>
                  <a:noFill/>
                </a:ln>
                <a:solidFill>
                  <a:schemeClr val="bg1"/>
                </a:solidFill>
                <a:effectLst/>
                <a:uFillTx/>
                <a:latin typeface="FontAwesome"/>
                <a:ea typeface="FontAwesome"/>
                <a:cs typeface="FontAwesome"/>
                <a:sym typeface="FontAwesome"/>
                <a:hlinkClick r:id="rId3"/>
              </a:rPr>
              <a:t>https://arka.eu/oferta.html</a:t>
            </a:r>
            <a:endParaRPr kumimoji="0" lang="pl-PL" sz="1000" b="0" i="0" u="none" strike="noStrike" cap="none" spc="0" normalizeH="0" baseline="0" dirty="0">
              <a:ln>
                <a:noFill/>
              </a:ln>
              <a:solidFill>
                <a:schemeClr val="bg1"/>
              </a:solidFill>
              <a:effectLst/>
              <a:uFillTx/>
              <a:latin typeface="FontAwesome"/>
              <a:ea typeface="FontAwesome"/>
              <a:cs typeface="FontAwesome"/>
              <a:sym typeface="FontAwesome"/>
            </a:endParaRPr>
          </a:p>
          <a:p>
            <a:pPr marL="0" marR="0" indent="0" defTabSz="825500" rtl="0" fontAlgn="auto" latinLnBrk="0" hangingPunct="0">
              <a:lnSpc>
                <a:spcPct val="100000"/>
              </a:lnSpc>
              <a:spcBef>
                <a:spcPts val="0"/>
              </a:spcBef>
              <a:spcAft>
                <a:spcPts val="0"/>
              </a:spcAft>
              <a:buClrTx/>
              <a:buSzTx/>
              <a:buFontTx/>
              <a:buNone/>
              <a:tabLst/>
            </a:pPr>
            <a:r>
              <a:rPr lang="pl-PL" sz="1000" dirty="0" err="1">
                <a:solidFill>
                  <a:schemeClr val="bg1"/>
                </a:solidFill>
              </a:rPr>
              <a:t>Na podstawie </a:t>
            </a:r>
            <a:r>
              <a:rPr lang="pl-PL" sz="1000" dirty="0">
                <a:solidFill>
                  <a:schemeClr val="bg1"/>
                </a:solidFill>
              </a:rPr>
              <a:t>wywiadu z Izabelą Knopką</a:t>
            </a:r>
            <a:endParaRPr kumimoji="0" lang="pl-PL" sz="1000" b="0" i="0" u="none" strike="noStrike" cap="none" spc="0" normalizeH="0" baseline="0" dirty="0">
              <a:ln>
                <a:noFill/>
              </a:ln>
              <a:solidFill>
                <a:schemeClr val="bg1"/>
              </a:solidFill>
              <a:effectLst/>
              <a:uFillTx/>
              <a:latin typeface="FontAwesome"/>
              <a:ea typeface="FontAwesome"/>
              <a:cs typeface="FontAwesome"/>
              <a:sym typeface="FontAwesome"/>
            </a:endParaRPr>
          </a:p>
        </p:txBody>
      </p:sp>
      <p:pic>
        <p:nvPicPr>
          <p:cNvPr id="3" name="Obraz 2">
            <a:extLst>
              <a:ext uri="{FF2B5EF4-FFF2-40B4-BE49-F238E27FC236}">
                <a16:creationId xmlns:a16="http://schemas.microsoft.com/office/drawing/2014/main" id="{A3D50198-2EA1-EC62-85ED-A3643454868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337" y="7378715"/>
            <a:ext cx="3331122" cy="2610879"/>
          </a:xfrm>
          <a:prstGeom prst="rect">
            <a:avLst/>
          </a:prstGeom>
        </p:spPr>
      </p:pic>
      <p:pic>
        <p:nvPicPr>
          <p:cNvPr id="10" name="Obraz 9">
            <a:extLst>
              <a:ext uri="{FF2B5EF4-FFF2-40B4-BE49-F238E27FC236}">
                <a16:creationId xmlns:a16="http://schemas.microsoft.com/office/drawing/2014/main" id="{012A2959-B1C5-D971-4930-5F9D814B1863}"/>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062507" y="2442357"/>
            <a:ext cx="1498915" cy="1065684"/>
          </a:xfrm>
          <a:prstGeom prst="rect">
            <a:avLst/>
          </a:prstGeom>
        </p:spPr>
      </p:pic>
      <p:pic>
        <p:nvPicPr>
          <p:cNvPr id="2" name="Obraz 1">
            <a:extLst>
              <a:ext uri="{FF2B5EF4-FFF2-40B4-BE49-F238E27FC236}">
                <a16:creationId xmlns:a16="http://schemas.microsoft.com/office/drawing/2014/main" id="{9EBE442B-CA18-0412-2B12-F9A9A204BCB5}"/>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752923" y="7156249"/>
            <a:ext cx="2722264" cy="2130257"/>
          </a:xfrm>
          <a:prstGeom prst="rect">
            <a:avLst/>
          </a:prstGeom>
        </p:spPr>
      </p:pic>
    </p:spTree>
    <p:extLst>
      <p:ext uri="{BB962C8B-B14F-4D97-AF65-F5344CB8AC3E}">
        <p14:creationId xmlns:p14="http://schemas.microsoft.com/office/powerpoint/2010/main" val="3258318366"/>
      </p:ext>
    </p:extLst>
  </p:cSld>
  <p:clrMapOvr>
    <a:masterClrMapping/>
  </p:clrMapOvr>
  <p:transition spd="med"/>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Symbol zastępczy obrazu 1">
            <a:extLst>
              <a:ext uri="{FF2B5EF4-FFF2-40B4-BE49-F238E27FC236}">
                <a16:creationId xmlns:a16="http://schemas.microsoft.com/office/drawing/2014/main" id="{81597C6C-9670-AE5E-7020-3F883DD210D6}"/>
              </a:ext>
            </a:extLst>
          </p:cNvPr>
          <p:cNvPicPr>
            <a:picLocks noGrp="1" noChangeAspect="1"/>
          </p:cNvPicPr>
          <p:nvPr>
            <p:ph type="pic" sz="quarter" idx="4294967295"/>
          </p:nvPr>
        </p:nvPicPr>
        <p:blipFill>
          <a:blip r:embed="rId2" cstate="screen">
            <a:extLst>
              <a:ext uri="{28A0092B-C50C-407E-A947-70E740481C1C}">
                <a14:useLocalDpi xmlns:a14="http://schemas.microsoft.com/office/drawing/2010/main"/>
              </a:ext>
            </a:extLst>
          </a:blip>
          <a:srcRect/>
          <a:stretch>
            <a:fillRect/>
          </a:stretch>
        </p:blipFill>
        <p:spPr>
          <a:xfrm>
            <a:off x="-23120" y="4619641"/>
            <a:ext cx="2744787" cy="5280025"/>
          </a:xfrm>
          <a:prstGeom prst="rect">
            <a:avLst/>
          </a:prstGeom>
        </p:spPr>
      </p:pic>
      <p:sp>
        <p:nvSpPr>
          <p:cNvPr id="8" name="Text Placeholder 7">
            <a:extLst>
              <a:ext uri="{FF2B5EF4-FFF2-40B4-BE49-F238E27FC236}">
                <a16:creationId xmlns:a16="http://schemas.microsoft.com/office/drawing/2014/main" id="{32E300DE-75A8-5B41-97DE-2C4A118FB98D}"/>
              </a:ext>
            </a:extLst>
          </p:cNvPr>
          <p:cNvSpPr>
            <a:spLocks noGrp="1"/>
          </p:cNvSpPr>
          <p:nvPr>
            <p:ph type="body" sz="quarter" idx="58"/>
          </p:nvPr>
        </p:nvSpPr>
        <p:spPr>
          <a:xfrm>
            <a:off x="3545480" y="-153965"/>
            <a:ext cx="3131091" cy="1881165"/>
          </a:xfrm>
        </p:spPr>
        <p:txBody>
          <a:bodyPr/>
          <a:lstStyle/>
          <a:p>
            <a:pPr algn="ctr"/>
            <a:r>
              <a:rPr lang="pl-PL" sz="2000" b="1" dirty="0">
                <a:solidFill>
                  <a:srgbClr val="31475E"/>
                </a:solidFill>
                <a:latin typeface="Calibri" panose="020F0502020204030204" pitchFamily="34" charset="0"/>
                <a:cs typeface="Calibri" panose="020F0502020204030204" pitchFamily="34" charset="0"/>
              </a:rPr>
              <a:t>ARKA daje równe szanse wszystkim</a:t>
            </a:r>
            <a:endParaRPr lang="en-US" sz="2000" b="1" dirty="0">
              <a:solidFill>
                <a:srgbClr val="31475E"/>
              </a:solidFill>
              <a:latin typeface="Gotham Medium"/>
              <a:cs typeface="Calibri" panose="020F0502020204030204" pitchFamily="34" charset="0"/>
            </a:endParaRPr>
          </a:p>
        </p:txBody>
      </p:sp>
      <p:sp>
        <p:nvSpPr>
          <p:cNvPr id="9" name="Text Placeholder 8">
            <a:extLst>
              <a:ext uri="{FF2B5EF4-FFF2-40B4-BE49-F238E27FC236}">
                <a16:creationId xmlns:a16="http://schemas.microsoft.com/office/drawing/2014/main" id="{2EE47056-23A6-4342-AEFA-0EAF48730B2E}"/>
              </a:ext>
            </a:extLst>
          </p:cNvPr>
          <p:cNvSpPr>
            <a:spLocks noGrp="1"/>
          </p:cNvSpPr>
          <p:nvPr>
            <p:ph type="body" sz="quarter" idx="59"/>
          </p:nvPr>
        </p:nvSpPr>
        <p:spPr>
          <a:xfrm>
            <a:off x="0" y="-167997"/>
            <a:ext cx="2421108" cy="2323374"/>
          </a:xfrm>
          <a:prstGeom prst="rect">
            <a:avLst/>
          </a:prstGeom>
        </p:spPr>
        <p:txBody>
          <a:bodyPr/>
          <a:lstStyle/>
          <a:p>
            <a:r>
              <a:rPr lang="en-US" sz="1800" dirty="0"/>
              <a:t>"Zawsze wierz w siebie. Nie ma rzeczy, której nie możesz zrobić i tylko Ty możesz to udowodnić. You go girl!</a:t>
            </a:r>
            <a:r>
              <a:rPr lang="pl-PL" sz="1800" dirty="0"/>
              <a:t>"</a:t>
            </a:r>
            <a:endParaRPr lang="en-US" sz="1800" dirty="0"/>
          </a:p>
        </p:txBody>
      </p:sp>
      <p:sp>
        <p:nvSpPr>
          <p:cNvPr id="10" name="Text Placeholder 9">
            <a:extLst>
              <a:ext uri="{FF2B5EF4-FFF2-40B4-BE49-F238E27FC236}">
                <a16:creationId xmlns:a16="http://schemas.microsoft.com/office/drawing/2014/main" id="{EA123343-7AE3-AD4C-85B3-618060C4DC6A}"/>
              </a:ext>
            </a:extLst>
          </p:cNvPr>
          <p:cNvSpPr>
            <a:spLocks noGrp="1"/>
          </p:cNvSpPr>
          <p:nvPr>
            <p:ph type="body" sz="quarter" idx="4294967295"/>
          </p:nvPr>
        </p:nvSpPr>
        <p:spPr>
          <a:xfrm rot="10800000">
            <a:off x="369446" y="605302"/>
            <a:ext cx="1650176" cy="216147"/>
          </a:xfrm>
          <a:prstGeom prst="rect">
            <a:avLst/>
          </a:prstGeom>
        </p:spPr>
        <p:txBody>
          <a:bodyPr/>
          <a:lstStyle/>
          <a:p>
            <a:r>
              <a:rPr lang="en-US" dirty="0"/>
              <a:t>"</a:t>
            </a:r>
          </a:p>
        </p:txBody>
      </p:sp>
      <p:cxnSp>
        <p:nvCxnSpPr>
          <p:cNvPr id="25" name="Straight Connector 24">
            <a:extLst>
              <a:ext uri="{FF2B5EF4-FFF2-40B4-BE49-F238E27FC236}">
                <a16:creationId xmlns:a16="http://schemas.microsoft.com/office/drawing/2014/main" id="{99C090F1-E45C-47E8-8798-DC2EFC9BD262}"/>
              </a:ext>
            </a:extLst>
          </p:cNvPr>
          <p:cNvCxnSpPr>
            <a:cxnSpLocks/>
          </p:cNvCxnSpPr>
          <p:nvPr/>
        </p:nvCxnSpPr>
        <p:spPr>
          <a:xfrm flipH="1">
            <a:off x="3536913" y="1170668"/>
            <a:ext cx="3321087"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439546C2-FDC4-4FD0-A5DA-033483188C80}"/>
              </a:ext>
            </a:extLst>
          </p:cNvPr>
          <p:cNvSpPr/>
          <p:nvPr/>
        </p:nvSpPr>
        <p:spPr>
          <a:xfrm>
            <a:off x="2947648" y="87206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Symbol zastępczy tekstu 13"/>
          <p:cNvSpPr>
            <a:spLocks noGrp="1"/>
          </p:cNvSpPr>
          <p:nvPr>
            <p:ph type="body" sz="quarter" idx="61"/>
          </p:nvPr>
        </p:nvSpPr>
        <p:spPr>
          <a:xfrm>
            <a:off x="-526540" y="1497944"/>
            <a:ext cx="2421108" cy="638015"/>
          </a:xfrm>
        </p:spPr>
        <p:txBody>
          <a:bodyPr/>
          <a:lstStyle/>
          <a:p>
            <a:r>
              <a:rPr lang="pl-PL" sz="1100" i="1" dirty="0"/>
              <a:t>Izabela Knopka</a:t>
            </a:r>
          </a:p>
        </p:txBody>
      </p:sp>
      <p:sp>
        <p:nvSpPr>
          <p:cNvPr id="3" name="Text Placeholder 5">
            <a:extLst>
              <a:ext uri="{FF2B5EF4-FFF2-40B4-BE49-F238E27FC236}">
                <a16:creationId xmlns:a16="http://schemas.microsoft.com/office/drawing/2014/main" id="{C763C6E5-1B6E-8098-D264-C3ABFAF6FD79}"/>
              </a:ext>
            </a:extLst>
          </p:cNvPr>
          <p:cNvSpPr txBox="1">
            <a:spLocks/>
          </p:cNvSpPr>
          <p:nvPr/>
        </p:nvSpPr>
        <p:spPr>
          <a:xfrm>
            <a:off x="3528347" y="1297052"/>
            <a:ext cx="2981777" cy="2033002"/>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3D3C7D"/>
                </a:solidFill>
                <a:uFillTx/>
                <a:latin typeface="Gotham Medium" pitchFamily="2" charset="0"/>
                <a:ea typeface="Montserrat Light"/>
                <a:cs typeface="Gotham Medium"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pl-PL" sz="1400" dirty="0">
                <a:solidFill>
                  <a:srgbClr val="31475E"/>
                </a:solidFill>
                <a:latin typeface="Calibri" panose="020F0502020204030204" pitchFamily="34" charset="0"/>
                <a:cs typeface="Calibri" panose="020F0502020204030204" pitchFamily="34" charset="0"/>
              </a:rPr>
              <a:t>ARKA </a:t>
            </a:r>
            <a:r>
              <a:rPr lang="en-US" sz="1400" dirty="0">
                <a:solidFill>
                  <a:srgbClr val="31475E"/>
                </a:solidFill>
                <a:latin typeface="Calibri" panose="020F0502020204030204" pitchFamily="34" charset="0"/>
                <a:cs typeface="Calibri" panose="020F0502020204030204" pitchFamily="34" charset="0"/>
              </a:rPr>
              <a:t>traktuje każdego potencjalnego pracownika jednakowo. Płeć nie ma wpływu na to, czy dana osoba zostanie zatrudniona czy nie. Liczą się kompetencje i doświadczenie kandydata. Nie ma pytań typu: "Czy planuje Pani zajść w ciążę w najbliższym </a:t>
            </a:r>
            <a:r>
              <a:rPr lang="en-US" sz="1400" dirty="0" err="1">
                <a:solidFill>
                  <a:srgbClr val="31475E"/>
                </a:solidFill>
                <a:latin typeface="Calibri" panose="020F0502020204030204" pitchFamily="34" charset="0"/>
                <a:cs typeface="Calibri" panose="020F0502020204030204" pitchFamily="34" charset="0"/>
              </a:rPr>
              <a:t>czasie "ARKA daje takie </a:t>
            </a:r>
            <a:r>
              <a:rPr lang="en-US" sz="1400" dirty="0">
                <a:solidFill>
                  <a:srgbClr val="31475E"/>
                </a:solidFill>
                <a:latin typeface="Calibri" panose="020F0502020204030204" pitchFamily="34" charset="0"/>
                <a:cs typeface="Calibri" panose="020F0502020204030204" pitchFamily="34" charset="0"/>
              </a:rPr>
              <a:t>same możliwości dla wszystkich.  W ARKA jest podobna liczba </a:t>
            </a:r>
            <a:r>
              <a:rPr lang="en-US" sz="1400" dirty="0" err="1">
                <a:solidFill>
                  <a:srgbClr val="31475E"/>
                </a:solidFill>
                <a:latin typeface="Calibri" panose="020F0502020204030204" pitchFamily="34" charset="0"/>
                <a:cs typeface="Calibri" panose="020F0502020204030204" pitchFamily="34" charset="0"/>
              </a:rPr>
              <a:t>menedżerów </a:t>
            </a:r>
            <a:r>
              <a:rPr lang="en-US" sz="1400" dirty="0">
                <a:solidFill>
                  <a:srgbClr val="31475E"/>
                </a:solidFill>
                <a:latin typeface="Calibri" panose="020F0502020204030204" pitchFamily="34" charset="0"/>
                <a:cs typeface="Calibri" panose="020F0502020204030204" pitchFamily="34" charset="0"/>
              </a:rPr>
              <a:t>kobiet i mężczyzn</a:t>
            </a:r>
            <a:r>
              <a:rPr lang="en-US" sz="1400" dirty="0" err="1">
                <a:solidFill>
                  <a:srgbClr val="31475E"/>
                </a:solidFill>
                <a:latin typeface="Calibri" panose="020F0502020204030204" pitchFamily="34" charset="0"/>
                <a:cs typeface="Calibri" panose="020F0502020204030204" pitchFamily="34" charset="0"/>
              </a:rPr>
              <a:t>.Na </a:t>
            </a:r>
            <a:r>
              <a:rPr lang="en-US" sz="1400" dirty="0">
                <a:solidFill>
                  <a:srgbClr val="31475E"/>
                </a:solidFill>
                <a:latin typeface="Calibri" panose="020F0502020204030204" pitchFamily="34" charset="0"/>
                <a:cs typeface="Calibri" panose="020F0502020204030204" pitchFamily="34" charset="0"/>
              </a:rPr>
              <a:t>początku wszystkie nowo zatrudnione osoby mają tygodniowe szkolenie, podczas którego pracownicy poznają zasady działania firmy, jej tzw. filozofię i standardy. Następnie zapoznają się ze swoimi przyszłymi partnerami. Po tym pracownicy dowiadują się podstawowych informacji o rynku logistycznym i jego funkcjonowaniu. Poza tym zawsze, gdy następuje drastyczna lub ważna zmiana, czy to polityczna, czy zmiana prawa, czy nowy system, wszyscy pracownicy otrzymują od swoich przełożonych wiadomość o tym fakcie z załączonymi dodatkowymi źródłami wiedzy.</a:t>
            </a:r>
            <a:endParaRPr lang="pl-PL" sz="1400" dirty="0">
              <a:solidFill>
                <a:srgbClr val="31475E"/>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4944141"/>
      </p:ext>
    </p:extLst>
  </p:cSld>
  <p:clrMapOvr>
    <a:masterClrMapping/>
  </p:clrMapOvr>
  <p:transition spd="med"/>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BE4AEA5-9F22-8188-69A5-4FBEFA5D23E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9296" y="7621218"/>
            <a:ext cx="2743601" cy="1839620"/>
          </a:xfrm>
          <a:prstGeom prst="rect">
            <a:avLst/>
          </a:prstGeom>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31118" y="4041218"/>
            <a:ext cx="2865335" cy="4321732"/>
          </a:xfrm>
        </p:spPr>
        <p:txBody>
          <a:bodyPr/>
          <a:lstStyle/>
          <a:p>
            <a:r>
              <a:rPr lang="en-US" sz="1200" dirty="0">
                <a:latin typeface="Calibri" panose="020F0502020204030204" pitchFamily="34" charset="0"/>
                <a:cs typeface="Calibri" panose="020F0502020204030204" pitchFamily="34" charset="0"/>
              </a:rPr>
              <a:t>Bazując na ponad 40-letnim doświadczeniu, KK Wind Solutions jest silnym partnerem w rozwoju systemów elektrycznych dla turbin wiatrowych. Zakres działalności </a:t>
            </a:r>
            <a:r>
              <a:rPr lang="pl-PL" sz="1200" dirty="0" err="1">
                <a:latin typeface="Calibri" panose="020F0502020204030204" pitchFamily="34" charset="0"/>
                <a:cs typeface="Calibri" panose="020F0502020204030204" pitchFamily="34" charset="0"/>
              </a:rPr>
              <a:t>firmy </a:t>
            </a:r>
            <a:r>
              <a:rPr lang="en-US" sz="1200" dirty="0">
                <a:latin typeface="Calibri" panose="020F0502020204030204" pitchFamily="34" charset="0"/>
                <a:cs typeface="Calibri" panose="020F0502020204030204" pitchFamily="34" charset="0"/>
              </a:rPr>
              <a:t>obejmuje dostarczanie kompleksowych systemów sterowania, a także systemów i podsystemów do zarządzania i monitorowania turbiny. </a:t>
            </a:r>
            <a:r>
              <a:rPr lang="pl-PL" sz="1200" dirty="0">
                <a:latin typeface="Calibri" panose="020F0502020204030204" pitchFamily="34" charset="0"/>
                <a:cs typeface="Calibri" panose="020F0502020204030204" pitchFamily="34" charset="0"/>
              </a:rPr>
              <a:t>KK Wind Solutions pomaga </a:t>
            </a:r>
            <a:r>
              <a:rPr lang="en-US" sz="1200" dirty="0">
                <a:latin typeface="Calibri" panose="020F0502020204030204" pitchFamily="34" charset="0"/>
                <a:cs typeface="Calibri" panose="020F0502020204030204" pitchFamily="34" charset="0"/>
              </a:rPr>
              <a:t>klientom zmniejszyć koszty i zoptymalizować wydajność turbiny.</a:t>
            </a:r>
          </a:p>
          <a:p>
            <a:endParaRPr lang="pl-PL" sz="1200" dirty="0">
              <a:latin typeface="Calibri" panose="020F0502020204030204" pitchFamily="34" charset="0"/>
              <a:cs typeface="Calibri" panose="020F0502020204030204" pitchFamily="34" charset="0"/>
            </a:endParaRPr>
          </a:p>
          <a:p>
            <a:r>
              <a:rPr lang="pl-PL" sz="1200" dirty="0" err="1">
                <a:latin typeface="Calibri" panose="020F0502020204030204" pitchFamily="34" charset="0"/>
                <a:cs typeface="Calibri" panose="020F0502020204030204" pitchFamily="34" charset="0"/>
              </a:rPr>
              <a:t>Więcej informacji na temat firmy </a:t>
            </a:r>
            <a:r>
              <a:rPr lang="pl-PL" sz="1200" dirty="0">
                <a:latin typeface="Calibri" panose="020F0502020204030204" pitchFamily="34" charset="0"/>
                <a:cs typeface="Calibri" panose="020F0502020204030204" pitchFamily="34" charset="0"/>
              </a:rPr>
              <a:t>KK Wind Solutions, oraz </a:t>
            </a:r>
            <a:r>
              <a:rPr lang="pl-PL" sz="1200" dirty="0" err="1">
                <a:latin typeface="Calibri" panose="020F0502020204030204" pitchFamily="34" charset="0"/>
                <a:cs typeface="Calibri" panose="020F0502020204030204" pitchFamily="34" charset="0"/>
              </a:rPr>
              <a:t>jej podejścia do równych szans</a:t>
            </a:r>
            <a:r>
              <a:rPr lang="pl-PL" sz="1200" dirty="0">
                <a:latin typeface="Calibri" panose="020F0502020204030204" pitchFamily="34" charset="0"/>
                <a:cs typeface="Calibri" panose="020F0502020204030204" pitchFamily="34" charset="0"/>
              </a:rPr>
              <a:t>, przedstawi </a:t>
            </a:r>
            <a:r>
              <a:rPr lang="pl-PL" sz="1200" dirty="0" err="1">
                <a:latin typeface="Calibri" panose="020F0502020204030204" pitchFamily="34" charset="0"/>
                <a:cs typeface="Calibri" panose="020F0502020204030204" pitchFamily="34" charset="0"/>
              </a:rPr>
              <a:t>Pani </a:t>
            </a:r>
            <a:r>
              <a:rPr lang="pl-PL" sz="1200" dirty="0">
                <a:latin typeface="Calibri" panose="020F0502020204030204" pitchFamily="34" charset="0"/>
                <a:cs typeface="Calibri" panose="020F0502020204030204" pitchFamily="34" charset="0"/>
              </a:rPr>
              <a:t>Ewa </a:t>
            </a:r>
            <a:r>
              <a:rPr lang="pl-PL" sz="1200" dirty="0" err="1">
                <a:latin typeface="Calibri" panose="020F0502020204030204" pitchFamily="34" charset="0"/>
                <a:cs typeface="Calibri" panose="020F0502020204030204" pitchFamily="34" charset="0"/>
              </a:rPr>
              <a:t>Kapuściak</a:t>
            </a:r>
            <a:r>
              <a:rPr lang="pl-PL" sz="1200" dirty="0">
                <a:latin typeface="Calibri" panose="020F0502020204030204" pitchFamily="34" charset="0"/>
                <a:cs typeface="Calibri" panose="020F0502020204030204" pitchFamily="34" charset="0"/>
              </a:rPr>
              <a:t>, </a:t>
            </a:r>
            <a:r>
              <a:rPr lang="pl-PL" sz="1200" dirty="0" err="1">
                <a:latin typeface="Calibri" panose="020F0502020204030204" pitchFamily="34" charset="0"/>
                <a:cs typeface="Calibri" panose="020F0502020204030204" pitchFamily="34" charset="0"/>
              </a:rPr>
              <a:t>która </a:t>
            </a:r>
            <a:r>
              <a:rPr lang="pl-PL" sz="1200" dirty="0">
                <a:latin typeface="Calibri" panose="020F0502020204030204" pitchFamily="34" charset="0"/>
                <a:cs typeface="Calibri" panose="020F0502020204030204" pitchFamily="34" charset="0"/>
              </a:rPr>
              <a:t>w </a:t>
            </a:r>
            <a:r>
              <a:rPr lang="pl-PL" sz="1200" dirty="0" err="1">
                <a:latin typeface="Calibri" panose="020F0502020204030204" pitchFamily="34" charset="0"/>
                <a:cs typeface="Calibri" panose="020F0502020204030204" pitchFamily="34" charset="0"/>
              </a:rPr>
              <a:t>firmie pełni funkcję dyrektora ds. </a:t>
            </a:r>
            <a:r>
              <a:rPr lang="pl-PL" sz="1200" dirty="0">
                <a:latin typeface="Calibri" panose="020F0502020204030204" pitchFamily="34" charset="0"/>
                <a:cs typeface="Calibri" panose="020F0502020204030204" pitchFamily="34" charset="0"/>
              </a:rPr>
              <a:t>logistyki. Do jej </a:t>
            </a:r>
            <a:r>
              <a:rPr lang="pl-PL" sz="1200" dirty="0" err="1">
                <a:latin typeface="Calibri" panose="020F0502020204030204" pitchFamily="34" charset="0"/>
                <a:cs typeface="Calibri" panose="020F0502020204030204" pitchFamily="34" charset="0"/>
              </a:rPr>
              <a:t>obowiązków należy zarządzanie działem logistyki</a:t>
            </a:r>
            <a:r>
              <a:rPr lang="pl-PL" sz="1200" dirty="0">
                <a:latin typeface="Calibri" panose="020F0502020204030204" pitchFamily="34" charset="0"/>
                <a:cs typeface="Calibri" panose="020F0502020204030204" pitchFamily="34" charset="0"/>
              </a:rPr>
              <a:t>. </a:t>
            </a:r>
            <a:endParaRPr lang="en-US" sz="1200" dirty="0">
              <a:latin typeface="Calibri" panose="020F0502020204030204" pitchFamily="34" charset="0"/>
              <a:cs typeface="Calibri" panose="020F0502020204030204" pitchFamily="34" charset="0"/>
            </a:endParaRPr>
          </a:p>
          <a:p>
            <a:endParaRPr lang="en-US" dirty="0">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228097"/>
            <a:ext cx="2694087" cy="349177"/>
          </a:xfrm>
          <a:prstGeom prst="rect">
            <a:avLst/>
          </a:prstGeom>
        </p:spPr>
        <p:txBody>
          <a:bodyPr/>
          <a:lstStyle/>
          <a:p>
            <a:r>
              <a:rPr lang="hr-BA" dirty="0">
                <a:latin typeface="Calibri" panose="020F0502020204030204" pitchFamily="34" charset="0"/>
                <a:cs typeface="Calibri" panose="020F0502020204030204" pitchFamily="34" charset="0"/>
              </a:rPr>
              <a:t>Źródła:</a:t>
            </a:r>
            <a:endParaRPr lang="en-US"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latin typeface="Calibri" panose="020F0502020204030204" pitchFamily="34" charset="0"/>
                <a:cs typeface="Calibri" panose="020F0502020204030204" pitchFamily="34" charset="0"/>
              </a:rPr>
              <a:t>Firma</a:t>
            </a:r>
            <a:endParaRPr lang="en-US"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20" y="4819297"/>
            <a:ext cx="2694086" cy="349177"/>
          </a:xfrm>
          <a:prstGeom prst="rect">
            <a:avLst/>
          </a:prstGeom>
        </p:spPr>
        <p:txBody>
          <a:bodyPr/>
          <a:lstStyle/>
          <a:p>
            <a:r>
              <a:rPr lang="pl-PL" dirty="0">
                <a:latin typeface="Calibri" panose="020F0502020204030204" pitchFamily="34" charset="0"/>
                <a:cs typeface="Calibri" panose="020F0502020204030204" pitchFamily="34" charset="0"/>
              </a:rPr>
              <a:t>KK Wind Solution</a:t>
            </a:r>
            <a:endParaRPr lang="en-US" dirty="0">
              <a:latin typeface="Gotham Medium"/>
              <a:cs typeface="Calibri" panose="020F0502020204030204" pitchFamily="34" charset="0"/>
            </a:endParaRPr>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1948907" y="7199734"/>
            <a:ext cx="872187" cy="832733"/>
            <a:chOff x="3966625" y="3269513"/>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004672" y="3484238"/>
              <a:ext cx="795410"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KLIKNIJ</a:t>
              </a:r>
            </a:p>
            <a:p>
              <a:pPr marL="12700" algn="ctr">
                <a:lnSpc>
                  <a:spcPts val="1420"/>
                </a:lnSpc>
                <a:spcBef>
                  <a:spcPts val="100"/>
                </a:spcBef>
              </a:pPr>
              <a:r>
                <a:rPr lang="en-IE" sz="13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DO WGLĄDU</a:t>
              </a:r>
              <a:endParaRPr lang="en-IE" sz="1300" dirty="0">
                <a:solidFill>
                  <a:schemeClr val="bg1"/>
                </a:solidFill>
                <a:latin typeface="Calibri" panose="020F0502020204030204" pitchFamily="34" charset="0"/>
                <a:cs typeface="Calibri" panose="020F0502020204030204" pitchFamily="34" charset="0"/>
              </a:endParaRPr>
            </a:p>
          </p:txBody>
        </p:sp>
      </p:gr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20" y="3486968"/>
            <a:ext cx="3121713" cy="349177"/>
          </a:xfrm>
          <a:prstGeom prst="rect">
            <a:avLst/>
          </a:prstGeom>
        </p:spPr>
        <p:txBody>
          <a:bodyPr/>
          <a:lstStyle/>
          <a:p>
            <a:pPr>
              <a:lnSpc>
                <a:spcPct val="100000"/>
              </a:lnSpc>
            </a:pPr>
            <a:r>
              <a:rPr lang="en-GB" sz="1600" dirty="0">
                <a:latin typeface="Gotham Medium"/>
                <a:cs typeface="Calibri" panose="020F0502020204030204" pitchFamily="34" charset="0"/>
              </a:rPr>
              <a:t>KK Wind Solutions</a:t>
            </a:r>
            <a:endParaRPr lang="en-US" sz="1600" dirty="0">
              <a:latin typeface="Gotham Medium"/>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162834" y="4180459"/>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ctr"/>
            <a:r>
              <a:rPr lang="en-US" b="1" dirty="0">
                <a:latin typeface="Gotham Medium"/>
                <a:cs typeface="Calibri" panose="020F0502020204030204" pitchFamily="34" charset="0"/>
              </a:rPr>
              <a:t>Równość jest kluczem do sukcesu</a:t>
            </a:r>
            <a:endParaRPr lang="pl-PL" b="1" dirty="0">
              <a:latin typeface="Calibri" panose="020F0502020204030204" pitchFamily="34" charset="0"/>
              <a:cs typeface="Calibri" panose="020F0502020204030204" pitchFamily="34"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pic>
        <p:nvPicPr>
          <p:cNvPr id="21" name="Picture Placeholder 20" descr="A picture containing person, table&#10;&#10;Description automatically generated">
            <a:extLst>
              <a:ext uri="{FF2B5EF4-FFF2-40B4-BE49-F238E27FC236}">
                <a16:creationId xmlns:a16="http://schemas.microsoft.com/office/drawing/2014/main" id="{6166F071-71E9-A5BD-B99F-38F47253EF82}"/>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
        <p:nvSpPr>
          <p:cNvPr id="5" name="pole tekstowe 4">
            <a:extLst>
              <a:ext uri="{FF2B5EF4-FFF2-40B4-BE49-F238E27FC236}">
                <a16:creationId xmlns:a16="http://schemas.microsoft.com/office/drawing/2014/main" id="{2BF7173F-4100-E92B-2171-890225F5D5C0}"/>
              </a:ext>
            </a:extLst>
          </p:cNvPr>
          <p:cNvSpPr txBox="1"/>
          <p:nvPr/>
        </p:nvSpPr>
        <p:spPr>
          <a:xfrm>
            <a:off x="214684" y="5471629"/>
            <a:ext cx="2208527" cy="68651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r>
              <a:rPr kumimoji="0" lang="pl-PL" sz="1200" b="0" i="0" u="none" strike="noStrike" cap="none" spc="0" normalizeH="0" baseline="0" dirty="0">
                <a:ln>
                  <a:noFill/>
                </a:ln>
                <a:solidFill>
                  <a:schemeClr val="bg1"/>
                </a:solidFill>
                <a:effectLst/>
                <a:uFillTx/>
                <a:latin typeface="Calibri" panose="020F0502020204030204" pitchFamily="34" charset="0"/>
                <a:cs typeface="Calibri" panose="020F0502020204030204" pitchFamily="34" charset="0"/>
                <a:sym typeface="FontAwesome"/>
                <a:hlinkClick r:id="rId3">
                  <a:extLst>
                    <a:ext uri="{A12FA001-AC4F-418D-AE19-62706E023703}">
                      <ahyp:hlinkClr xmlns:ahyp="http://schemas.microsoft.com/office/drawing/2018/hyperlinkcolor" val="tx"/>
                    </a:ext>
                  </a:extLst>
                </a:hlinkClick>
              </a:rPr>
              <a:t>https://www.kkwindsolutions.pl/</a:t>
            </a:r>
            <a:endParaRPr kumimoji="0" lang="pl-PL" sz="1200" b="0" i="0" u="none" strike="noStrike" cap="none" spc="0" normalizeH="0" baseline="0" dirty="0">
              <a:ln>
                <a:noFill/>
              </a:ln>
              <a:solidFill>
                <a:schemeClr val="bg1"/>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r>
              <a:rPr lang="pl-PL" sz="1200" dirty="0" err="1">
                <a:solidFill>
                  <a:schemeClr val="bg1"/>
                </a:solidFill>
                <a:latin typeface="Calibri" panose="020F0502020204030204" pitchFamily="34" charset="0"/>
                <a:cs typeface="Calibri" panose="020F0502020204030204" pitchFamily="34" charset="0"/>
              </a:rPr>
              <a:t>Na podstawie </a:t>
            </a:r>
            <a:r>
              <a:rPr lang="pl-PL" sz="1200" dirty="0">
                <a:solidFill>
                  <a:schemeClr val="bg1"/>
                </a:solidFill>
                <a:latin typeface="Calibri" panose="020F0502020204030204" pitchFamily="34" charset="0"/>
                <a:cs typeface="Calibri" panose="020F0502020204030204" pitchFamily="34" charset="0"/>
              </a:rPr>
              <a:t>wywiadu z </a:t>
            </a:r>
            <a:r>
              <a:rPr lang="pl-PL" sz="1200" dirty="0" err="1">
                <a:solidFill>
                  <a:schemeClr val="bg1"/>
                </a:solidFill>
                <a:latin typeface="Calibri" panose="020F0502020204030204" pitchFamily="34" charset="0"/>
                <a:cs typeface="Calibri" panose="020F0502020204030204" pitchFamily="34" charset="0"/>
              </a:rPr>
              <a:t>panią</a:t>
            </a:r>
            <a:r>
              <a:rPr lang="pl-PL" sz="1200" dirty="0">
                <a:solidFill>
                  <a:schemeClr val="bg1"/>
                </a:solidFill>
                <a:latin typeface="Calibri" panose="020F0502020204030204" pitchFamily="34" charset="0"/>
                <a:cs typeface="Calibri" panose="020F0502020204030204" pitchFamily="34" charset="0"/>
              </a:rPr>
              <a:t>, Ewą </a:t>
            </a:r>
            <a:r>
              <a:rPr lang="pl-PL" sz="1200" dirty="0" err="1">
                <a:solidFill>
                  <a:schemeClr val="bg1"/>
                </a:solidFill>
                <a:latin typeface="Calibri" panose="020F0502020204030204" pitchFamily="34" charset="0"/>
                <a:cs typeface="Calibri" panose="020F0502020204030204" pitchFamily="34" charset="0"/>
              </a:rPr>
              <a:t>Kapuściak</a:t>
            </a:r>
            <a:endParaRPr kumimoji="0" lang="pl-PL" sz="1200" b="0" i="0" u="none" strike="noStrike" cap="none" spc="0" normalizeH="0" baseline="0" dirty="0">
              <a:ln>
                <a:noFill/>
              </a:ln>
              <a:solidFill>
                <a:schemeClr val="bg1"/>
              </a:solidFill>
              <a:effectLst/>
              <a:uFillTx/>
              <a:latin typeface="Calibri" panose="020F0502020204030204" pitchFamily="34" charset="0"/>
              <a:cs typeface="Calibri" panose="020F0502020204030204" pitchFamily="34" charset="0"/>
              <a:sym typeface="FontAwesome"/>
            </a:endParaRPr>
          </a:p>
        </p:txBody>
      </p:sp>
      <p:pic>
        <p:nvPicPr>
          <p:cNvPr id="9" name="Obraz 8">
            <a:extLst>
              <a:ext uri="{FF2B5EF4-FFF2-40B4-BE49-F238E27FC236}">
                <a16:creationId xmlns:a16="http://schemas.microsoft.com/office/drawing/2014/main" id="{86BCF1FB-4E99-CFB4-227E-9B84C9770DE4}"/>
              </a:ext>
            </a:extLst>
          </p:cNvPr>
          <p:cNvPicPr>
            <a:picLocks noChangeAspect="1"/>
          </p:cNvPicPr>
          <p:nvPr/>
        </p:nvPicPr>
        <p:blipFill>
          <a:blip r:embed="rId5"/>
          <a:stretch>
            <a:fillRect/>
          </a:stretch>
        </p:blipFill>
        <p:spPr>
          <a:xfrm>
            <a:off x="4970690" y="2382450"/>
            <a:ext cx="1532334" cy="1532334"/>
          </a:xfrm>
          <a:prstGeom prst="rect">
            <a:avLst/>
          </a:prstGeom>
        </p:spPr>
      </p:pic>
    </p:spTree>
    <p:extLst>
      <p:ext uri="{BB962C8B-B14F-4D97-AF65-F5344CB8AC3E}">
        <p14:creationId xmlns:p14="http://schemas.microsoft.com/office/powerpoint/2010/main" val="3114564856"/>
      </p:ext>
    </p:extLst>
  </p:cSld>
  <p:clrMapOvr>
    <a:masterClrMapping/>
  </p:clrMapOvr>
  <p:transition spd="med"/>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385011" y="3390706"/>
            <a:ext cx="6013030" cy="2765707"/>
          </a:xfrm>
        </p:spPr>
        <p:txBody>
          <a:bodyPr numCol="1"/>
          <a:lstStyle/>
          <a:p>
            <a:r>
              <a:rPr lang="en-US" sz="1200" dirty="0">
                <a:latin typeface="Calibri" panose="020F0502020204030204" pitchFamily="34" charset="0"/>
                <a:cs typeface="Calibri" panose="020F0502020204030204" pitchFamily="34" charset="0"/>
              </a:rPr>
              <a:t>W KK Wind Solutions nie ma ograniczeń, że zatrudni się tylko mężczyzn lub tylko kobiety. Zauważalne jest również to, że firma zatrudnia coraz więcej kobiet w magazynie. </a:t>
            </a: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3045015" y="565730"/>
            <a:ext cx="3700448" cy="2022765"/>
          </a:xfrm>
        </p:spPr>
        <p:txBody>
          <a:bodyPr/>
          <a:lstStyle/>
          <a:p>
            <a:r>
              <a:rPr lang="en-GB" sz="1600" dirty="0"/>
              <a:t>"</a:t>
            </a:r>
            <a:r>
              <a:rPr lang="en-US" sz="1600" dirty="0" err="1"/>
              <a:t>Każdy </a:t>
            </a:r>
            <a:r>
              <a:rPr lang="en-US" sz="1600" dirty="0"/>
              <a:t>ma równe szanse na awans i każdy ma równe prawa. Wszystko zależy też od predyspozycji człowieka.</a:t>
            </a:r>
            <a:r>
              <a:rPr lang="pl-PL" sz="1600" dirty="0"/>
              <a:t>"</a:t>
            </a:r>
            <a:endParaRPr lang="en-US" sz="1600" dirty="0"/>
          </a:p>
          <a:p>
            <a:endParaRPr lang="en-US"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pic>
        <p:nvPicPr>
          <p:cNvPr id="3" name="Symbol zastępczy obrazu 2">
            <a:extLst>
              <a:ext uri="{FF2B5EF4-FFF2-40B4-BE49-F238E27FC236}">
                <a16:creationId xmlns:a16="http://schemas.microsoft.com/office/drawing/2014/main" id="{6AD53C2E-8120-89B7-414D-56C2260C3B8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15" name="Symbol zastępczy tekstu 14"/>
          <p:cNvSpPr>
            <a:spLocks noGrp="1"/>
          </p:cNvSpPr>
          <p:nvPr>
            <p:ph type="body" sz="quarter" idx="61"/>
          </p:nvPr>
        </p:nvSpPr>
        <p:spPr>
          <a:xfrm>
            <a:off x="2977638" y="1728744"/>
            <a:ext cx="3700448" cy="638015"/>
          </a:xfrm>
        </p:spPr>
        <p:txBody>
          <a:bodyPr/>
          <a:lstStyle/>
          <a:p>
            <a:r>
              <a:rPr lang="pl-PL" sz="1600" b="0" i="1" dirty="0"/>
              <a:t>Ewa Kapuściak</a:t>
            </a:r>
          </a:p>
        </p:txBody>
      </p:sp>
      <p:sp>
        <p:nvSpPr>
          <p:cNvPr id="7" name="pole tekstowe 6">
            <a:extLst>
              <a:ext uri="{FF2B5EF4-FFF2-40B4-BE49-F238E27FC236}">
                <a16:creationId xmlns:a16="http://schemas.microsoft.com/office/drawing/2014/main" id="{F031F616-E68A-E26C-202E-5E287BB74217}"/>
              </a:ext>
            </a:extLst>
          </p:cNvPr>
          <p:cNvSpPr txBox="1"/>
          <p:nvPr/>
        </p:nvSpPr>
        <p:spPr>
          <a:xfrm>
            <a:off x="403748" y="3947393"/>
            <a:ext cx="6050504" cy="286232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just"/>
            <a:r>
              <a:rPr lang="en-US" sz="1200" dirty="0">
                <a:solidFill>
                  <a:srgbClr val="2F355A"/>
                </a:solidFill>
                <a:latin typeface="Calibri" panose="020F0502020204030204" pitchFamily="34" charset="0"/>
                <a:cs typeface="Calibri" panose="020F0502020204030204" pitchFamily="34" charset="0"/>
                <a:sym typeface="Montserrat Light"/>
              </a:rPr>
              <a:t>Rozmowy </a:t>
            </a:r>
            <a:r>
              <a:rPr lang="en-GB" sz="1200" dirty="0" err="1">
                <a:solidFill>
                  <a:srgbClr val="2F355A"/>
                </a:solidFill>
                <a:latin typeface="Calibri" panose="020F0502020204030204" pitchFamily="34" charset="0"/>
                <a:cs typeface="Calibri" panose="020F0502020204030204" pitchFamily="34" charset="0"/>
                <a:sym typeface="Montserrat Light"/>
              </a:rPr>
              <a:t>rekrutacyjne </a:t>
            </a:r>
            <a:r>
              <a:rPr lang="en-US" sz="1200" dirty="0">
                <a:solidFill>
                  <a:srgbClr val="2F355A"/>
                </a:solidFill>
                <a:latin typeface="Calibri" panose="020F0502020204030204" pitchFamily="34" charset="0"/>
                <a:cs typeface="Calibri" panose="020F0502020204030204" pitchFamily="34" charset="0"/>
                <a:sym typeface="Montserrat Light"/>
              </a:rPr>
              <a:t>są tylko na poziomie biznesowym i nigdy nie dotykają sfery płci. Nie ma pytań typu" czy ktoś planuje mieć dzieci, czy ja będę miała dzieci, czy ma męża". W firmie podejście jest bardzo profesjonalne</a:t>
            </a:r>
            <a:r>
              <a:rPr lang="pl-PL" sz="1200" dirty="0">
                <a:solidFill>
                  <a:srgbClr val="2F355A"/>
                </a:solidFill>
                <a:latin typeface="Calibri" panose="020F0502020204030204" pitchFamily="34" charset="0"/>
                <a:cs typeface="Calibri" panose="020F0502020204030204" pitchFamily="34" charset="0"/>
                <a:sym typeface="Montserrat Light"/>
              </a:rPr>
              <a:t>.</a:t>
            </a:r>
          </a:p>
          <a:p>
            <a:pPr algn="just"/>
            <a:endParaRPr lang="pl-PL" sz="1200" dirty="0">
              <a:solidFill>
                <a:srgbClr val="2F355A"/>
              </a:solidFill>
              <a:latin typeface="Calibri" panose="020F0502020204030204" pitchFamily="34" charset="0"/>
              <a:cs typeface="Calibri" panose="020F0502020204030204" pitchFamily="34" charset="0"/>
              <a:sym typeface="Montserrat Light"/>
            </a:endParaRPr>
          </a:p>
          <a:p>
            <a:pPr algn="just"/>
            <a:r>
              <a:rPr lang="de-DE" sz="1200" dirty="0" err="1">
                <a:solidFill>
                  <a:srgbClr val="2F355A"/>
                </a:solidFill>
                <a:latin typeface="Calibri" panose="020F0502020204030204" pitchFamily="34" charset="0"/>
                <a:cs typeface="Calibri" panose="020F0502020204030204" pitchFamily="34" charset="0"/>
              </a:rPr>
              <a:t>Każdy ma równe możliwości awansu </a:t>
            </a:r>
            <a:r>
              <a:rPr lang="de-DE" sz="1200" dirty="0">
                <a:solidFill>
                  <a:srgbClr val="2F355A"/>
                </a:solidFill>
                <a:latin typeface="Calibri" panose="020F0502020204030204" pitchFamily="34" charset="0"/>
                <a:cs typeface="Calibri" panose="020F0502020204030204" pitchFamily="34" charset="0"/>
              </a:rPr>
              <a:t>i </a:t>
            </a:r>
            <a:r>
              <a:rPr lang="de-DE" sz="1200" dirty="0" err="1">
                <a:solidFill>
                  <a:srgbClr val="2F355A"/>
                </a:solidFill>
                <a:latin typeface="Calibri" panose="020F0502020204030204" pitchFamily="34" charset="0"/>
                <a:cs typeface="Calibri" panose="020F0502020204030204" pitchFamily="34" charset="0"/>
              </a:rPr>
              <a:t>każdy ma równe prawa</a:t>
            </a:r>
            <a:r>
              <a:rPr lang="de-DE" sz="1200" dirty="0">
                <a:solidFill>
                  <a:srgbClr val="2F355A"/>
                </a:solidFill>
                <a:latin typeface="Calibri" panose="020F0502020204030204" pitchFamily="34" charset="0"/>
                <a:cs typeface="Calibri" panose="020F0502020204030204" pitchFamily="34" charset="0"/>
              </a:rPr>
              <a:t>. Nie zależy to od płci, ale od predyspozycji człowieka. </a:t>
            </a:r>
            <a:r>
              <a:rPr lang="de-DE" sz="1200" dirty="0" err="1">
                <a:solidFill>
                  <a:srgbClr val="2F355A"/>
                </a:solidFill>
                <a:latin typeface="Calibri" panose="020F0502020204030204" pitchFamily="34" charset="0"/>
                <a:cs typeface="Calibri" panose="020F0502020204030204" pitchFamily="34" charset="0"/>
              </a:rPr>
              <a:t>Często zdarza się, że ktoś czuje się dobrze </a:t>
            </a:r>
            <a:r>
              <a:rPr lang="de-DE" sz="1200" dirty="0">
                <a:solidFill>
                  <a:srgbClr val="2F355A"/>
                </a:solidFill>
                <a:latin typeface="Calibri" panose="020F0502020204030204" pitchFamily="34" charset="0"/>
                <a:cs typeface="Calibri" panose="020F0502020204030204" pitchFamily="34" charset="0"/>
              </a:rPr>
              <a:t>w </a:t>
            </a:r>
            <a:r>
              <a:rPr lang="de-DE" sz="1200" dirty="0" err="1">
                <a:solidFill>
                  <a:srgbClr val="2F355A"/>
                </a:solidFill>
                <a:latin typeface="Calibri" panose="020F0502020204030204" pitchFamily="34" charset="0"/>
                <a:cs typeface="Calibri" panose="020F0502020204030204" pitchFamily="34" charset="0"/>
              </a:rPr>
              <a:t>danym obszarze </a:t>
            </a:r>
            <a:r>
              <a:rPr lang="de-DE" sz="1200" dirty="0">
                <a:solidFill>
                  <a:srgbClr val="2F355A"/>
                </a:solidFill>
                <a:latin typeface="Calibri" panose="020F0502020204030204" pitchFamily="34" charset="0"/>
                <a:cs typeface="Calibri" panose="020F0502020204030204" pitchFamily="34" charset="0"/>
              </a:rPr>
              <a:t>i nie </a:t>
            </a:r>
            <a:r>
              <a:rPr lang="de-DE" sz="1200" dirty="0" err="1">
                <a:solidFill>
                  <a:srgbClr val="2F355A"/>
                </a:solidFill>
                <a:latin typeface="Calibri" panose="020F0502020204030204" pitchFamily="34" charset="0"/>
                <a:cs typeface="Calibri" panose="020F0502020204030204" pitchFamily="34" charset="0"/>
              </a:rPr>
              <a:t>chce awansować</a:t>
            </a:r>
            <a:r>
              <a:rPr lang="de-DE" sz="1200" dirty="0">
                <a:solidFill>
                  <a:srgbClr val="2F355A"/>
                </a:solidFill>
                <a:latin typeface="Calibri" panose="020F0502020204030204" pitchFamily="34" charset="0"/>
                <a:cs typeface="Calibri" panose="020F0502020204030204" pitchFamily="34" charset="0"/>
              </a:rPr>
              <a:t>. Z </a:t>
            </a:r>
            <a:r>
              <a:rPr lang="de-DE" sz="1200" dirty="0" err="1">
                <a:solidFill>
                  <a:srgbClr val="2F355A"/>
                </a:solidFill>
                <a:latin typeface="Calibri" panose="020F0502020204030204" pitchFamily="34" charset="0"/>
                <a:cs typeface="Calibri" panose="020F0502020204030204" pitchFamily="34" charset="0"/>
              </a:rPr>
              <a:t>drugiej strony czasem ktoś może czuć</a:t>
            </a:r>
            <a:r>
              <a:rPr lang="de-DE" sz="1200" dirty="0">
                <a:solidFill>
                  <a:srgbClr val="2F355A"/>
                </a:solidFill>
                <a:latin typeface="Calibri" panose="020F0502020204030204" pitchFamily="34" charset="0"/>
                <a:cs typeface="Calibri" panose="020F0502020204030204" pitchFamily="34" charset="0"/>
              </a:rPr>
              <a:t>, </a:t>
            </a:r>
            <a:r>
              <a:rPr lang="de-DE" sz="1200" dirty="0" err="1">
                <a:solidFill>
                  <a:srgbClr val="2F355A"/>
                </a:solidFill>
                <a:latin typeface="Calibri" panose="020F0502020204030204" pitchFamily="34" charset="0"/>
                <a:cs typeface="Calibri" panose="020F0502020204030204" pitchFamily="34" charset="0"/>
              </a:rPr>
              <a:t>że dany obszar </a:t>
            </a:r>
            <a:r>
              <a:rPr lang="de-DE" sz="1200" dirty="0">
                <a:solidFill>
                  <a:srgbClr val="2F355A"/>
                </a:solidFill>
                <a:latin typeface="Calibri" panose="020F0502020204030204" pitchFamily="34" charset="0"/>
                <a:cs typeface="Calibri" panose="020F0502020204030204" pitchFamily="34" charset="0"/>
              </a:rPr>
              <a:t>nie </a:t>
            </a:r>
            <a:r>
              <a:rPr lang="de-DE" sz="1200" dirty="0" err="1">
                <a:solidFill>
                  <a:srgbClr val="2F355A"/>
                </a:solidFill>
                <a:latin typeface="Calibri" panose="020F0502020204030204" pitchFamily="34" charset="0"/>
                <a:cs typeface="Calibri" panose="020F0502020204030204" pitchFamily="34" charset="0"/>
              </a:rPr>
              <a:t>jest dla niego </a:t>
            </a:r>
            <a:r>
              <a:rPr lang="de-DE" sz="1200" dirty="0">
                <a:solidFill>
                  <a:srgbClr val="2F355A"/>
                </a:solidFill>
                <a:latin typeface="Calibri" panose="020F0502020204030204" pitchFamily="34" charset="0"/>
                <a:cs typeface="Calibri" panose="020F0502020204030204" pitchFamily="34" charset="0"/>
              </a:rPr>
              <a:t>i </a:t>
            </a:r>
            <a:r>
              <a:rPr lang="de-DE" sz="1200" dirty="0" err="1">
                <a:solidFill>
                  <a:srgbClr val="2F355A"/>
                </a:solidFill>
                <a:latin typeface="Calibri" panose="020F0502020204030204" pitchFamily="34" charset="0"/>
                <a:cs typeface="Calibri" panose="020F0502020204030204" pitchFamily="34" charset="0"/>
              </a:rPr>
              <a:t>że </a:t>
            </a:r>
            <a:r>
              <a:rPr lang="de-DE" sz="1200" dirty="0">
                <a:solidFill>
                  <a:srgbClr val="2F355A"/>
                </a:solidFill>
                <a:latin typeface="Calibri" panose="020F0502020204030204" pitchFamily="34" charset="0"/>
                <a:cs typeface="Calibri" panose="020F0502020204030204" pitchFamily="34" charset="0"/>
              </a:rPr>
              <a:t>chciałby robić </a:t>
            </a:r>
            <a:r>
              <a:rPr lang="de-DE" sz="1200" dirty="0" err="1">
                <a:solidFill>
                  <a:srgbClr val="2F355A"/>
                </a:solidFill>
                <a:latin typeface="Calibri" panose="020F0502020204030204" pitchFamily="34" charset="0"/>
                <a:cs typeface="Calibri" panose="020F0502020204030204" pitchFamily="34" charset="0"/>
              </a:rPr>
              <a:t>coś innego</a:t>
            </a:r>
            <a:r>
              <a:rPr lang="de-DE" sz="1200" dirty="0">
                <a:solidFill>
                  <a:srgbClr val="2F355A"/>
                </a:solidFill>
                <a:latin typeface="Calibri" panose="020F0502020204030204" pitchFamily="34" charset="0"/>
                <a:cs typeface="Calibri" panose="020F0502020204030204" pitchFamily="34" charset="0"/>
              </a:rPr>
              <a:t>. </a:t>
            </a:r>
            <a:r>
              <a:rPr lang="de-DE" sz="1200" dirty="0" err="1">
                <a:solidFill>
                  <a:srgbClr val="2F355A"/>
                </a:solidFill>
                <a:latin typeface="Calibri" panose="020F0502020204030204" pitchFamily="34" charset="0"/>
                <a:cs typeface="Calibri" panose="020F0502020204030204" pitchFamily="34" charset="0"/>
              </a:rPr>
              <a:t>Dlatego możliwość awansu zależy </a:t>
            </a:r>
            <a:r>
              <a:rPr lang="de-DE" sz="1200" dirty="0">
                <a:solidFill>
                  <a:srgbClr val="2F355A"/>
                </a:solidFill>
                <a:latin typeface="Calibri" panose="020F0502020204030204" pitchFamily="34" charset="0"/>
                <a:cs typeface="Calibri" panose="020F0502020204030204" pitchFamily="34" charset="0"/>
              </a:rPr>
              <a:t>od </a:t>
            </a:r>
            <a:r>
              <a:rPr lang="de-DE" sz="1200" dirty="0" err="1">
                <a:solidFill>
                  <a:srgbClr val="2F355A"/>
                </a:solidFill>
                <a:latin typeface="Calibri" panose="020F0502020204030204" pitchFamily="34" charset="0"/>
                <a:cs typeface="Calibri" panose="020F0502020204030204" pitchFamily="34" charset="0"/>
              </a:rPr>
              <a:t>chęci </a:t>
            </a:r>
            <a:r>
              <a:rPr lang="de-DE" sz="1200" dirty="0">
                <a:solidFill>
                  <a:srgbClr val="2F355A"/>
                </a:solidFill>
                <a:latin typeface="Calibri" panose="020F0502020204030204" pitchFamily="34" charset="0"/>
                <a:cs typeface="Calibri" panose="020F0502020204030204" pitchFamily="34" charset="0"/>
              </a:rPr>
              <a:t>i </a:t>
            </a:r>
            <a:r>
              <a:rPr lang="de-DE" sz="1200" dirty="0" err="1">
                <a:solidFill>
                  <a:srgbClr val="2F355A"/>
                </a:solidFill>
                <a:latin typeface="Calibri" panose="020F0502020204030204" pitchFamily="34" charset="0"/>
                <a:cs typeface="Calibri" panose="020F0502020204030204" pitchFamily="34" charset="0"/>
              </a:rPr>
              <a:t>predyspozycji </a:t>
            </a:r>
            <a:r>
              <a:rPr lang="de-DE" sz="1200" dirty="0">
                <a:solidFill>
                  <a:srgbClr val="2F355A"/>
                </a:solidFill>
                <a:latin typeface="Calibri" panose="020F0502020204030204" pitchFamily="34" charset="0"/>
                <a:cs typeface="Calibri" panose="020F0502020204030204" pitchFamily="34" charset="0"/>
              </a:rPr>
              <a:t>danej </a:t>
            </a:r>
            <a:r>
              <a:rPr lang="de-DE" sz="1200" dirty="0" err="1">
                <a:solidFill>
                  <a:srgbClr val="2F355A"/>
                </a:solidFill>
                <a:latin typeface="Calibri" panose="020F0502020204030204" pitchFamily="34" charset="0"/>
                <a:cs typeface="Calibri" panose="020F0502020204030204" pitchFamily="34" charset="0"/>
              </a:rPr>
              <a:t>osoby, </a:t>
            </a:r>
            <a:r>
              <a:rPr lang="de-DE" sz="1200" dirty="0">
                <a:solidFill>
                  <a:srgbClr val="2F355A"/>
                </a:solidFill>
                <a:latin typeface="Calibri" panose="020F0502020204030204" pitchFamily="34" charset="0"/>
                <a:cs typeface="Calibri" panose="020F0502020204030204" pitchFamily="34" charset="0"/>
              </a:rPr>
              <a:t>a nie od </a:t>
            </a:r>
            <a:r>
              <a:rPr lang="pl-PL" sz="1200" dirty="0" err="1">
                <a:solidFill>
                  <a:srgbClr val="2F355A"/>
                </a:solidFill>
                <a:latin typeface="Calibri" panose="020F0502020204030204" pitchFamily="34" charset="0"/>
                <a:cs typeface="Calibri" panose="020F0502020204030204" pitchFamily="34" charset="0"/>
              </a:rPr>
              <a:t>jej </a:t>
            </a:r>
            <a:r>
              <a:rPr lang="de-DE" sz="1200" dirty="0" err="1">
                <a:solidFill>
                  <a:srgbClr val="2F355A"/>
                </a:solidFill>
                <a:latin typeface="Calibri" panose="020F0502020204030204" pitchFamily="34" charset="0"/>
                <a:cs typeface="Calibri" panose="020F0502020204030204" pitchFamily="34" charset="0"/>
              </a:rPr>
              <a:t>płci</a:t>
            </a:r>
            <a:r>
              <a:rPr lang="de-DE" sz="1200" dirty="0">
                <a:solidFill>
                  <a:srgbClr val="2F355A"/>
                </a:solidFill>
                <a:latin typeface="Calibri" panose="020F0502020204030204" pitchFamily="34" charset="0"/>
                <a:cs typeface="Calibri" panose="020F0502020204030204" pitchFamily="34" charset="0"/>
              </a:rPr>
              <a:t>.</a:t>
            </a:r>
            <a:endParaRPr lang="pl-PL" sz="1200" dirty="0">
              <a:solidFill>
                <a:srgbClr val="2F355A"/>
              </a:solidFill>
              <a:latin typeface="Calibri" panose="020F0502020204030204" pitchFamily="34" charset="0"/>
              <a:cs typeface="Calibri" panose="020F0502020204030204" pitchFamily="34" charset="0"/>
            </a:endParaRPr>
          </a:p>
          <a:p>
            <a:pPr algn="just"/>
            <a:endParaRPr lang="pl-PL" sz="1200" dirty="0">
              <a:solidFill>
                <a:srgbClr val="2F355A"/>
              </a:solidFill>
              <a:latin typeface="Calibri" panose="020F0502020204030204" pitchFamily="34" charset="0"/>
              <a:cs typeface="Calibri" panose="020F0502020204030204" pitchFamily="34" charset="0"/>
            </a:endParaRPr>
          </a:p>
          <a:p>
            <a:pPr algn="just"/>
            <a:r>
              <a:rPr lang="pl-PL" sz="1200" dirty="0">
                <a:solidFill>
                  <a:srgbClr val="2F355A"/>
                </a:solidFill>
                <a:latin typeface="Calibri" panose="020F0502020204030204" pitchFamily="34" charset="0"/>
                <a:cs typeface="Calibri" panose="020F0502020204030204" pitchFamily="34" charset="0"/>
              </a:rPr>
              <a:t>W </a:t>
            </a:r>
            <a:r>
              <a:rPr lang="pl-PL" sz="1200" dirty="0" err="1">
                <a:solidFill>
                  <a:srgbClr val="2F355A"/>
                </a:solidFill>
                <a:latin typeface="Calibri" panose="020F0502020204030204" pitchFamily="34" charset="0"/>
                <a:cs typeface="Calibri" panose="020F0502020204030204" pitchFamily="34" charset="0"/>
              </a:rPr>
              <a:t>firmie obowiązuje </a:t>
            </a:r>
            <a:r>
              <a:rPr lang="pl-PL" sz="1200" dirty="0">
                <a:solidFill>
                  <a:srgbClr val="2F355A"/>
                </a:solidFill>
                <a:latin typeface="Calibri" panose="020F0502020204030204" pitchFamily="34" charset="0"/>
                <a:cs typeface="Calibri" panose="020F0502020204030204" pitchFamily="34" charset="0"/>
              </a:rPr>
              <a:t>polityka stalkingu. </a:t>
            </a:r>
            <a:r>
              <a:rPr lang="de-DE" sz="1200" dirty="0">
                <a:solidFill>
                  <a:srgbClr val="2F355A"/>
                </a:solidFill>
                <a:latin typeface="Calibri" panose="020F0502020204030204" pitchFamily="34" charset="0"/>
                <a:cs typeface="Calibri" panose="020F0502020204030204" pitchFamily="34" charset="0"/>
              </a:rPr>
              <a:t>Nie </a:t>
            </a:r>
            <a:r>
              <a:rPr lang="de-DE" sz="1200" dirty="0" err="1">
                <a:solidFill>
                  <a:srgbClr val="2F355A"/>
                </a:solidFill>
                <a:latin typeface="Calibri" panose="020F0502020204030204" pitchFamily="34" charset="0"/>
                <a:cs typeface="Calibri" panose="020F0502020204030204" pitchFamily="34" charset="0"/>
              </a:rPr>
              <a:t>jest ona jednak ściśle związana z płcią</a:t>
            </a:r>
            <a:r>
              <a:rPr lang="pl-PL" sz="1200" dirty="0">
                <a:solidFill>
                  <a:srgbClr val="2F355A"/>
                </a:solidFill>
                <a:latin typeface="Calibri" panose="020F0502020204030204" pitchFamily="34" charset="0"/>
                <a:cs typeface="Calibri" panose="020F0502020204030204" pitchFamily="34" charset="0"/>
              </a:rPr>
              <a:t>, </a:t>
            </a:r>
            <a:r>
              <a:rPr lang="de-DE" sz="1200" dirty="0" err="1">
                <a:solidFill>
                  <a:srgbClr val="2F355A"/>
                </a:solidFill>
                <a:latin typeface="Calibri" panose="020F0502020204030204" pitchFamily="34" charset="0"/>
                <a:cs typeface="Calibri" panose="020F0502020204030204" pitchFamily="34" charset="0"/>
              </a:rPr>
              <a:t>tylko ogólnie z ludźmi</a:t>
            </a:r>
            <a:r>
              <a:rPr lang="de-DE" sz="1200" dirty="0">
                <a:solidFill>
                  <a:srgbClr val="2F355A"/>
                </a:solidFill>
                <a:latin typeface="Calibri" panose="020F0502020204030204" pitchFamily="34" charset="0"/>
                <a:cs typeface="Calibri" panose="020F0502020204030204" pitchFamily="34" charset="0"/>
              </a:rPr>
              <a:t>. To </a:t>
            </a:r>
            <a:r>
              <a:rPr lang="de-DE" sz="1200" dirty="0" err="1">
                <a:solidFill>
                  <a:srgbClr val="2F355A"/>
                </a:solidFill>
                <a:latin typeface="Calibri" panose="020F0502020204030204" pitchFamily="34" charset="0"/>
                <a:cs typeface="Calibri" panose="020F0502020204030204" pitchFamily="34" charset="0"/>
              </a:rPr>
              <a:t>są zasady zachowania </a:t>
            </a:r>
            <a:r>
              <a:rPr lang="de-DE" sz="1200" dirty="0">
                <a:solidFill>
                  <a:srgbClr val="2F355A"/>
                </a:solidFill>
                <a:latin typeface="Calibri" panose="020F0502020204030204" pitchFamily="34" charset="0"/>
                <a:cs typeface="Calibri" panose="020F0502020204030204" pitchFamily="34" charset="0"/>
              </a:rPr>
              <a:t>i </a:t>
            </a:r>
            <a:r>
              <a:rPr lang="de-DE" sz="1200" dirty="0" err="1">
                <a:solidFill>
                  <a:srgbClr val="2F355A"/>
                </a:solidFill>
                <a:latin typeface="Calibri" panose="020F0502020204030204" pitchFamily="34" charset="0"/>
                <a:cs typeface="Calibri" panose="020F0502020204030204" pitchFamily="34" charset="0"/>
              </a:rPr>
              <a:t>współpracy</a:t>
            </a:r>
            <a:r>
              <a:rPr lang="de-DE" sz="1200" dirty="0">
                <a:solidFill>
                  <a:srgbClr val="2F355A"/>
                </a:solidFill>
                <a:latin typeface="Calibri" panose="020F0502020204030204" pitchFamily="34" charset="0"/>
                <a:cs typeface="Calibri" panose="020F0502020204030204" pitchFamily="34" charset="0"/>
              </a:rPr>
              <a:t>, </a:t>
            </a:r>
            <a:r>
              <a:rPr lang="de-DE" sz="1200" dirty="0" err="1">
                <a:solidFill>
                  <a:srgbClr val="2F355A"/>
                </a:solidFill>
                <a:latin typeface="Calibri" panose="020F0502020204030204" pitchFamily="34" charset="0"/>
                <a:cs typeface="Calibri" panose="020F0502020204030204" pitchFamily="34" charset="0"/>
              </a:rPr>
              <a:t>określają co wolno, a czego </a:t>
            </a:r>
            <a:r>
              <a:rPr lang="de-DE" sz="1200" dirty="0">
                <a:solidFill>
                  <a:srgbClr val="2F355A"/>
                </a:solidFill>
                <a:latin typeface="Calibri" panose="020F0502020204030204" pitchFamily="34" charset="0"/>
                <a:cs typeface="Calibri" panose="020F0502020204030204" pitchFamily="34" charset="0"/>
              </a:rPr>
              <a:t>nie</a:t>
            </a:r>
            <a:r>
              <a:rPr lang="de-DE" sz="1200" dirty="0" err="1">
                <a:solidFill>
                  <a:srgbClr val="2F355A"/>
                </a:solidFill>
                <a:latin typeface="Calibri" panose="020F0502020204030204" pitchFamily="34" charset="0"/>
                <a:cs typeface="Calibri" panose="020F0502020204030204" pitchFamily="34" charset="0"/>
              </a:rPr>
              <a:t>,</a:t>
            </a:r>
            <a:r>
              <a:rPr lang="de-DE" sz="1200" dirty="0">
                <a:solidFill>
                  <a:srgbClr val="2F355A"/>
                </a:solidFill>
                <a:latin typeface="Calibri" panose="020F0502020204030204" pitchFamily="34" charset="0"/>
                <a:cs typeface="Calibri" panose="020F0502020204030204" pitchFamily="34" charset="0"/>
              </a:rPr>
              <a:t> np. </a:t>
            </a:r>
            <a:r>
              <a:rPr lang="de-DE" sz="1200" dirty="0" err="1">
                <a:solidFill>
                  <a:srgbClr val="2F355A"/>
                </a:solidFill>
                <a:latin typeface="Calibri" panose="020F0502020204030204" pitchFamily="34" charset="0"/>
                <a:cs typeface="Calibri" panose="020F0502020204030204" pitchFamily="34" charset="0"/>
              </a:rPr>
              <a:t>niedopuszczalne </a:t>
            </a:r>
            <a:r>
              <a:rPr lang="pl-PL" sz="1200" dirty="0" err="1">
                <a:solidFill>
                  <a:srgbClr val="2F355A"/>
                </a:solidFill>
                <a:latin typeface="Calibri" panose="020F0502020204030204" pitchFamily="34" charset="0"/>
                <a:cs typeface="Calibri" panose="020F0502020204030204" pitchFamily="34" charset="0"/>
              </a:rPr>
              <a:t>jest </a:t>
            </a:r>
            <a:r>
              <a:rPr lang="de-DE" sz="1200" dirty="0" err="1">
                <a:solidFill>
                  <a:srgbClr val="2F355A"/>
                </a:solidFill>
                <a:latin typeface="Calibri" panose="020F0502020204030204" pitchFamily="34" charset="0"/>
                <a:cs typeface="Calibri" panose="020F0502020204030204" pitchFamily="34" charset="0"/>
              </a:rPr>
              <a:t>nękanie kogoś z powodu </a:t>
            </a:r>
            <a:r>
              <a:rPr lang="de-DE" sz="1200" dirty="0">
                <a:solidFill>
                  <a:srgbClr val="2F355A"/>
                </a:solidFill>
                <a:latin typeface="Calibri" panose="020F0502020204030204" pitchFamily="34" charset="0"/>
                <a:cs typeface="Calibri" panose="020F0502020204030204" pitchFamily="34" charset="0"/>
              </a:rPr>
              <a:t>innej </a:t>
            </a:r>
            <a:r>
              <a:rPr lang="de-DE" sz="1200" dirty="0" err="1">
                <a:solidFill>
                  <a:srgbClr val="2F355A"/>
                </a:solidFill>
                <a:latin typeface="Calibri" panose="020F0502020204030204" pitchFamily="34" charset="0"/>
                <a:cs typeface="Calibri" panose="020F0502020204030204" pitchFamily="34" charset="0"/>
              </a:rPr>
              <a:t>płci czy narodowości</a:t>
            </a:r>
            <a:r>
              <a:rPr lang="de-DE" sz="1200" dirty="0">
                <a:latin typeface="Calibri" panose="020F0502020204030204" pitchFamily="34" charset="0"/>
                <a:cs typeface="Calibri" panose="020F0502020204030204" pitchFamily="34" charset="0"/>
              </a:rPr>
              <a:t>.</a:t>
            </a:r>
            <a:endParaRPr lang="pl-PL" sz="1200" dirty="0">
              <a:solidFill>
                <a:srgbClr val="2F355A"/>
              </a:solidFill>
              <a:latin typeface="Calibri" panose="020F0502020204030204" pitchFamily="34" charset="0"/>
              <a:cs typeface="Calibri" panose="020F0502020204030204" pitchFamily="34" charset="0"/>
            </a:endParaRPr>
          </a:p>
          <a:p>
            <a:pPr algn="just"/>
            <a:endParaRPr lang="pl-PL" sz="1200" dirty="0">
              <a:solidFill>
                <a:srgbClr val="2F355A"/>
              </a:solidFill>
              <a:latin typeface="Calibri" panose="020F0502020204030204" pitchFamily="34" charset="0"/>
              <a:cs typeface="Calibri" panose="020F0502020204030204" pitchFamily="34" charset="0"/>
              <a:sym typeface="Montserrat Light"/>
            </a:endParaRPr>
          </a:p>
        </p:txBody>
      </p:sp>
      <p:pic>
        <p:nvPicPr>
          <p:cNvPr id="8" name="Obraz 7">
            <a:extLst>
              <a:ext uri="{FF2B5EF4-FFF2-40B4-BE49-F238E27FC236}">
                <a16:creationId xmlns:a16="http://schemas.microsoft.com/office/drawing/2014/main" id="{97C7372F-0225-5D52-A691-380DCAD4EFB4}"/>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946" y="7258050"/>
            <a:ext cx="6857999" cy="2647950"/>
          </a:xfrm>
          <a:prstGeom prst="rect">
            <a:avLst/>
          </a:prstGeom>
        </p:spPr>
      </p:pic>
    </p:spTree>
    <p:extLst>
      <p:ext uri="{BB962C8B-B14F-4D97-AF65-F5344CB8AC3E}">
        <p14:creationId xmlns:p14="http://schemas.microsoft.com/office/powerpoint/2010/main" val="1210830423"/>
      </p:ext>
    </p:extLst>
  </p:cSld>
  <p:clrMapOvr>
    <a:masterClrMapping/>
  </p:clrMapOvr>
  <p:transition spd="med"/>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27918" y="4066884"/>
            <a:ext cx="2865335" cy="5044145"/>
          </a:xfrm>
        </p:spPr>
        <p:txBody>
          <a:bodyPr/>
          <a:lstStyle/>
          <a:p>
            <a:endParaRPr lang="pl-PL" sz="1200" dirty="0">
              <a:solidFill>
                <a:srgbClr val="002060"/>
              </a:solidFill>
              <a:latin typeface="Calibri" panose="020F0502020204030204" pitchFamily="34" charset="0"/>
              <a:cs typeface="Calibri" panose="020F0502020204030204" pitchFamily="34" charset="0"/>
            </a:endParaRPr>
          </a:p>
          <a:p>
            <a:r>
              <a:rPr lang="en-US" sz="1200" dirty="0">
                <a:solidFill>
                  <a:srgbClr val="002060"/>
                </a:solidFill>
                <a:latin typeface="Calibri" panose="020F0502020204030204" pitchFamily="34" charset="0"/>
                <a:cs typeface="Calibri" panose="020F0502020204030204" pitchFamily="34" charset="0"/>
              </a:rPr>
              <a:t>W lutym 1961 roku rozpoczął działalność Inspektorat Żeglugi Śródlądowej w Szczecinie, przejmując nadzór nad żeglugą </a:t>
            </a:r>
            <a:r>
              <a:rPr lang="en-US" sz="1200" dirty="0" err="1">
                <a:solidFill>
                  <a:srgbClr val="002060"/>
                </a:solidFill>
                <a:latin typeface="Calibri" panose="020F0502020204030204" pitchFamily="34" charset="0"/>
                <a:cs typeface="Calibri" panose="020F0502020204030204" pitchFamily="34" charset="0"/>
              </a:rPr>
              <a:t>śródlądową </a:t>
            </a:r>
            <a:r>
              <a:rPr lang="en-US" sz="1200" dirty="0">
                <a:solidFill>
                  <a:srgbClr val="002060"/>
                </a:solidFill>
                <a:latin typeface="Calibri" panose="020F0502020204030204" pitchFamily="34" charset="0"/>
                <a:cs typeface="Calibri" panose="020F0502020204030204" pitchFamily="34" charset="0"/>
              </a:rPr>
              <a:t>od Rejonów Dróg Wodnych w Szczecinie i </a:t>
            </a:r>
            <a:r>
              <a:rPr lang="en-US" sz="1200" dirty="0" err="1">
                <a:solidFill>
                  <a:srgbClr val="002060"/>
                </a:solidFill>
                <a:latin typeface="Calibri" panose="020F0502020204030204" pitchFamily="34" charset="0"/>
                <a:cs typeface="Calibri" panose="020F0502020204030204" pitchFamily="34" charset="0"/>
              </a:rPr>
              <a:t>Gorzowie</a:t>
            </a:r>
            <a:r>
              <a:rPr lang="en-US" sz="1200" dirty="0">
                <a:solidFill>
                  <a:srgbClr val="002060"/>
                </a:solidFill>
                <a:latin typeface="Calibri" panose="020F0502020204030204" pitchFamily="34" charset="0"/>
                <a:cs typeface="Calibri" panose="020F0502020204030204" pitchFamily="34" charset="0"/>
              </a:rPr>
              <a:t>. </a:t>
            </a:r>
            <a:endParaRPr lang="pl-PL" sz="1200" dirty="0">
              <a:solidFill>
                <a:srgbClr val="002060"/>
              </a:solidFill>
              <a:latin typeface="Calibri" panose="020F0502020204030204" pitchFamily="34" charset="0"/>
              <a:cs typeface="Calibri" panose="020F0502020204030204" pitchFamily="34" charset="0"/>
            </a:endParaRPr>
          </a:p>
          <a:p>
            <a:endParaRPr lang="pl-PL" sz="1200" dirty="0">
              <a:solidFill>
                <a:srgbClr val="002060"/>
              </a:solidFill>
              <a:latin typeface="Calibri" panose="020F0502020204030204" pitchFamily="34" charset="0"/>
              <a:cs typeface="Calibri" panose="020F0502020204030204" pitchFamily="34" charset="0"/>
            </a:endParaRPr>
          </a:p>
          <a:p>
            <a:r>
              <a:rPr lang="en-US" sz="1200" dirty="0">
                <a:solidFill>
                  <a:srgbClr val="002060"/>
                </a:solidFill>
                <a:latin typeface="Calibri" panose="020F0502020204030204" pitchFamily="34" charset="0"/>
                <a:cs typeface="Calibri" panose="020F0502020204030204" pitchFamily="34" charset="0"/>
              </a:rPr>
              <a:t>Urząd Żeglugi Śródlądowej w Szczecinie jest wyodrębnionym </a:t>
            </a:r>
            <a:r>
              <a:rPr lang="en-US" sz="1200" dirty="0" err="1">
                <a:solidFill>
                  <a:srgbClr val="002060"/>
                </a:solidFill>
                <a:latin typeface="Calibri" panose="020F0502020204030204" pitchFamily="34" charset="0"/>
                <a:cs typeface="Calibri" panose="020F0502020204030204" pitchFamily="34" charset="0"/>
              </a:rPr>
              <a:t>organizacyjnie </a:t>
            </a:r>
            <a:r>
              <a:rPr lang="en-US" sz="1200" dirty="0">
                <a:solidFill>
                  <a:srgbClr val="002060"/>
                </a:solidFill>
                <a:latin typeface="Calibri" panose="020F0502020204030204" pitchFamily="34" charset="0"/>
                <a:cs typeface="Calibri" panose="020F0502020204030204" pitchFamily="34" charset="0"/>
              </a:rPr>
              <a:t>zespołem ludzi i środków powołanym do realizacji kompetencji Dyrektora Urzędu Żeglugi Śródlądowej jako terenowego organu administracji żeglugi śródlądowej.</a:t>
            </a:r>
          </a:p>
          <a:p>
            <a:endParaRPr lang="pl-PL" sz="1200" dirty="0">
              <a:solidFill>
                <a:srgbClr val="002060"/>
              </a:solidFill>
              <a:latin typeface="Calibri" panose="020F0502020204030204" pitchFamily="34" charset="0"/>
              <a:cs typeface="Calibri" panose="020F0502020204030204" pitchFamily="34" charset="0"/>
            </a:endParaRPr>
          </a:p>
          <a:p>
            <a:endParaRPr lang="pl-PL" sz="1200" dirty="0">
              <a:solidFill>
                <a:srgbClr val="002060"/>
              </a:solidFill>
              <a:latin typeface="Calibri" panose="020F0502020204030204" pitchFamily="34" charset="0"/>
              <a:cs typeface="Calibri" panose="020F0502020204030204" pitchFamily="34" charset="0"/>
            </a:endParaRPr>
          </a:p>
          <a:p>
            <a:endParaRPr lang="en-US" sz="1200" dirty="0">
              <a:solidFill>
                <a:srgbClr val="002060"/>
              </a:solidFill>
              <a:latin typeface="Calibri" panose="020F0502020204030204" pitchFamily="34" charset="0"/>
              <a:cs typeface="Calibri" panose="020F0502020204030204" pitchFamily="34" charset="0"/>
            </a:endParaRPr>
          </a:p>
          <a:p>
            <a:endParaRPr lang="en-US" sz="1200" dirty="0">
              <a:solidFill>
                <a:srgbClr val="002060"/>
              </a:solidFill>
              <a:latin typeface="Calibri" panose="020F0502020204030204" pitchFamily="34" charset="0"/>
              <a:cs typeface="Calibri" panose="020F0502020204030204" pitchFamily="34" charset="0"/>
            </a:endParaRPr>
          </a:p>
          <a:p>
            <a:endParaRPr lang="en-US" sz="1200" dirty="0">
              <a:solidFill>
                <a:srgbClr val="002060"/>
              </a:solidFill>
              <a:latin typeface="Calibri" panose="020F0502020204030204" pitchFamily="34" charset="0"/>
              <a:cs typeface="Calibri" panose="020F0502020204030204" pitchFamily="34" charset="0"/>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48070" y="5323008"/>
            <a:ext cx="2694087" cy="349177"/>
          </a:xfrm>
          <a:prstGeom prst="rect">
            <a:avLst/>
          </a:prstGeom>
        </p:spPr>
        <p:txBody>
          <a:bodyPr/>
          <a:lstStyle/>
          <a:p>
            <a:r>
              <a:rPr lang="pl-PL" sz="1800" dirty="0" err="1">
                <a:latin typeface="Calibri" panose="020F0502020204030204" pitchFamily="34" charset="0"/>
                <a:cs typeface="Calibri" panose="020F0502020204030204" pitchFamily="34" charset="0"/>
              </a:rPr>
              <a:t>Soures</a:t>
            </a:r>
            <a:r>
              <a:rPr lang="pl-PL" sz="1800" dirty="0">
                <a:latin typeface="Calibri" panose="020F0502020204030204" pitchFamily="34" charset="0"/>
                <a:cs typeface="Calibri" panose="020F0502020204030204" pitchFamily="34" charset="0"/>
              </a:rPr>
              <a:t>:</a:t>
            </a:r>
            <a:endParaRPr lang="en-US" sz="1800" dirty="0">
              <a:latin typeface="Gotham Medium"/>
              <a:cs typeface="Calibri" panose="020F0502020204030204" pitchFamily="34" charset="0"/>
            </a:endParaRP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xfrm>
            <a:off x="264748" y="5868558"/>
            <a:ext cx="2694086" cy="349177"/>
          </a:xfrm>
          <a:prstGeom prst="rect">
            <a:avLst/>
          </a:prstGeom>
        </p:spPr>
        <p:txBody>
          <a:bodyPr/>
          <a:lstStyle/>
          <a:p>
            <a:r>
              <a:rPr lang="pl-PL" sz="1400" dirty="0">
                <a:latin typeface="Calibri" panose="020F0502020204030204" pitchFamily="34" charset="0"/>
                <a:cs typeface="Calibri" panose="020F0502020204030204" pitchFamily="34" charset="0"/>
              </a:rPr>
              <a:t>Na podstawie wywiadu z </a:t>
            </a:r>
            <a:r>
              <a:rPr lang="en-GB" sz="1400" dirty="0" err="1">
                <a:latin typeface="Calibri" panose="020F0502020204030204" pitchFamily="34" charset="0"/>
                <a:cs typeface="Calibri" panose="020F0502020204030204" pitchFamily="34" charset="0"/>
              </a:rPr>
              <a:t>dr </a:t>
            </a:r>
            <a:r>
              <a:rPr lang="pl-PL" sz="1400" dirty="0">
                <a:latin typeface="Calibri" panose="020F0502020204030204" pitchFamily="34" charset="0"/>
                <a:cs typeface="Calibri" panose="020F0502020204030204" pitchFamily="34" charset="0"/>
              </a:rPr>
              <a:t>Ewą Łuczak </a:t>
            </a:r>
            <a:r>
              <a:rPr lang="en-US" sz="1400" dirty="0">
                <a:latin typeface="Calibri" panose="020F0502020204030204" pitchFamily="34" charset="0"/>
                <a:cs typeface="Calibri" panose="020F0502020204030204" pitchFamily="34" charset="0"/>
              </a:rPr>
              <a:t>https://wwwszczecin.uzs.gov.pl/</a:t>
            </a: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39190" y="3381722"/>
            <a:ext cx="3091407" cy="902888"/>
          </a:xfrm>
          <a:prstGeom prst="rect">
            <a:avLst/>
          </a:prstGeom>
        </p:spPr>
        <p:txBody>
          <a:bodyPr/>
          <a:lstStyle/>
          <a:p>
            <a:r>
              <a:rPr lang="pl-PL" sz="1800" dirty="0">
                <a:latin typeface="Calibri" panose="020F0502020204030204" pitchFamily="34" charset="0"/>
                <a:cs typeface="Calibri" panose="020F0502020204030204" pitchFamily="34" charset="0"/>
              </a:rPr>
              <a:t>Urząd Żeglugi Śródlądowej w Szczecinie</a:t>
            </a:r>
            <a:endParaRPr lang="en-US" sz="1800" dirty="0">
              <a:latin typeface="Gotham Medium"/>
              <a:cs typeface="Calibri" panose="020F0502020204030204" pitchFamily="34" charset="0"/>
            </a:endParaRPr>
          </a:p>
        </p:txBody>
      </p:sp>
      <p:pic>
        <p:nvPicPr>
          <p:cNvPr id="14" name="Symbol zastępczy obrazu 13">
            <a:extLst>
              <a:ext uri="{FF2B5EF4-FFF2-40B4-BE49-F238E27FC236}">
                <a16:creationId xmlns:a16="http://schemas.microsoft.com/office/drawing/2014/main" id="{CBC12F1A-54F0-3D33-0209-10E74E250DA9}"/>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t="18598" b="18598"/>
          <a:stretch>
            <a:fillRect/>
          </a:stretch>
        </p:blipFill>
        <p:spPr>
          <a:xfrm>
            <a:off x="28171" y="7647766"/>
            <a:ext cx="2739604" cy="1721116"/>
          </a:xfrm>
        </p:spPr>
      </p:pic>
      <p:grpSp>
        <p:nvGrpSpPr>
          <p:cNvPr id="17" name="Group 16">
            <a:extLst>
              <a:ext uri="{FF2B5EF4-FFF2-40B4-BE49-F238E27FC236}">
                <a16:creationId xmlns:a16="http://schemas.microsoft.com/office/drawing/2014/main" id="{03FE64B4-10BA-B54D-85FA-0A11220FF92B}"/>
              </a:ext>
            </a:extLst>
          </p:cNvPr>
          <p:cNvGrpSpPr/>
          <p:nvPr/>
        </p:nvGrpSpPr>
        <p:grpSpPr>
          <a:xfrm>
            <a:off x="2154310" y="8061484"/>
            <a:ext cx="1021434" cy="832733"/>
            <a:chOff x="3891661" y="3269513"/>
            <a:chExt cx="1021434"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sz="2000"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891661" y="3476224"/>
              <a:ext cx="1021434" cy="480260"/>
            </a:xfrm>
            <a:prstGeom prst="rect">
              <a:avLst/>
            </a:prstGeom>
          </p:spPr>
          <p:txBody>
            <a:bodyPr wrap="none">
              <a:spAutoFit/>
            </a:bodyPr>
            <a:lstStyle/>
            <a:p>
              <a:pPr marL="12700" algn="ctr">
                <a:lnSpc>
                  <a:spcPts val="1420"/>
                </a:lnSpc>
                <a:spcBef>
                  <a:spcPts val="100"/>
                </a:spcBef>
              </a:pPr>
              <a:r>
                <a:rPr lang="en-IE" sz="1800" dirty="0">
                  <a:solidFill>
                    <a:srgbClr val="0000FF"/>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KLIKNIJ</a:t>
              </a:r>
            </a:p>
            <a:p>
              <a:pPr marL="12700" algn="ctr">
                <a:lnSpc>
                  <a:spcPts val="1420"/>
                </a:lnSpc>
                <a:spcBef>
                  <a:spcPts val="100"/>
                </a:spcBef>
              </a:pPr>
              <a:r>
                <a:rPr lang="en-IE" sz="1800" dirty="0">
                  <a:solidFill>
                    <a:schemeClr val="bg1"/>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DO WGLĄDU</a:t>
              </a:r>
              <a:endParaRPr lang="en-IE" sz="1800" dirty="0">
                <a:solidFill>
                  <a:schemeClr val="bg1"/>
                </a:solidFill>
                <a:latin typeface="Calibri" panose="020F0502020204030204" pitchFamily="34" charset="0"/>
                <a:cs typeface="Calibri" panose="020F0502020204030204" pitchFamily="34" charset="0"/>
              </a:endParaRPr>
            </a:p>
          </p:txBody>
        </p:sp>
      </p:grpSp>
      <p:sp>
        <p:nvSpPr>
          <p:cNvPr id="3" name="Text Placeholder 11">
            <a:extLst>
              <a:ext uri="{FF2B5EF4-FFF2-40B4-BE49-F238E27FC236}">
                <a16:creationId xmlns:a16="http://schemas.microsoft.com/office/drawing/2014/main" id="{6182006B-7144-0F26-46E2-4C04BA439901}"/>
              </a:ext>
            </a:extLst>
          </p:cNvPr>
          <p:cNvSpPr txBox="1">
            <a:spLocks/>
          </p:cNvSpPr>
          <p:nvPr/>
        </p:nvSpPr>
        <p:spPr>
          <a:xfrm>
            <a:off x="248069" y="4318980"/>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pl-PL" sz="1800" dirty="0">
                <a:latin typeface="Calibri" panose="020F0502020204030204" pitchFamily="34" charset="0"/>
                <a:cs typeface="Calibri" panose="020F0502020204030204" pitchFamily="34" charset="0"/>
              </a:rPr>
              <a:t>Firma:</a:t>
            </a:r>
            <a:endParaRPr lang="en-US" sz="1800" dirty="0">
              <a:latin typeface="Gotham Medium"/>
              <a:cs typeface="Calibri" panose="020F0502020204030204" pitchFamily="34" charset="0"/>
            </a:endParaRPr>
          </a:p>
        </p:txBody>
      </p:sp>
      <p:sp>
        <p:nvSpPr>
          <p:cNvPr id="5" name="Text Placeholder 12">
            <a:extLst>
              <a:ext uri="{FF2B5EF4-FFF2-40B4-BE49-F238E27FC236}">
                <a16:creationId xmlns:a16="http://schemas.microsoft.com/office/drawing/2014/main" id="{E07AD512-2114-A707-51E0-D559F53914D9}"/>
              </a:ext>
            </a:extLst>
          </p:cNvPr>
          <p:cNvSpPr txBox="1">
            <a:spLocks/>
          </p:cNvSpPr>
          <p:nvPr/>
        </p:nvSpPr>
        <p:spPr>
          <a:xfrm>
            <a:off x="248070" y="4729975"/>
            <a:ext cx="2272328" cy="482956"/>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sz="1400" dirty="0">
                <a:latin typeface="Calibri" panose="020F0502020204030204" pitchFamily="34" charset="0"/>
                <a:cs typeface="Calibri" panose="020F0502020204030204" pitchFamily="34" charset="0"/>
              </a:rPr>
              <a:t>Urząd Żeglugi Śródlądowej w Szczecinie </a:t>
            </a:r>
          </a:p>
        </p:txBody>
      </p:sp>
      <p:pic>
        <p:nvPicPr>
          <p:cNvPr id="20" name="Symbol zastępczy obrazu 19">
            <a:extLst>
              <a:ext uri="{FF2B5EF4-FFF2-40B4-BE49-F238E27FC236}">
                <a16:creationId xmlns:a16="http://schemas.microsoft.com/office/drawing/2014/main" id="{A0B672DE-27DB-9EAD-E58D-CC3129B5862B}"/>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
        <p:nvSpPr>
          <p:cNvPr id="7" name="pole tekstowe 6">
            <a:extLst>
              <a:ext uri="{FF2B5EF4-FFF2-40B4-BE49-F238E27FC236}">
                <a16:creationId xmlns:a16="http://schemas.microsoft.com/office/drawing/2014/main" id="{8A054C97-7DC6-6321-E913-107BD353E307}"/>
              </a:ext>
            </a:extLst>
          </p:cNvPr>
          <p:cNvSpPr txBox="1"/>
          <p:nvPr/>
        </p:nvSpPr>
        <p:spPr>
          <a:xfrm>
            <a:off x="3339477" y="3599448"/>
            <a:ext cx="3446060" cy="46743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defTabSz="583729">
              <a:lnSpc>
                <a:spcPts val="1420"/>
              </a:lnSpc>
            </a:pPr>
            <a:r>
              <a:rPr lang="en-US" sz="1600" b="1" dirty="0">
                <a:solidFill>
                  <a:srgbClr val="31475E"/>
                </a:solidFill>
                <a:latin typeface="Gotham Medium"/>
                <a:cs typeface="Calibri" panose="020F0502020204030204" pitchFamily="34" charset="0"/>
                <a:sym typeface="Montserrat Light"/>
              </a:rPr>
              <a:t> Urząd Żeglugi Śródlądowej w Szczecinie </a:t>
            </a:r>
            <a:endParaRPr lang="pl-PL" sz="1600" b="1" dirty="0">
              <a:solidFill>
                <a:srgbClr val="31475E"/>
              </a:solidFill>
              <a:latin typeface="Calibri" panose="020F0502020204030204" pitchFamily="34" charset="0"/>
              <a:cs typeface="Calibri" panose="020F0502020204030204" pitchFamily="34" charset="0"/>
              <a:sym typeface="Montserrat Light"/>
            </a:endParaRPr>
          </a:p>
        </p:txBody>
      </p:sp>
    </p:spTree>
    <p:extLst>
      <p:ext uri="{BB962C8B-B14F-4D97-AF65-F5344CB8AC3E}">
        <p14:creationId xmlns:p14="http://schemas.microsoft.com/office/powerpoint/2010/main" val="2295066246"/>
      </p:ext>
    </p:extLst>
  </p:cSld>
  <p:clrMapOvr>
    <a:masterClrMapping/>
  </p:clrMapOvr>
  <p:transition spd="med"/>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Symbol zastępczy obrazu 9">
            <a:extLst>
              <a:ext uri="{FF2B5EF4-FFF2-40B4-BE49-F238E27FC236}">
                <a16:creationId xmlns:a16="http://schemas.microsoft.com/office/drawing/2014/main" id="{8DC6F930-F039-62D8-9573-8813D56C37B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710914" y="3257227"/>
            <a:ext cx="5430160" cy="348400"/>
          </a:xfrm>
        </p:spPr>
        <p:txBody>
          <a:bodyPr/>
          <a:lstStyle/>
          <a:p>
            <a:pPr algn="ctr"/>
            <a:r>
              <a:rPr lang="en-US" sz="1600" b="1" dirty="0">
                <a:solidFill>
                  <a:srgbClr val="31475E"/>
                </a:solidFill>
                <a:latin typeface="Gotham Medium"/>
                <a:cs typeface="Calibri" panose="020F0502020204030204" pitchFamily="34" charset="0"/>
                <a:sym typeface="FontAwesome"/>
              </a:rPr>
              <a:t>Urząd Żeglugi Śródlądowej w Szczecinie</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856675" y="3497295"/>
            <a:ext cx="5261095" cy="2570340"/>
          </a:xfrm>
        </p:spPr>
        <p:txBody>
          <a:bodyPr numCol="1"/>
          <a:lstStyle/>
          <a:p>
            <a:endParaRPr lang="en-US" sz="1200" dirty="0">
              <a:solidFill>
                <a:srgbClr val="002060"/>
              </a:solidFill>
              <a:latin typeface="Calibri" panose="020F0502020204030204" pitchFamily="34" charset="0"/>
              <a:cs typeface="Calibri" panose="020F0502020204030204" pitchFamily="34" charset="0"/>
            </a:endParaRPr>
          </a:p>
          <a:p>
            <a:r>
              <a:rPr lang="en-US" sz="1200" dirty="0">
                <a:solidFill>
                  <a:srgbClr val="002060"/>
                </a:solidFill>
                <a:latin typeface="Calibri" panose="020F0502020204030204" pitchFamily="34" charset="0"/>
                <a:cs typeface="Calibri" panose="020F0502020204030204" pitchFamily="34" charset="0"/>
              </a:rPr>
              <a:t>Oferty pracy są uzależnione od aktualnych potrzeb zatrudnienia na konkretnym stanowisku, a na każdą ofertę może aplikować zarówno kobieta, jak i mężczyzna. Pytania zadawane podczas rozmowy kwalifikacyjnej są wcześniej opracowane i dotyczą kwestii merytorycznych. Pytania są takie same dla wszystkich kandydatów. Płeć osoby ubiegającej się o pracę w naszym Urzędzie nie ma znaczenia podczas procesu rekrutacji, liczy się wiedza, doświadczenie i kompetencje kandydata. W zdecydowanej większości urząd zatrudnia urzędników służby cywilnej. Wiąże się to z dodatkowym obowiązkiem przestrzegania kodeksu etyki służby cywilnej w pracy, również przez osoby rekrutujące. Jest to swoista gwarancja, że najważniejsze zasady etyki służby cywilnej, takie jak bezstronność i bezinteresowność, są przestrzegane podczas rekrutacji, co z kolei wiąże się z takim samym podejściem do kandydatów do pracy. Firma dostosowuje warunki do potrzeb pracowników zarówno płci żeńskiej, jak i męskiej. Dyrektor kładzie duży nacisk na szkolenia pracowników, często sam inicjuje szkolenia wewnętrzne lub kieruje ich na szkolenia organizowane przez podmioty zewnętrzne. Mile widziane jest również samodzielne wyszukiwanie szkoleń podnoszących wiedzę i kwalifikacje pracownika na danym stanowisku i zgłaszanie się do przełożonego z gotową propozycją udziału w szkoleniu. Warto również dodać, że nowo zatrudniony pracownik służby przygotowawczej w służbie cywilnej przechodzi obowiązkowe szkolenie zakończone egzaminem. W urzędzie nie mamy do czynienia z dyskryminacją ze względu na płeć. Kobiety są cenione za organizację, wielozadaniowość i dokładność podczas wykonywania obowiązków służbowych. Potrafimy współpracować, niezależnie od płci. Awanse zależą od osiągnięć i zasług, a nie od płci. Aby zapobiec wszelkim przejawom dyskryminacji istnieje wewnętrzne zarządzenie dyrektora wprowadziło w urzędzie procedurę antymobbingową, która określa zasady zgłaszania takich sytuacji.</a:t>
            </a:r>
          </a:p>
          <a:p>
            <a:endParaRPr lang="en-US" dirty="0"/>
          </a:p>
          <a:p>
            <a:endParaRPr lang="en-US" dirty="0"/>
          </a:p>
        </p:txBody>
      </p:sp>
      <p:sp>
        <p:nvSpPr>
          <p:cNvPr id="4" name="Symbol zastępczy tekstu 3">
            <a:extLst>
              <a:ext uri="{FF2B5EF4-FFF2-40B4-BE49-F238E27FC236}">
                <a16:creationId xmlns:a16="http://schemas.microsoft.com/office/drawing/2014/main" id="{F9423A35-C4DB-B321-9606-2AC607BA6E1C}"/>
              </a:ext>
            </a:extLst>
          </p:cNvPr>
          <p:cNvSpPr>
            <a:spLocks noGrp="1"/>
          </p:cNvSpPr>
          <p:nvPr>
            <p:ph type="body" sz="quarter" idx="61"/>
          </p:nvPr>
        </p:nvSpPr>
        <p:spPr>
          <a:xfrm>
            <a:off x="2781090" y="1437727"/>
            <a:ext cx="3700448" cy="638015"/>
          </a:xfrm>
        </p:spPr>
        <p:txBody>
          <a:bodyPr/>
          <a:lstStyle/>
          <a:p>
            <a:r>
              <a:rPr lang="pl-PL" sz="1600" b="0" i="1" dirty="0"/>
              <a:t>Dr Ewa Łuczak</a:t>
            </a:r>
          </a:p>
        </p:txBody>
      </p:sp>
      <p:sp>
        <p:nvSpPr>
          <p:cNvPr id="3" name="Symbol zastępczy tekstu 2">
            <a:extLst>
              <a:ext uri="{FF2B5EF4-FFF2-40B4-BE49-F238E27FC236}">
                <a16:creationId xmlns:a16="http://schemas.microsoft.com/office/drawing/2014/main" id="{7011E68E-58A5-E199-FF45-422AA0E96533}"/>
              </a:ext>
            </a:extLst>
          </p:cNvPr>
          <p:cNvSpPr>
            <a:spLocks noGrp="1"/>
          </p:cNvSpPr>
          <p:nvPr>
            <p:ph type="body" sz="quarter" idx="59"/>
          </p:nvPr>
        </p:nvSpPr>
        <p:spPr>
          <a:xfrm>
            <a:off x="2853824" y="443514"/>
            <a:ext cx="3700448" cy="1632228"/>
          </a:xfrm>
        </p:spPr>
        <p:txBody>
          <a:bodyPr/>
          <a:lstStyle/>
          <a:p>
            <a:r>
              <a:rPr lang="en-US" sz="1600" b="1" dirty="0"/>
              <a:t>Kobiety są cenione za organizację, wielozadaniowość i dokładność podczas wykonywania obowiązków służbowych.</a:t>
            </a:r>
            <a:endParaRPr lang="pl-PL" sz="1600" b="1" dirty="0"/>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spTree>
    <p:extLst>
      <p:ext uri="{BB962C8B-B14F-4D97-AF65-F5344CB8AC3E}">
        <p14:creationId xmlns:p14="http://schemas.microsoft.com/office/powerpoint/2010/main" val="2022552241"/>
      </p:ext>
    </p:extLst>
  </p:cSld>
  <p:clrMapOvr>
    <a:masterClrMapping/>
  </p:clrMapOvr>
  <p:transition spd="med"/>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p:txBody>
          <a:bodyPr/>
          <a:lstStyle/>
          <a:p>
            <a:r>
              <a:rPr lang="hr-BA" sz="1600" b="1" dirty="0">
                <a:latin typeface="Calibri" panose="020F0502020204030204" pitchFamily="34" charset="0"/>
                <a:cs typeface="Calibri" panose="020F0502020204030204" pitchFamily="34" charset="0"/>
              </a:rPr>
              <a:t>Megan's Message</a:t>
            </a:r>
            <a:endParaRPr lang="en-US" sz="1600" b="1"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781050" y="4155580"/>
            <a:ext cx="5695950" cy="2570340"/>
          </a:xfrm>
        </p:spPr>
        <p:txBody>
          <a:bodyPr/>
          <a:lstStyle/>
          <a:p>
            <a:r>
              <a:rPr lang="en-US" sz="1200" dirty="0">
                <a:solidFill>
                  <a:schemeClr val="tx1"/>
                </a:solidFill>
                <a:latin typeface="Calibri" panose="020F0502020204030204" pitchFamily="34" charset="0"/>
                <a:cs typeface="Calibri" panose="020F0502020204030204" pitchFamily="34" charset="0"/>
              </a:rPr>
              <a:t>Chciałbym przekazać, że logistyka i łańcuch dostaw to nie tylko brudne magazyny i ciężarówki (nasze magazyny są bardzo czyste!). W tym sektorze jest tak wiele możliwości i tak wiele ekscytujących wyzwań. Chciałabym, aby więcej kobiet dołączyło do nas i abyśmy mieli nadzieję na lepszą równowagę płci. </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Jestem zaszczycony, że miałem okazję uczestniczyć w wydarzeniach i mówić o swoich doświadczeniach i dzielić się swoją historią, aby zachęcić innych. Szczególnie każdego, kto wie, że chciałby zrobić dyplom z biznesu, ale chciałby czegoś </a:t>
            </a:r>
            <a:r>
              <a:rPr lang="en-US" sz="1200" dirty="0" err="1">
                <a:solidFill>
                  <a:schemeClr val="tx1"/>
                </a:solidFill>
                <a:latin typeface="Calibri" panose="020F0502020204030204" pitchFamily="34" charset="0"/>
                <a:cs typeface="Calibri" panose="020F0502020204030204" pitchFamily="34" charset="0"/>
              </a:rPr>
              <a:t>specjalistycznego, </a:t>
            </a:r>
            <a:r>
              <a:rPr lang="en-US" sz="1200" dirty="0">
                <a:solidFill>
                  <a:schemeClr val="tx1"/>
                </a:solidFill>
                <a:latin typeface="Calibri" panose="020F0502020204030204" pitchFamily="34" charset="0"/>
                <a:cs typeface="Calibri" panose="020F0502020204030204" pitchFamily="34" charset="0"/>
              </a:rPr>
              <a:t>a jednocześnie mieć dużo różnorodności. </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W tych trudnych czasach branża logistyczna udowodniła swoje znaczenie; od importu niezbędnego sprzętu ochrony osobistej, po utrzymywanie zapasów na półkach sklepów spożywczych i wszystko pomiędzy. Każdy w branży logistyki i łańcucha dostaw odegrał swoją rolę, aby utrzymać kraj w ruchu. Jestem dumny, że mogę się nazywać #Essentialworker.</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pPr algn="l"/>
            <a:r>
              <a:rPr lang="hr-BA" sz="1200" dirty="0">
                <a:solidFill>
                  <a:schemeClr val="tx1"/>
                </a:solidFill>
                <a:latin typeface="Calibri" panose="020F0502020204030204" pitchFamily="34" charset="0"/>
                <a:cs typeface="Calibri" panose="020F0502020204030204" pitchFamily="34" charset="0"/>
              </a:rPr>
              <a:t>ŹRÓDŁO: </a:t>
            </a:r>
            <a:r>
              <a:rPr lang="hr-BA" sz="1200" dirty="0">
                <a:solidFill>
                  <a:schemeClr val="tx1"/>
                </a:solidFill>
                <a:latin typeface="Calibri" panose="020F0502020204030204" pitchFamily="34" charset="0"/>
                <a:cs typeface="Calibri" panose="020F0502020204030204" pitchFamily="34" charset="0"/>
                <a:hlinkClick r:id="rId2">
                  <a:extLst>
                    <a:ext uri="{A12FA001-AC4F-418D-AE19-62706E023703}">
                      <ahyp:hlinkClr xmlns:ahyp="http://schemas.microsoft.com/office/drawing/2018/hyperlinkcolor" val="tx"/>
                    </a:ext>
                  </a:extLst>
                </a:hlinkClick>
              </a:rPr>
              <a:t>https:</a:t>
            </a:r>
            <a:r>
              <a:rPr lang="hr-BA" sz="1200" dirty="0">
                <a:solidFill>
                  <a:schemeClr val="tx1"/>
                </a:solidFill>
                <a:latin typeface="Calibri" panose="020F0502020204030204" pitchFamily="34" charset="0"/>
                <a:cs typeface="Calibri" panose="020F0502020204030204" pitchFamily="34" charset="0"/>
              </a:rPr>
              <a:t>//the-irish-graduate.com/2020/07/20/my-graduate-life-megan-yeates/ </a:t>
            </a:r>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3067084" y="180696"/>
            <a:ext cx="3708366" cy="1632228"/>
          </a:xfrm>
        </p:spPr>
        <p:txBody>
          <a:bodyPr/>
          <a:lstStyle/>
          <a:p>
            <a:endParaRPr lang="hr-BA" sz="1600" dirty="0"/>
          </a:p>
          <a:p>
            <a:r>
              <a:rPr lang="en-GB" sz="1600" dirty="0"/>
              <a:t>"</a:t>
            </a:r>
            <a:r>
              <a:rPr lang="en-US" sz="1600" dirty="0"/>
              <a:t>Zawsze byłem przewyższany pod względem mężczyzn i kobiet, zarówno na studiach, jak i w mojej pracy. To było bardzo dużo wszystkich mężczyzn, zwłaszcza na wyższym poziomie ..</a:t>
            </a:r>
            <a:r>
              <a:rPr lang="hr-BA" sz="1600" dirty="0"/>
              <a:t>. </a:t>
            </a:r>
            <a:r>
              <a:rPr lang="en-US" sz="1600" dirty="0"/>
              <a:t>Wspaniale jest widzieć, jak kobiety odnoszące sukcesy w branży dzielą się swoją historią, wyzwaniami, przed którymi stanęły i jak je pokonały</a:t>
            </a:r>
            <a:r>
              <a:rPr lang="hr-BA" sz="1600" dirty="0"/>
              <a:t>"</a:t>
            </a:r>
            <a:endParaRPr lang="en-US" sz="1600" dirty="0"/>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1" name="Text Placeholder 10">
            <a:extLst>
              <a:ext uri="{FF2B5EF4-FFF2-40B4-BE49-F238E27FC236}">
                <a16:creationId xmlns:a16="http://schemas.microsoft.com/office/drawing/2014/main" id="{F03A7AF6-DE2A-1D4B-AFF7-28A89BB6E6A3}"/>
              </a:ext>
            </a:extLst>
          </p:cNvPr>
          <p:cNvSpPr>
            <a:spLocks noGrp="1"/>
          </p:cNvSpPr>
          <p:nvPr>
            <p:ph type="body" sz="quarter" idx="61"/>
          </p:nvPr>
        </p:nvSpPr>
        <p:spPr>
          <a:xfrm>
            <a:off x="3039987" y="1961638"/>
            <a:ext cx="3700448" cy="638015"/>
          </a:xfrm>
          <a:prstGeom prst="rect">
            <a:avLst/>
          </a:prstGeom>
        </p:spPr>
        <p:txBody>
          <a:bodyPr/>
          <a:lstStyle/>
          <a:p>
            <a:r>
              <a:rPr lang="hr-BA" sz="1050" dirty="0"/>
              <a:t>Megan Yeates</a:t>
            </a:r>
            <a:endParaRPr lang="en-US" sz="1050" dirty="0"/>
          </a:p>
          <a:p>
            <a:r>
              <a:rPr lang="hr-BA" sz="1050" b="0" dirty="0"/>
              <a:t>Wywiad z #ChooseToChallenge: </a:t>
            </a:r>
            <a:r>
              <a:rPr lang="hr-BA" sz="800" b="0" dirty="0">
                <a:solidFill>
                  <a:schemeClr val="accent1">
                    <a:lumMod val="20000"/>
                    <a:lumOff val="80000"/>
                  </a:schemeClr>
                </a:solidFill>
                <a:hlinkClick r:id="rId3">
                  <a:extLst>
                    <a:ext uri="{A12FA001-AC4F-418D-AE19-62706E023703}">
                      <ahyp:hlinkClr xmlns:ahyp="http://schemas.microsoft.com/office/drawing/2018/hyperlinkcolor" val="tx"/>
                    </a:ext>
                  </a:extLst>
                </a:hlinkClick>
              </a:rPr>
              <a:t>https:</a:t>
            </a:r>
            <a:r>
              <a:rPr lang="hr-BA" sz="800" b="0" dirty="0">
                <a:solidFill>
                  <a:schemeClr val="accent1">
                    <a:lumMod val="20000"/>
                    <a:lumOff val="80000"/>
                  </a:schemeClr>
                </a:solidFill>
              </a:rPr>
              <a:t>//worldskills.org/media/news/choosetochallenge-megan-ireland-freight-forwarding/ </a:t>
            </a:r>
            <a:endParaRPr lang="en-US" sz="1050" b="0" dirty="0">
              <a:solidFill>
                <a:schemeClr val="accent1">
                  <a:lumMod val="20000"/>
                  <a:lumOff val="80000"/>
                </a:schemeClr>
              </a:solidFill>
            </a:endParaRP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a:xfrm>
            <a:off x="922715" y="7385378"/>
            <a:ext cx="5430160" cy="348400"/>
          </a:xfrm>
        </p:spPr>
        <p:txBody>
          <a:bodyPr anchor="ctr">
            <a:noAutofit/>
          </a:bodyPr>
          <a:lstStyle/>
          <a:p>
            <a:r>
              <a:rPr lang="hr-BA" sz="1600" b="1" dirty="0">
                <a:latin typeface="Calibri" panose="020F0502020204030204" pitchFamily="34" charset="0"/>
                <a:cs typeface="Calibri" panose="020F0502020204030204" pitchFamily="34" charset="0"/>
              </a:rPr>
              <a:t>Kariera w logistyce</a:t>
            </a:r>
            <a:endParaRPr lang="en-US" sz="1600" b="1" dirty="0">
              <a:latin typeface="Calibri" panose="020F0502020204030204" pitchFamily="34" charset="0"/>
              <a:cs typeface="Calibri" panose="020F0502020204030204" pitchFamily="34" charset="0"/>
            </a:endParaRP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603250" y="8112480"/>
            <a:ext cx="5930899" cy="1399820"/>
          </a:xfrm>
        </p:spPr>
        <p:txBody>
          <a:bodyPr/>
          <a:lstStyle/>
          <a:p>
            <a:pPr>
              <a:buClrTx/>
            </a:pPr>
            <a:r>
              <a:rPr lang="en-US" sz="1200" dirty="0">
                <a:solidFill>
                  <a:schemeClr val="tx1"/>
                </a:solidFill>
                <a:latin typeface="Calibri" panose="020F0502020204030204" pitchFamily="34" charset="0"/>
                <a:cs typeface="Calibri" panose="020F0502020204030204" pitchFamily="34" charset="0"/>
              </a:rPr>
              <a:t>"Logistyka obejmuje wszystko, od transportu, przez magazynowanie, po dostarczanie towarów do sklepów. Kiedy pomyślisz o wszystkich krokach, jakie musi przejść twoja poranna kawa, zanim dotrze do ciebie, to właśnie jest logistyka i zarządzanie łańcuchem dostaw w działaniu</a:t>
            </a:r>
            <a:r>
              <a:rPr lang="hr-BA" sz="1200" dirty="0">
                <a:solidFill>
                  <a:schemeClr val="tx1"/>
                </a:solidFill>
                <a:latin typeface="Calibri" panose="020F0502020204030204" pitchFamily="34" charset="0"/>
                <a:cs typeface="Calibri" panose="020F0502020204030204" pitchFamily="34" charset="0"/>
              </a:rPr>
              <a:t>" - mówi Megan.</a:t>
            </a:r>
          </a:p>
          <a:p>
            <a:pPr>
              <a:buClrTx/>
            </a:pPr>
            <a:endParaRPr lang="hr-BA" sz="1200" dirty="0">
              <a:solidFill>
                <a:schemeClr val="tx1"/>
              </a:solidFill>
              <a:latin typeface="Calibri" panose="020F0502020204030204" pitchFamily="34" charset="0"/>
              <a:cs typeface="Calibri" panose="020F0502020204030204" pitchFamily="34" charset="0"/>
            </a:endParaRPr>
          </a:p>
          <a:p>
            <a:pPr>
              <a:buClrTx/>
            </a:pPr>
            <a:r>
              <a:rPr lang="hr-BA" sz="1200" dirty="0">
                <a:solidFill>
                  <a:schemeClr val="tx1"/>
                </a:solidFill>
                <a:latin typeface="Calibri" panose="020F0502020204030204" pitchFamily="34" charset="0"/>
                <a:cs typeface="Calibri" panose="020F0502020204030204" pitchFamily="34" charset="0"/>
              </a:rPr>
              <a:t>Megan zaleca, aby szukać możliwości podnoszenia kwalifikacji, wydarzeń i grup networkingowych, aby rozwijać karierę w logistyce</a:t>
            </a:r>
          </a:p>
          <a:p>
            <a:pPr>
              <a:buClr>
                <a:srgbClr val="24CAF8"/>
              </a:buClr>
            </a:pPr>
            <a:endParaRPr lang="en-US" dirty="0"/>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746222"/>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34914" y="770347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455284"/>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Placeholder 16">
            <a:extLst>
              <a:ext uri="{FF2B5EF4-FFF2-40B4-BE49-F238E27FC236}">
                <a16:creationId xmlns:a16="http://schemas.microsoft.com/office/drawing/2014/main" id="{10B0908C-1D6A-4418-BFE8-AF6CC4671C7B}"/>
              </a:ext>
            </a:extLst>
          </p:cNvPr>
          <p:cNvPicPr>
            <a:picLocks noGrp="1" noChangeAspect="1"/>
          </p:cNvPicPr>
          <p:nvPr>
            <p:ph type="pic" sz="quarter" idx="56"/>
          </p:nvPr>
        </p:nvPicPr>
        <p:blipFill rotWithShape="1">
          <a:blip r:embed="rId4" cstate="screen">
            <a:extLst>
              <a:ext uri="{28A0092B-C50C-407E-A947-70E740481C1C}">
                <a14:useLocalDpi xmlns:a14="http://schemas.microsoft.com/office/drawing/2010/main"/>
              </a:ext>
            </a:extLst>
          </a:blip>
          <a:srcRect/>
          <a:stretch/>
        </p:blipFill>
        <p:spPr/>
      </p:pic>
    </p:spTree>
    <p:extLst>
      <p:ext uri="{BB962C8B-B14F-4D97-AF65-F5344CB8AC3E}">
        <p14:creationId xmlns:p14="http://schemas.microsoft.com/office/powerpoint/2010/main" val="2233577145"/>
      </p:ext>
    </p:extLst>
  </p:cSld>
  <p:clrMapOvr>
    <a:masterClrMapping/>
  </p:clrMapOvr>
  <p:transition spd="med"/>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92287" y="3523328"/>
            <a:ext cx="3108576" cy="5044145"/>
          </a:xfrm>
        </p:spPr>
        <p:txBody>
          <a:bodyPr/>
          <a:lstStyle/>
          <a:p>
            <a:r>
              <a:rPr lang="pl-PL" sz="1600" b="1" dirty="0">
                <a:solidFill>
                  <a:srgbClr val="31475E"/>
                </a:solidFill>
                <a:latin typeface="Gotham Medium"/>
                <a:cs typeface="Calibri" panose="020F0502020204030204" pitchFamily="34" charset="0"/>
              </a:rPr>
              <a:t>WAMS</a:t>
            </a:r>
          </a:p>
          <a:p>
            <a:endParaRPr lang="pl-PL" sz="1200" dirty="0">
              <a:latin typeface="Calibri" panose="020F0502020204030204" pitchFamily="34" charset="0"/>
              <a:cs typeface="Calibri" panose="020F0502020204030204" pitchFamily="34" charset="0"/>
            </a:endParaRPr>
          </a:p>
          <a:p>
            <a:r>
              <a:rPr lang="en-US" sz="1200" dirty="0" err="1">
                <a:latin typeface="Calibri" panose="020F0502020204030204" pitchFamily="34" charset="0"/>
                <a:cs typeface="Calibri" panose="020F0502020204030204" pitchFamily="34" charset="0"/>
              </a:rPr>
              <a:t>Wrocław </a:t>
            </a:r>
            <a:r>
              <a:rPr lang="en-US" sz="1200" dirty="0">
                <a:latin typeface="Calibri" panose="020F0502020204030204" pitchFamily="34" charset="0"/>
                <a:cs typeface="Calibri" panose="020F0502020204030204" pitchFamily="34" charset="0"/>
              </a:rPr>
              <a:t>Aircraft Maintenance Services sp. Z. O.O - spółka z grupy Ryanair, zajmująca się obsługą techniczną floty tego największego przewoźnika w Europie. Miejsce prowadzenia działalności: lotnisko we </a:t>
            </a:r>
            <a:r>
              <a:rPr lang="en-US" sz="1200" dirty="0" err="1">
                <a:latin typeface="Calibri" panose="020F0502020204030204" pitchFamily="34" charset="0"/>
                <a:cs typeface="Calibri" panose="020F0502020204030204" pitchFamily="34" charset="0"/>
              </a:rPr>
              <a:t>Wrocławiu</a:t>
            </a:r>
            <a:r>
              <a:rPr lang="en-US" sz="1200" dirty="0">
                <a:latin typeface="Calibri" panose="020F0502020204030204" pitchFamily="34" charset="0"/>
                <a:cs typeface="Calibri" panose="020F0502020204030204" pitchFamily="34" charset="0"/>
              </a:rPr>
              <a:t>. Zatrudnionych jest około 200 osób, z czego 180 to personel techniczny (mechanicy lotniczy).Barbara </a:t>
            </a:r>
            <a:r>
              <a:rPr lang="en-US" sz="1200" dirty="0" err="1">
                <a:latin typeface="Calibri" panose="020F0502020204030204" pitchFamily="34" charset="0"/>
                <a:cs typeface="Calibri" panose="020F0502020204030204" pitchFamily="34" charset="0"/>
              </a:rPr>
              <a:t>Kaśnikowska </a:t>
            </a:r>
            <a:r>
              <a:rPr lang="en-US" sz="1200" dirty="0">
                <a:latin typeface="Calibri" panose="020F0502020204030204" pitchFamily="34" charset="0"/>
                <a:cs typeface="Calibri" panose="020F0502020204030204" pitchFamily="34" charset="0"/>
              </a:rPr>
              <a:t>jest ekonomistką. Od lutego 2018 roku Dyrektor Generalny w WAMS sp. Z o. O. Odpowiedzialna za zarządzanie firmą, nadzór nad zespołem oraz zapewnienie środków materialnych i finansowych niezbędnych do prowadzenia działalności przez wymagania nadzoru lotniczego i oczekiwania klientów.</a:t>
            </a:r>
            <a:endParaRPr lang="pl-PL" sz="1200" dirty="0">
              <a:latin typeface="Calibri" panose="020F0502020204030204" pitchFamily="34" charset="0"/>
              <a:cs typeface="Calibri" panose="020F0502020204030204" pitchFamily="34" charset="0"/>
            </a:endParaRPr>
          </a:p>
          <a:p>
            <a:endParaRPr lang="pl-PL" sz="1200" dirty="0">
              <a:latin typeface="Calibri" panose="020F0502020204030204" pitchFamily="34" charset="0"/>
              <a:cs typeface="Calibri" panose="020F0502020204030204" pitchFamily="34" charset="0"/>
            </a:endParaRPr>
          </a:p>
          <a:p>
            <a:r>
              <a:rPr lang="pl-PL" sz="1600" b="1" dirty="0">
                <a:solidFill>
                  <a:srgbClr val="31475E"/>
                </a:solidFill>
                <a:latin typeface="Gotham Medium"/>
                <a:cs typeface="Calibri" panose="020F0502020204030204" pitchFamily="34" charset="0"/>
              </a:rPr>
              <a:t>TŁO</a:t>
            </a:r>
          </a:p>
          <a:p>
            <a:endParaRPr lang="pl-PL"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Absolwent Szkoły Głównej Handlowej w Warszawie. Prawie 30 lat na stanowiskach kierowniczych. Przez lata odpowiedzialna za wykorzystanie funduszy Unii Europejskiej dla przedsiębiorców, m.in. jako wiceprezes Polskiej Agencji Rozwoju Przedsiębiorczości. W latach 2013-2016 prezes </a:t>
            </a:r>
            <a:r>
              <a:rPr lang="en-US" sz="1200" dirty="0" err="1">
                <a:latin typeface="Calibri" panose="020F0502020204030204" pitchFamily="34" charset="0"/>
                <a:cs typeface="Calibri" panose="020F0502020204030204" pitchFamily="34" charset="0"/>
              </a:rPr>
              <a:t>Wałbrzyskiej </a:t>
            </a:r>
            <a:r>
              <a:rPr lang="en-US" sz="1200" dirty="0">
                <a:latin typeface="Calibri" panose="020F0502020204030204" pitchFamily="34" charset="0"/>
                <a:cs typeface="Calibri" panose="020F0502020204030204" pitchFamily="34" charset="0"/>
              </a:rPr>
              <a:t>Specjalnej Strefy Ekonomicznej. W branży lotniczej od 2018 r</a:t>
            </a:r>
            <a:r>
              <a:rPr lang="pl-PL" sz="1200" dirty="0">
                <a:latin typeface="Calibri" panose="020F0502020204030204" pitchFamily="34" charset="0"/>
                <a:cs typeface="Calibri" panose="020F0502020204030204" pitchFamily="34" charset="0"/>
              </a:rPr>
              <a:t>.</a:t>
            </a:r>
          </a:p>
          <a:p>
            <a:endParaRPr lang="pl-PL" sz="1800" dirty="0">
              <a:solidFill>
                <a:srgbClr val="7F58A0"/>
              </a:solidFill>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xfrm>
            <a:off x="248070" y="5639245"/>
            <a:ext cx="2694086" cy="349177"/>
          </a:xfrm>
          <a:prstGeom prst="rect">
            <a:avLst/>
          </a:prstGeom>
        </p:spPr>
        <p:txBody>
          <a:bodyPr/>
          <a:lstStyle/>
          <a:p>
            <a:r>
              <a:rPr lang="pl-PL" sz="1400" dirty="0" err="1">
                <a:latin typeface="Calibri" panose="020F0502020204030204" pitchFamily="34" charset="0"/>
                <a:cs typeface="Calibri" panose="020F0502020204030204" pitchFamily="34" charset="0"/>
              </a:rPr>
              <a:t>Wrocław </a:t>
            </a:r>
            <a:r>
              <a:rPr lang="en-US" sz="1400" dirty="0">
                <a:latin typeface="Calibri" panose="020F0502020204030204" pitchFamily="34" charset="0"/>
                <a:cs typeface="Calibri" panose="020F0502020204030204" pitchFamily="34" charset="0"/>
              </a:rPr>
              <a:t>Usługi obsługi technicznej statków powietrznych sp. Z</a:t>
            </a:r>
            <a:r>
              <a:rPr lang="pl-PL" sz="1400" dirty="0">
                <a:latin typeface="Calibri" panose="020F0502020204030204" pitchFamily="34" charset="0"/>
                <a:cs typeface="Calibri" panose="020F0502020204030204" pitchFamily="34" charset="0"/>
              </a:rPr>
              <a:t>.O.O.</a:t>
            </a:r>
            <a:endParaRPr lang="en-US" sz="1400" dirty="0">
              <a:latin typeface="Calibri" panose="020F0502020204030204" pitchFamily="34" charset="0"/>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48070" y="3330223"/>
            <a:ext cx="2694087" cy="349177"/>
          </a:xfrm>
          <a:prstGeom prst="rect">
            <a:avLst/>
          </a:prstGeom>
        </p:spPr>
        <p:txBody>
          <a:bodyPr/>
          <a:lstStyle/>
          <a:p>
            <a:r>
              <a:rPr lang="pl-PL" sz="1800" dirty="0">
                <a:latin typeface="Gotham Medium"/>
                <a:cs typeface="Calibri" panose="020F0502020204030204" pitchFamily="34" charset="0"/>
              </a:rPr>
              <a:t>WAMS</a:t>
            </a:r>
            <a:endParaRPr lang="en-US" sz="1800"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51559" y="3625736"/>
            <a:ext cx="2694086" cy="349177"/>
          </a:xfrm>
          <a:prstGeom prst="rect">
            <a:avLst/>
          </a:prstGeom>
        </p:spPr>
        <p:txBody>
          <a:bodyPr/>
          <a:lstStyle/>
          <a:p>
            <a:r>
              <a:rPr lang="pl-PL" sz="1400" dirty="0">
                <a:latin typeface="Calibri" panose="020F0502020204030204" pitchFamily="34" charset="0"/>
                <a:cs typeface="Calibri" panose="020F0502020204030204" pitchFamily="34" charset="0"/>
              </a:rPr>
              <a:t>Barbara </a:t>
            </a:r>
            <a:r>
              <a:rPr lang="pl-PL" sz="1400" dirty="0" err="1">
                <a:latin typeface="Calibri" panose="020F0502020204030204" pitchFamily="34" charset="0"/>
                <a:cs typeface="Calibri" panose="020F0502020204030204" pitchFamily="34" charset="0"/>
              </a:rPr>
              <a:t>Kaśnikowska</a:t>
            </a:r>
            <a:endParaRPr lang="en-US" sz="1400" dirty="0">
              <a:latin typeface="Calibri" panose="020F0502020204030204" pitchFamily="34" charset="0"/>
              <a:cs typeface="Calibri" panose="020F0502020204030204" pitchFamily="34" charset="0"/>
            </a:endParaRPr>
          </a:p>
        </p:txBody>
      </p:sp>
      <p:sp>
        <p:nvSpPr>
          <p:cNvPr id="2" name="pole tekstowe 1">
            <a:extLst>
              <a:ext uri="{FF2B5EF4-FFF2-40B4-BE49-F238E27FC236}">
                <a16:creationId xmlns:a16="http://schemas.microsoft.com/office/drawing/2014/main" id="{CF7AEE38-46F9-4622-E4A4-78B8633BD17B}"/>
              </a:ext>
            </a:extLst>
          </p:cNvPr>
          <p:cNvSpPr txBox="1"/>
          <p:nvPr/>
        </p:nvSpPr>
        <p:spPr>
          <a:xfrm>
            <a:off x="251559" y="5223701"/>
            <a:ext cx="2694086" cy="40951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l" defTabSz="825500" rtl="0" fontAlgn="auto" latinLnBrk="0" hangingPunct="0">
              <a:lnSpc>
                <a:spcPct val="100000"/>
              </a:lnSpc>
              <a:spcBef>
                <a:spcPts val="0"/>
              </a:spcBef>
              <a:spcAft>
                <a:spcPts val="0"/>
              </a:spcAft>
              <a:buClrTx/>
              <a:buSzTx/>
              <a:buFontTx/>
              <a:buNone/>
              <a:tabLst/>
            </a:pPr>
            <a:r>
              <a:rPr kumimoji="0" lang="pl-PL" sz="1800" b="1" i="0" u="none" strike="noStrike" cap="none" spc="0" normalizeH="0" baseline="0" dirty="0">
                <a:ln>
                  <a:noFill/>
                </a:ln>
                <a:solidFill>
                  <a:schemeClr val="bg1"/>
                </a:solidFill>
                <a:effectLst/>
                <a:uFillTx/>
                <a:latin typeface="Gotham Medium"/>
                <a:cs typeface="Calibri" panose="020F0502020204030204" pitchFamily="34" charset="0"/>
                <a:sym typeface="FontAwesome"/>
              </a:rPr>
              <a:t>Firma</a:t>
            </a:r>
          </a:p>
        </p:txBody>
      </p:sp>
      <p:sp>
        <p:nvSpPr>
          <p:cNvPr id="8" name="pole tekstowe 7">
            <a:extLst>
              <a:ext uri="{FF2B5EF4-FFF2-40B4-BE49-F238E27FC236}">
                <a16:creationId xmlns:a16="http://schemas.microsoft.com/office/drawing/2014/main" id="{08B2CB13-B1F2-83CE-3F1E-F1D6FFB2B9C7}"/>
              </a:ext>
            </a:extLst>
          </p:cNvPr>
          <p:cNvSpPr txBox="1"/>
          <p:nvPr/>
        </p:nvSpPr>
        <p:spPr>
          <a:xfrm>
            <a:off x="251559" y="4214336"/>
            <a:ext cx="3108576" cy="73866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l"/>
            <a:r>
              <a:rPr lang="pl-PL" sz="1400" dirty="0">
                <a:solidFill>
                  <a:schemeClr val="bg1"/>
                </a:solidFill>
                <a:latin typeface="Gotham Medium"/>
                <a:cs typeface="Calibri" panose="020F0502020204030204" pitchFamily="34" charset="0"/>
              </a:rPr>
              <a:t>WAMS wspiera </a:t>
            </a:r>
            <a:r>
              <a:rPr lang="en-US" sz="1400" dirty="0">
                <a:solidFill>
                  <a:schemeClr val="bg1"/>
                </a:solidFill>
                <a:latin typeface="Gotham Medium"/>
                <a:cs typeface="Calibri" panose="020F0502020204030204" pitchFamily="34" charset="0"/>
              </a:rPr>
              <a:t>pracowników w rozwoju ich kariery w taki sam sposób, niezależnie od płci.</a:t>
            </a:r>
          </a:p>
        </p:txBody>
      </p:sp>
      <p:pic>
        <p:nvPicPr>
          <p:cNvPr id="3" name="Obraz 2">
            <a:extLst>
              <a:ext uri="{FF2B5EF4-FFF2-40B4-BE49-F238E27FC236}">
                <a16:creationId xmlns:a16="http://schemas.microsoft.com/office/drawing/2014/main" id="{7834FD34-1D72-EE21-609F-706B0EFE1ED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10187" y="2660865"/>
            <a:ext cx="2477762" cy="1061898"/>
          </a:xfrm>
          <a:prstGeom prst="rect">
            <a:avLst/>
          </a:prstGeom>
        </p:spPr>
      </p:pic>
      <p:pic>
        <p:nvPicPr>
          <p:cNvPr id="16" name="Symbol zastępczy obrazu 15">
            <a:extLst>
              <a:ext uri="{FF2B5EF4-FFF2-40B4-BE49-F238E27FC236}">
                <a16:creationId xmlns:a16="http://schemas.microsoft.com/office/drawing/2014/main" id="{0220E47A-29C3-607B-F548-4F5E7CBABDAA}"/>
              </a:ext>
            </a:extLst>
          </p:cNvPr>
          <p:cNvPicPr>
            <a:picLocks noGrp="1" noChangeAspect="1"/>
          </p:cNvPicPr>
          <p:nvPr>
            <p:ph type="pic" sz="quarter" idx="56"/>
          </p:nvPr>
        </p:nvPicPr>
        <p:blipFill>
          <a:blip r:embed="rId3" cstate="screen">
            <a:extLst>
              <a:ext uri="{28A0092B-C50C-407E-A947-70E740481C1C}">
                <a14:useLocalDpi xmlns:a14="http://schemas.microsoft.com/office/drawing/2010/main"/>
              </a:ext>
            </a:extLst>
          </a:blip>
          <a:srcRect/>
          <a:stretch>
            <a:fillRect/>
          </a:stretch>
        </p:blipFill>
        <p:spPr/>
      </p:pic>
      <p:pic>
        <p:nvPicPr>
          <p:cNvPr id="20" name="Symbol zastępczy obrazu 19">
            <a:extLst>
              <a:ext uri="{FF2B5EF4-FFF2-40B4-BE49-F238E27FC236}">
                <a16:creationId xmlns:a16="http://schemas.microsoft.com/office/drawing/2014/main" id="{5AA7399D-21AB-089D-39C6-91D16EC255EA}"/>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221264883"/>
      </p:ext>
    </p:extLst>
  </p:cSld>
  <p:clrMapOvr>
    <a:masterClrMapping/>
  </p:clrMapOvr>
  <p:transition spd="med"/>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946763" y="247057"/>
            <a:ext cx="5335895" cy="778567"/>
          </a:xfrm>
        </p:spPr>
        <p:txBody>
          <a:bodyPr/>
          <a:lstStyle/>
          <a:p>
            <a:pPr algn="ctr"/>
            <a:r>
              <a:rPr lang="pl-PL" sz="1600" b="1" dirty="0">
                <a:solidFill>
                  <a:srgbClr val="31475E"/>
                </a:solidFill>
                <a:latin typeface="Gotham Medium"/>
                <a:cs typeface="Calibri" panose="020F0502020204030204" pitchFamily="34" charset="0"/>
              </a:rPr>
              <a:t>WAMS wspiera </a:t>
            </a:r>
            <a:r>
              <a:rPr lang="en-US" sz="1600" b="1" dirty="0">
                <a:solidFill>
                  <a:srgbClr val="31475E"/>
                </a:solidFill>
                <a:latin typeface="Gotham Medium"/>
                <a:cs typeface="Calibri" panose="020F0502020204030204" pitchFamily="34" charset="0"/>
              </a:rPr>
              <a:t>pracowników w ich rozwoju w taki sam sposób, niezależnie od płci.</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564518" y="1113139"/>
            <a:ext cx="3060271" cy="8088737"/>
          </a:xfrm>
        </p:spPr>
        <p:txBody>
          <a:bodyPr numCol="1"/>
          <a:lstStyle/>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W kwestii zatrudnienia nie ma czegoś takiego jak podział na płeć, najważniejsze są kwalifikacje kandydatów, adekwatne do zadań przewidzianych na danym stanowisku. Stale poszukujemy licencjonowanych mechaników lotniczych B1 / B2 oraz mechaników do napraw kompozytowych i napraw konstrukcyjnych. Korzystamy ze standardowego formularza rekrutacyjnego. Ale oczywiście w zależności od stanowiska i zakresu obowiązków, prowadzący rozmowę modyfikują pytania. Oferty pracy tworzone są pod kątem zakresu obowiązków na danym stanowisku. Jeśli firma poszukuje pracowników technicznych, kandydat jest pytany o doświadczenie w konserwacji i naprawach Boeinga. Jeśli firma poszukuje pracowników magazynowych, kandydaci są pytani o uprawnienia do obsługi wózka widłowego. Wszyscy pracownicy muszą posługiwać się językiem angielskim i komputerem. Personel techniczny musi spełniać bardzo jasno określone wymagania, regulują to przepisy lotnicze. Dlatego rekrutacja prowadzona jest według jednego przyjętego standardu.jest prowadzona według jednego przyjętego standardu.</a:t>
            </a: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93799" y="704124"/>
            <a:ext cx="6721031" cy="597212"/>
            <a:chOff x="-132300" y="3746222"/>
            <a:chExt cx="6982353"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flipV="1">
              <a:off x="193963" y="4017280"/>
              <a:ext cx="6656090" cy="27548"/>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2300"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pole tekstowe 2">
            <a:extLst>
              <a:ext uri="{FF2B5EF4-FFF2-40B4-BE49-F238E27FC236}">
                <a16:creationId xmlns:a16="http://schemas.microsoft.com/office/drawing/2014/main" id="{878AF262-823E-E37E-9B07-A38E9DBE24C2}"/>
              </a:ext>
            </a:extLst>
          </p:cNvPr>
          <p:cNvSpPr txBox="1"/>
          <p:nvPr/>
        </p:nvSpPr>
        <p:spPr>
          <a:xfrm>
            <a:off x="609977" y="5737689"/>
            <a:ext cx="3060271" cy="253317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algn="just" defTabSz="825500"/>
            <a:r>
              <a:rPr lang="en-US" sz="1200" dirty="0">
                <a:solidFill>
                  <a:srgbClr val="595959"/>
                </a:solidFill>
                <a:latin typeface="Calibri" panose="020F0502020204030204" pitchFamily="34" charset="0"/>
                <a:cs typeface="Calibri" panose="020F0502020204030204" pitchFamily="34" charset="0"/>
                <a:sym typeface="Montserrat Light"/>
              </a:rPr>
              <a:t>Pracownicy WAMS, jako firmy z grupy Ryanair, podlegają bardzo rozbudowanemu systemowi szkoleń. E-learning to nasza codzienność. Część szkoleń wynika z przepisów, inne mają na celu stałe podnoszenie kwalifikacji naszych pracowników.</a:t>
            </a:r>
            <a:endParaRPr lang="pl-PL" sz="1200" dirty="0">
              <a:solidFill>
                <a:srgbClr val="595959"/>
              </a:solidFill>
              <a:latin typeface="Calibri" panose="020F0502020204030204" pitchFamily="34" charset="0"/>
              <a:cs typeface="Calibri" panose="020F0502020204030204" pitchFamily="34" charset="0"/>
              <a:sym typeface="Montserrat Light"/>
            </a:endParaRPr>
          </a:p>
          <a:p>
            <a:pPr algn="just" defTabSz="825500"/>
            <a:r>
              <a:rPr lang="en-US" sz="1200" dirty="0">
                <a:solidFill>
                  <a:srgbClr val="595959"/>
                </a:solidFill>
                <a:latin typeface="Calibri" panose="020F0502020204030204" pitchFamily="34" charset="0"/>
                <a:cs typeface="Calibri" panose="020F0502020204030204" pitchFamily="34" charset="0"/>
                <a:sym typeface="Montserrat Light"/>
              </a:rPr>
              <a:t>W WAMS awans zawsze związany jest z przejściem procesu oceny kompetencji. Ścieżka awansu dla pracowników technicznych jest ściśle określona, taka sama dla wszystkich, niezależnie od płci</a:t>
            </a:r>
          </a:p>
          <a:p>
            <a:pPr marL="0" marR="0" indent="0" algn="ctr" defTabSz="825500" rtl="0" fontAlgn="auto" latinLnBrk="0" hangingPunct="0">
              <a:lnSpc>
                <a:spcPct val="100000"/>
              </a:lnSpc>
              <a:spcBef>
                <a:spcPts val="0"/>
              </a:spcBef>
              <a:spcAft>
                <a:spcPts val="0"/>
              </a:spcAft>
              <a:buClrTx/>
              <a:buSzTx/>
              <a:buFontTx/>
              <a:buNone/>
              <a:tabLst/>
            </a:pPr>
            <a:endParaRPr kumimoji="0" lang="pl-PL" sz="1200" b="0"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p:txBody>
      </p:sp>
      <p:pic>
        <p:nvPicPr>
          <p:cNvPr id="5" name="Obraz 4">
            <a:extLst>
              <a:ext uri="{FF2B5EF4-FFF2-40B4-BE49-F238E27FC236}">
                <a16:creationId xmlns:a16="http://schemas.microsoft.com/office/drawing/2014/main" id="{76C9BE9F-785E-9E79-5F0E-B8A1133B6D5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11339" y="1393111"/>
            <a:ext cx="3060271" cy="2190725"/>
          </a:xfrm>
          <a:prstGeom prst="rect">
            <a:avLst/>
          </a:prstGeom>
        </p:spPr>
      </p:pic>
      <p:pic>
        <p:nvPicPr>
          <p:cNvPr id="8" name="Obraz 7">
            <a:extLst>
              <a:ext uri="{FF2B5EF4-FFF2-40B4-BE49-F238E27FC236}">
                <a16:creationId xmlns:a16="http://schemas.microsoft.com/office/drawing/2014/main" id="{7D932102-DDBB-E6FD-D3FF-DA039AC9385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11339" y="3706619"/>
            <a:ext cx="3060272" cy="1859610"/>
          </a:xfrm>
          <a:prstGeom prst="rect">
            <a:avLst/>
          </a:prstGeom>
        </p:spPr>
      </p:pic>
      <p:pic>
        <p:nvPicPr>
          <p:cNvPr id="4" name="Obraz 3">
            <a:extLst>
              <a:ext uri="{FF2B5EF4-FFF2-40B4-BE49-F238E27FC236}">
                <a16:creationId xmlns:a16="http://schemas.microsoft.com/office/drawing/2014/main" id="{119D6091-74E8-10B2-FBA3-D421B5A1D13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733941" y="5710483"/>
            <a:ext cx="3060272" cy="2295204"/>
          </a:xfrm>
          <a:prstGeom prst="rect">
            <a:avLst/>
          </a:prstGeom>
        </p:spPr>
      </p:pic>
    </p:spTree>
    <p:extLst>
      <p:ext uri="{BB962C8B-B14F-4D97-AF65-F5344CB8AC3E}">
        <p14:creationId xmlns:p14="http://schemas.microsoft.com/office/powerpoint/2010/main" val="1202980591"/>
      </p:ext>
    </p:extLst>
  </p:cSld>
  <p:clrMapOvr>
    <a:masterClrMapping/>
  </p:clrMapOvr>
  <p:transition spd="med"/>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713920" y="3394104"/>
            <a:ext cx="5430160" cy="348400"/>
          </a:xfrm>
        </p:spPr>
        <p:txBody>
          <a:bodyPr/>
          <a:lstStyle/>
          <a:p>
            <a:pPr algn="ctr"/>
            <a:r>
              <a:rPr lang="en-US" sz="1600" b="1" dirty="0">
                <a:solidFill>
                  <a:srgbClr val="31475E"/>
                </a:solidFill>
                <a:latin typeface="Gotham Medium"/>
                <a:cs typeface="Calibri" panose="020F0502020204030204" pitchFamily="34" charset="0"/>
                <a:sym typeface="FontAwesome"/>
              </a:rPr>
              <a:t>Urząd Żeglugi Śródlądowej w Szczecinie</a:t>
            </a: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sp>
        <p:nvSpPr>
          <p:cNvPr id="2" name="pole tekstowe 11">
            <a:extLst>
              <a:ext uri="{FF2B5EF4-FFF2-40B4-BE49-F238E27FC236}">
                <a16:creationId xmlns:a16="http://schemas.microsoft.com/office/drawing/2014/main" id="{B9E088D7-2536-C1FC-8319-7C3B29ADAF65}"/>
              </a:ext>
            </a:extLst>
          </p:cNvPr>
          <p:cNvSpPr txBox="1"/>
          <p:nvPr/>
        </p:nvSpPr>
        <p:spPr>
          <a:xfrm>
            <a:off x="562763" y="3982337"/>
            <a:ext cx="5918775" cy="372409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algn="just" hangingPunct="1"/>
            <a:r>
              <a:rPr lang="pl-PL" sz="1200" dirty="0">
                <a:solidFill>
                  <a:srgbClr val="595959"/>
                </a:solidFill>
                <a:latin typeface="Calibri" panose="020F0502020204030204" pitchFamily="34" charset="0"/>
                <a:cs typeface="Calibri" panose="020F0502020204030204" pitchFamily="34" charset="0"/>
              </a:rPr>
              <a:t>WAMS dostosowuje </a:t>
            </a:r>
            <a:r>
              <a:rPr lang="en-US" sz="1200" dirty="0">
                <a:solidFill>
                  <a:srgbClr val="595959"/>
                </a:solidFill>
                <a:latin typeface="Calibri" panose="020F0502020204030204" pitchFamily="34" charset="0"/>
                <a:cs typeface="Calibri" panose="020F0502020204030204" pitchFamily="34" charset="0"/>
              </a:rPr>
              <a:t>warunki pracy do potrzeb pracowników i możliwości firmy. Płeć nie ma tu znaczenia.</a:t>
            </a:r>
          </a:p>
          <a:p>
            <a:pPr algn="just" hangingPunct="1"/>
            <a:r>
              <a:rPr lang="en-US" sz="1200" dirty="0">
                <a:solidFill>
                  <a:srgbClr val="595959"/>
                </a:solidFill>
                <a:latin typeface="Calibri" panose="020F0502020204030204" pitchFamily="34" charset="0"/>
                <a:cs typeface="Calibri" panose="020F0502020204030204" pitchFamily="34" charset="0"/>
              </a:rPr>
              <a:t>Firma znajduje się w strefie zastrzeżonej lotniska, co oznacza, że </a:t>
            </a:r>
            <a:r>
              <a:rPr lang="pl-PL" sz="1200" dirty="0">
                <a:solidFill>
                  <a:srgbClr val="595959"/>
                </a:solidFill>
                <a:latin typeface="Calibri" panose="020F0502020204030204" pitchFamily="34" charset="0"/>
                <a:cs typeface="Calibri" panose="020F0502020204030204" pitchFamily="34" charset="0"/>
              </a:rPr>
              <a:t>w </a:t>
            </a:r>
            <a:r>
              <a:rPr lang="en-US" sz="1200" dirty="0">
                <a:solidFill>
                  <a:srgbClr val="595959"/>
                </a:solidFill>
                <a:latin typeface="Calibri" panose="020F0502020204030204" pitchFamily="34" charset="0"/>
                <a:cs typeface="Calibri" panose="020F0502020204030204" pitchFamily="34" charset="0"/>
              </a:rPr>
              <a:t>drodze do pracy </a:t>
            </a:r>
            <a:r>
              <a:rPr lang="pl-PL" sz="1200" dirty="0">
                <a:solidFill>
                  <a:srgbClr val="595959"/>
                </a:solidFill>
                <a:latin typeface="Calibri" panose="020F0502020204030204" pitchFamily="34" charset="0"/>
                <a:cs typeface="Calibri" panose="020F0502020204030204" pitchFamily="34" charset="0"/>
              </a:rPr>
              <a:t>trzeba </a:t>
            </a:r>
            <a:r>
              <a:rPr lang="en-US" sz="1200" dirty="0">
                <a:solidFill>
                  <a:srgbClr val="595959"/>
                </a:solidFill>
                <a:latin typeface="Calibri" panose="020F0502020204030204" pitchFamily="34" charset="0"/>
                <a:cs typeface="Calibri" panose="020F0502020204030204" pitchFamily="34" charset="0"/>
              </a:rPr>
              <a:t>przejść kontrolę bezpieczeństwa. Wszyscy pracownicy muszą też przestrzegać dość restrykcyjnych zasad dotyczących zachowania w strefie zastrzeżonej.</a:t>
            </a:r>
          </a:p>
          <a:p>
            <a:pPr algn="just" hangingPunct="1"/>
            <a:endParaRPr lang="pl-PL" sz="1200" dirty="0">
              <a:solidFill>
                <a:srgbClr val="595959"/>
              </a:solidFill>
              <a:latin typeface="Calibri" panose="020F0502020204030204" pitchFamily="34" charset="0"/>
              <a:cs typeface="Calibri" panose="020F0502020204030204" pitchFamily="34" charset="0"/>
            </a:endParaRPr>
          </a:p>
          <a:p>
            <a:pPr algn="just" hangingPunct="1"/>
            <a:r>
              <a:rPr lang="en-US" sz="1200" dirty="0">
                <a:solidFill>
                  <a:srgbClr val="595959"/>
                </a:solidFill>
                <a:latin typeface="Calibri" panose="020F0502020204030204" pitchFamily="34" charset="0"/>
                <a:cs typeface="Calibri" panose="020F0502020204030204" pitchFamily="34" charset="0"/>
              </a:rPr>
              <a:t>Praca w WAMS różni się znacznie od pracy w innych firmach. </a:t>
            </a:r>
            <a:r>
              <a:rPr lang="pl-PL" sz="1200" dirty="0">
                <a:solidFill>
                  <a:srgbClr val="595959"/>
                </a:solidFill>
                <a:latin typeface="Calibri" panose="020F0502020204030204" pitchFamily="34" charset="0"/>
                <a:cs typeface="Calibri" panose="020F0502020204030204" pitchFamily="34" charset="0"/>
              </a:rPr>
              <a:t>WAMS </a:t>
            </a:r>
            <a:r>
              <a:rPr lang="en-US" sz="1200" dirty="0">
                <a:solidFill>
                  <a:srgbClr val="595959"/>
                </a:solidFill>
                <a:latin typeface="Calibri" panose="020F0502020204030204" pitchFamily="34" charset="0"/>
                <a:cs typeface="Calibri" panose="020F0502020204030204" pitchFamily="34" charset="0"/>
              </a:rPr>
              <a:t>nie oferuje "owocowych czwartków" ani innych benefitów. </a:t>
            </a:r>
            <a:r>
              <a:rPr lang="pl-PL" sz="1200" dirty="0">
                <a:solidFill>
                  <a:srgbClr val="595959"/>
                </a:solidFill>
                <a:latin typeface="Calibri" panose="020F0502020204030204" pitchFamily="34" charset="0"/>
                <a:cs typeface="Calibri" panose="020F0502020204030204" pitchFamily="34" charset="0"/>
              </a:rPr>
              <a:t>Oferuje jednak </a:t>
            </a:r>
            <a:r>
              <a:rPr lang="en-US" sz="1200" dirty="0">
                <a:solidFill>
                  <a:srgbClr val="595959"/>
                </a:solidFill>
                <a:latin typeface="Calibri" panose="020F0502020204030204" pitchFamily="34" charset="0"/>
                <a:cs typeface="Calibri" panose="020F0502020204030204" pitchFamily="34" charset="0"/>
              </a:rPr>
              <a:t>dobre wynagrodzenie i możliwość pracy w wyjątkowym miejscu - to coś dla pasjonatów lotnictwa.</a:t>
            </a:r>
          </a:p>
          <a:p>
            <a:pPr algn="just" hangingPunct="1"/>
            <a:endParaRPr lang="pl-PL" sz="1200" dirty="0">
              <a:solidFill>
                <a:srgbClr val="595959"/>
              </a:solidFill>
              <a:latin typeface="Calibri" panose="020F0502020204030204" pitchFamily="34" charset="0"/>
              <a:cs typeface="Calibri" panose="020F0502020204030204" pitchFamily="34" charset="0"/>
            </a:endParaRPr>
          </a:p>
          <a:p>
            <a:pPr algn="just" hangingPunct="1"/>
            <a:r>
              <a:rPr lang="en-US" sz="1200" dirty="0">
                <a:solidFill>
                  <a:srgbClr val="595959"/>
                </a:solidFill>
                <a:latin typeface="Calibri" panose="020F0502020204030204" pitchFamily="34" charset="0"/>
                <a:cs typeface="Calibri" panose="020F0502020204030204" pitchFamily="34" charset="0"/>
                <a:sym typeface="Montserrat Light"/>
              </a:rPr>
              <a:t>Awans jest zawsze związany z oceną kompetencji. Pracownik musi przejść ocenę, ocenę umiejętności, znajomość procedur lotniczych </a:t>
            </a:r>
            <a:r>
              <a:rPr lang="en-US" sz="1200" dirty="0" err="1">
                <a:solidFill>
                  <a:srgbClr val="595959"/>
                </a:solidFill>
                <a:latin typeface="Calibri" panose="020F0502020204030204" pitchFamily="34" charset="0"/>
                <a:cs typeface="Calibri" panose="020F0502020204030204" pitchFamily="34" charset="0"/>
                <a:sym typeface="Montserrat Light"/>
              </a:rPr>
              <a:t>itp.</a:t>
            </a:r>
            <a:endParaRPr lang="en-US" sz="1200" dirty="0">
              <a:solidFill>
                <a:srgbClr val="595959"/>
              </a:solidFill>
              <a:latin typeface="Calibri" panose="020F0502020204030204" pitchFamily="34" charset="0"/>
              <a:cs typeface="Calibri" panose="020F0502020204030204" pitchFamily="34" charset="0"/>
              <a:sym typeface="Montserrat Light"/>
            </a:endParaRPr>
          </a:p>
          <a:p>
            <a:pPr algn="just" hangingPunct="1"/>
            <a:endParaRPr lang="pl-PL" sz="1200" dirty="0">
              <a:solidFill>
                <a:srgbClr val="595959"/>
              </a:solidFill>
              <a:latin typeface="Calibri" panose="020F0502020204030204" pitchFamily="34" charset="0"/>
              <a:cs typeface="Calibri" panose="020F0502020204030204" pitchFamily="34" charset="0"/>
              <a:sym typeface="Montserrat Light"/>
            </a:endParaRPr>
          </a:p>
          <a:p>
            <a:pPr algn="just"/>
            <a:r>
              <a:rPr lang="en-US" sz="1200" dirty="0">
                <a:solidFill>
                  <a:srgbClr val="595959"/>
                </a:solidFill>
                <a:latin typeface="Calibri" panose="020F0502020204030204" pitchFamily="34" charset="0"/>
                <a:cs typeface="Calibri" panose="020F0502020204030204" pitchFamily="34" charset="0"/>
                <a:sym typeface="Montserrat Light"/>
              </a:rPr>
              <a:t>Świat lotnictwa jest zdominowany przez mężczyzn, ale wynika to z warunków fizycznych / wymagań pracy na samolotach. Jednak </a:t>
            </a:r>
            <a:r>
              <a:rPr lang="pl-PL" sz="1200" dirty="0">
                <a:solidFill>
                  <a:srgbClr val="595959"/>
                </a:solidFill>
                <a:latin typeface="Calibri" panose="020F0502020204030204" pitchFamily="34" charset="0"/>
                <a:cs typeface="Calibri" panose="020F0502020204030204" pitchFamily="34" charset="0"/>
                <a:sym typeface="Montserrat Light"/>
              </a:rPr>
              <a:t>WAMS ma w </a:t>
            </a:r>
            <a:r>
              <a:rPr lang="pl-PL" sz="1200" dirty="0" err="1">
                <a:solidFill>
                  <a:srgbClr val="595959"/>
                </a:solidFill>
                <a:latin typeface="Calibri" panose="020F0502020204030204" pitchFamily="34" charset="0"/>
                <a:cs typeface="Calibri" panose="020F0502020204030204" pitchFamily="34" charset="0"/>
                <a:sym typeface="Montserrat Light"/>
              </a:rPr>
              <a:t>swoim </a:t>
            </a:r>
            <a:r>
              <a:rPr lang="en-US" sz="1200" dirty="0">
                <a:solidFill>
                  <a:srgbClr val="595959"/>
                </a:solidFill>
                <a:latin typeface="Calibri" panose="020F0502020204030204" pitchFamily="34" charset="0"/>
                <a:cs typeface="Calibri" panose="020F0502020204030204" pitchFamily="34" charset="0"/>
                <a:sym typeface="Montserrat Light"/>
              </a:rPr>
              <a:t>zespole </a:t>
            </a:r>
            <a:r>
              <a:rPr lang="pl-PL" sz="1200" dirty="0" err="1">
                <a:solidFill>
                  <a:srgbClr val="595959"/>
                </a:solidFill>
                <a:latin typeface="Calibri" panose="020F0502020204030204" pitchFamily="34" charset="0"/>
                <a:cs typeface="Calibri" panose="020F0502020204030204" pitchFamily="34" charset="0"/>
                <a:sym typeface="Montserrat Light"/>
              </a:rPr>
              <a:t>również </a:t>
            </a:r>
            <a:r>
              <a:rPr lang="en-US" sz="1200" dirty="0">
                <a:solidFill>
                  <a:srgbClr val="595959"/>
                </a:solidFill>
                <a:latin typeface="Calibri" panose="020F0502020204030204" pitchFamily="34" charset="0"/>
                <a:cs typeface="Calibri" panose="020F0502020204030204" pitchFamily="34" charset="0"/>
                <a:sym typeface="Montserrat Light"/>
              </a:rPr>
              <a:t>kobiety i podlegają one dokładnie takim samym zasadom / wymaganiom jak mężczyźni.</a:t>
            </a:r>
          </a:p>
          <a:p>
            <a:pPr algn="just"/>
            <a:endParaRPr lang="en-US" sz="1200" dirty="0">
              <a:solidFill>
                <a:srgbClr val="595959"/>
              </a:solidFill>
              <a:latin typeface="Calibri" panose="020F0502020204030204" pitchFamily="34" charset="0"/>
              <a:cs typeface="Calibri" panose="020F0502020204030204" pitchFamily="34" charset="0"/>
              <a:sym typeface="Montserrat Light"/>
            </a:endParaRPr>
          </a:p>
          <a:p>
            <a:pPr algn="just"/>
            <a:r>
              <a:rPr lang="en-US" sz="1200" dirty="0">
                <a:solidFill>
                  <a:srgbClr val="595959"/>
                </a:solidFill>
                <a:latin typeface="Calibri" panose="020F0502020204030204" pitchFamily="34" charset="0"/>
                <a:cs typeface="Calibri" panose="020F0502020204030204" pitchFamily="34" charset="0"/>
                <a:sym typeface="Montserrat Light"/>
              </a:rPr>
              <a:t>WAMS posiada obowiązujący w całej grupie kodeks etyczny i procedury postępowania w przypadku zarzutów o mobbing.</a:t>
            </a:r>
          </a:p>
          <a:p>
            <a:pPr algn="just" hangingPunct="1"/>
            <a:endParaRPr lang="pl-PL" sz="2000" dirty="0">
              <a:latin typeface="Calibri" panose="020F0502020204030204" pitchFamily="34" charset="0"/>
              <a:cs typeface="Calibri" panose="020F0502020204030204" pitchFamily="34" charset="0"/>
            </a:endParaRPr>
          </a:p>
        </p:txBody>
      </p:sp>
      <p:pic>
        <p:nvPicPr>
          <p:cNvPr id="13" name="Picture Placeholder 12">
            <a:extLst>
              <a:ext uri="{FF2B5EF4-FFF2-40B4-BE49-F238E27FC236}">
                <a16:creationId xmlns:a16="http://schemas.microsoft.com/office/drawing/2014/main" id="{92BE1585-2F0A-34A5-4F88-682C657C9753}"/>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247420631"/>
      </p:ext>
    </p:extLst>
  </p:cSld>
  <p:clrMapOvr>
    <a:masterClrMapping/>
  </p:clrMapOvr>
  <p:transition spd="med"/>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516267" y="2972164"/>
            <a:ext cx="3142676" cy="5891605"/>
          </a:xfrm>
        </p:spPr>
        <p:txBody>
          <a:bodyPr/>
          <a:lstStyle/>
          <a:p>
            <a:endParaRPr lang="en-US" sz="1200" dirty="0">
              <a:latin typeface="Calibri" panose="020F0502020204030204" pitchFamily="34" charset="0"/>
              <a:cs typeface="Calibri" panose="020F0502020204030204" pitchFamily="34" charset="0"/>
            </a:endParaRPr>
          </a:p>
          <a:p>
            <a:pPr>
              <a:buFont typeface="Arial" panose="020B0604020202020204" pitchFamily="34" charset="0"/>
              <a:buChar char="•"/>
            </a:pPr>
            <a:r>
              <a:rPr lang="en-US" sz="1200" dirty="0">
                <a:latin typeface="Calibri" panose="020F0502020204030204" pitchFamily="34" charset="0"/>
                <a:cs typeface="Calibri" panose="020F0502020204030204" pitchFamily="34" charset="0"/>
              </a:rPr>
              <a:t>    DHL Global Forwarding Ireland został uznany przez Great Places to Work Ireland za najlepsze miejsce </a:t>
            </a:r>
            <a:r>
              <a:rPr lang="hr-BA" sz="1200" dirty="0">
                <a:latin typeface="Calibri" panose="020F0502020204030204" pitchFamily="34" charset="0"/>
                <a:cs typeface="Calibri" panose="020F0502020204030204" pitchFamily="34" charset="0"/>
              </a:rPr>
              <a:t>pracy</a:t>
            </a:r>
            <a:r>
              <a:rPr lang="en-US" sz="1200" dirty="0">
                <a:latin typeface="Calibri" panose="020F0502020204030204" pitchFamily="34" charset="0"/>
                <a:cs typeface="Calibri" panose="020F0502020204030204" pitchFamily="34" charset="0"/>
              </a:rPr>
              <a:t>dla kobiet 2021,</a:t>
            </a:r>
          </a:p>
          <a:p>
            <a:pPr>
              <a:buFont typeface="Arial" panose="020B0604020202020204" pitchFamily="34" charset="0"/>
              <a:buChar char="•"/>
            </a:pPr>
            <a:r>
              <a:rPr lang="en-US" sz="1200" dirty="0">
                <a:latin typeface="Calibri" panose="020F0502020204030204" pitchFamily="34" charset="0"/>
                <a:cs typeface="Calibri" panose="020F0502020204030204" pitchFamily="34" charset="0"/>
              </a:rPr>
              <a:t>    DHL Global Forwarding Ireland zajmuje 4 miejsce w kategorii średnich przedsiębiorstw</a:t>
            </a:r>
            <a:r>
              <a:rPr lang="hr-BA" sz="1200" dirty="0">
                <a:latin typeface="Calibri" panose="020F0502020204030204" pitchFamily="34" charset="0"/>
                <a:cs typeface="Calibri" panose="020F0502020204030204" pitchFamily="34" charset="0"/>
              </a:rPr>
              <a:t>,</a:t>
            </a:r>
            <a:endParaRPr lang="en-US" sz="1200" dirty="0">
              <a:latin typeface="Calibri" panose="020F0502020204030204" pitchFamily="34" charset="0"/>
              <a:cs typeface="Calibri" panose="020F0502020204030204" pitchFamily="34" charset="0"/>
            </a:endParaRPr>
          </a:p>
          <a:p>
            <a:pPr>
              <a:buFont typeface="Arial" panose="020B0604020202020204" pitchFamily="34" charset="0"/>
              <a:buChar char="•"/>
            </a:pPr>
            <a:r>
              <a:rPr lang="en-US" sz="1200" dirty="0">
                <a:latin typeface="Calibri" panose="020F0502020204030204" pitchFamily="34" charset="0"/>
                <a:cs typeface="Calibri" panose="020F0502020204030204" pitchFamily="34" charset="0"/>
              </a:rPr>
              <a:t>    Proces certyfikacji opiera się na bezpośrednich opiniach pracowników, przekazywanych w ramach obszernej i anonimowej ankiety dotyczącej doświadczeń w miejscu pracy.</a:t>
            </a: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DHL Global Forwarding Ireland z przyjemnością informuje, że został oficjalnie </a:t>
            </a:r>
            <a:r>
              <a:rPr lang="en-US" sz="1200" dirty="0" err="1">
                <a:latin typeface="Calibri" panose="020F0502020204030204" pitchFamily="34" charset="0"/>
                <a:cs typeface="Calibri" panose="020F0502020204030204" pitchFamily="34" charset="0"/>
              </a:rPr>
              <a:t>uznany </a:t>
            </a:r>
            <a:r>
              <a:rPr lang="en-US" sz="1200" dirty="0">
                <a:latin typeface="Calibri" panose="020F0502020204030204" pitchFamily="34" charset="0"/>
                <a:cs typeface="Calibri" panose="020F0502020204030204" pitchFamily="34" charset="0"/>
              </a:rPr>
              <a:t>za jedno z najlepszych miejsc pracy w Irlandii w 2021 roku. DHL Global Forwarding Ireland zostało </a:t>
            </a:r>
            <a:r>
              <a:rPr lang="en-US" sz="1200" dirty="0" err="1">
                <a:latin typeface="Calibri" panose="020F0502020204030204" pitchFamily="34" charset="0"/>
                <a:cs typeface="Calibri" panose="020F0502020204030204" pitchFamily="34" charset="0"/>
              </a:rPr>
              <a:t>docenione </a:t>
            </a:r>
            <a:r>
              <a:rPr lang="en-US" sz="1200" dirty="0">
                <a:latin typeface="Calibri" panose="020F0502020204030204" pitchFamily="34" charset="0"/>
                <a:cs typeface="Calibri" panose="020F0502020204030204" pitchFamily="34" charset="0"/>
              </a:rPr>
              <a:t>podczas 19. dorocznego rozdania nagród Great Place to Work Best Workplaces in Ireland, które po raz pierwszy miało formę wirtualnej transmisji w środę 10 marca 2021 roku. To pierwszy rok, w którym DHL Global Forwarding Ireland zostało uznane za najlepsze irlandzkie miejsce pracy, co zostało ocenione przez Great Place to Work poprzez solidną ankietę pracowniczą "Trust Index©" oraz dokładny "Culture Audit©" oceniający politykę i praktyki firmy. Wydarzenie to pozwoliło również </a:t>
            </a:r>
            <a:r>
              <a:rPr lang="en-US" sz="1200" dirty="0" err="1">
                <a:latin typeface="Calibri" panose="020F0502020204030204" pitchFamily="34" charset="0"/>
                <a:cs typeface="Calibri" panose="020F0502020204030204" pitchFamily="34" charset="0"/>
              </a:rPr>
              <a:t>uznać </a:t>
            </a:r>
            <a:r>
              <a:rPr lang="en-US" sz="1200" dirty="0">
                <a:latin typeface="Calibri" panose="020F0502020204030204" pitchFamily="34" charset="0"/>
                <a:cs typeface="Calibri" panose="020F0502020204030204" pitchFamily="34" charset="0"/>
              </a:rPr>
              <a:t>DHL Global Forwarding Ireland za najlepsze miejsce pracy dla kobiet 2021. Lista najlepszych miejsc pracy dla kobiet identyfikuje </a:t>
            </a:r>
            <a:r>
              <a:rPr lang="en-US" sz="1200" dirty="0" err="1">
                <a:latin typeface="Calibri" panose="020F0502020204030204" pitchFamily="34" charset="0"/>
                <a:cs typeface="Calibri" panose="020F0502020204030204" pitchFamily="34" charset="0"/>
              </a:rPr>
              <a:t>organizacje, które </a:t>
            </a:r>
            <a:r>
              <a:rPr lang="en-US" sz="1200" dirty="0">
                <a:latin typeface="Calibri" panose="020F0502020204030204" pitchFamily="34" charset="0"/>
                <a:cs typeface="Calibri" panose="020F0502020204030204" pitchFamily="34" charset="0"/>
              </a:rPr>
              <a:t>w swojej kulturze </a:t>
            </a:r>
            <a:r>
              <a:rPr lang="en-US" sz="1200" dirty="0" err="1">
                <a:latin typeface="Calibri" panose="020F0502020204030204" pitchFamily="34" charset="0"/>
                <a:cs typeface="Calibri" panose="020F0502020204030204" pitchFamily="34" charset="0"/>
              </a:rPr>
              <a:t>organizacyjnej robią </a:t>
            </a:r>
            <a:r>
              <a:rPr lang="en-US" sz="1200" dirty="0">
                <a:latin typeface="Calibri" panose="020F0502020204030204" pitchFamily="34" charset="0"/>
                <a:cs typeface="Calibri" panose="020F0502020204030204" pitchFamily="34" charset="0"/>
              </a:rPr>
              <a:t>dodatkowe kroki dla kobiet.</a:t>
            </a: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847886"/>
            <a:ext cx="2694087" cy="349177"/>
          </a:xfrm>
          <a:prstGeom prst="rect">
            <a:avLst/>
          </a:prstGeom>
        </p:spPr>
        <p:txBody>
          <a:bodyPr/>
          <a:lstStyle/>
          <a:p>
            <a:r>
              <a:rPr lang="hr-BA" dirty="0">
                <a:latin typeface="Gotham Medium"/>
                <a:cs typeface="Calibri" panose="020F0502020204030204" pitchFamily="34" charset="0"/>
              </a:rPr>
              <a:t>Źródła:</a:t>
            </a:r>
            <a:endParaRPr lang="en-US"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latin typeface="Gotham Medium"/>
                <a:cs typeface="Calibri" panose="020F0502020204030204" pitchFamily="34" charset="0"/>
              </a:rPr>
              <a:t>Zasoby:</a:t>
            </a:r>
            <a:endParaRPr lang="en-US"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19" y="5107597"/>
            <a:ext cx="2694086" cy="535093"/>
          </a:xfrm>
          <a:prstGeom prst="rect">
            <a:avLst/>
          </a:prstGeom>
        </p:spPr>
        <p:txBody>
          <a:bodyPr/>
          <a:lstStyle/>
          <a:p>
            <a:pPr marL="171450" indent="-171450">
              <a:spcBef>
                <a:spcPts val="0"/>
              </a:spcBef>
              <a:buFont typeface="Wingdings" panose="05000000000000000000" pitchFamily="2" charset="2"/>
              <a:buChar char="Ø"/>
            </a:pPr>
            <a:r>
              <a:rPr lang="en-US" sz="1200" dirty="0">
                <a:solidFill>
                  <a:schemeClr val="accent1">
                    <a:lumMod val="20000"/>
                    <a:lumOff val="80000"/>
                  </a:schemeClr>
                </a:solidFill>
                <a:latin typeface="Calibri" panose="020F0502020204030204" pitchFamily="34" charset="0"/>
                <a:cs typeface="Calibri" panose="020F0502020204030204" pitchFamily="34" charset="0"/>
                <a:hlinkClick r:id="rId2">
                  <a:extLst>
                    <a:ext uri="{A12FA001-AC4F-418D-AE19-62706E023703}">
                      <ahyp:hlinkClr xmlns:ahyp="http://schemas.microsoft.com/office/drawing/2018/hyperlinkcolor" val="tx"/>
                    </a:ext>
                  </a:extLst>
                </a:hlinkClick>
              </a:rPr>
              <a:t>https://mobile.twitter.com/hashtag/DHL4Her?src=hashtag_click </a:t>
            </a:r>
          </a:p>
          <a:p>
            <a:pPr marL="171450" indent="-171450">
              <a:spcBef>
                <a:spcPts val="0"/>
              </a:spcBef>
              <a:buFont typeface="Wingdings" panose="05000000000000000000" pitchFamily="2" charset="2"/>
              <a:buChar char="Ø"/>
            </a:pPr>
            <a:r>
              <a:rPr lang="hr-BA" sz="1200" dirty="0">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https://www.youtube.com/channel/UCzIQ6tyEFNOIAEXImzGdLxg </a:t>
            </a: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150497" y="3598426"/>
            <a:ext cx="3230732" cy="349177"/>
          </a:xfrm>
          <a:prstGeom prst="rect">
            <a:avLst/>
          </a:prstGeom>
        </p:spPr>
        <p:txBody>
          <a:bodyPr/>
          <a:lstStyle/>
          <a:p>
            <a:pPr>
              <a:lnSpc>
                <a:spcPct val="100000"/>
              </a:lnSpc>
            </a:pPr>
            <a:r>
              <a:rPr lang="en-US" sz="1400" dirty="0">
                <a:latin typeface="Gotham Medium"/>
                <a:cs typeface="Calibri" panose="020F0502020204030204" pitchFamily="34" charset="0"/>
              </a:rPr>
              <a:t>DHL GLOBAL FORWARDING IRLANDIA</a:t>
            </a:r>
          </a:p>
          <a:p>
            <a:pPr>
              <a:lnSpc>
                <a:spcPct val="100000"/>
              </a:lnSpc>
            </a:pPr>
            <a:r>
              <a:rPr lang="en-US" sz="1400" dirty="0">
                <a:latin typeface="Gotham Medium"/>
                <a:cs typeface="Calibri" panose="020F0502020204030204" pitchFamily="34" charset="0"/>
              </a:rPr>
              <a:t> UZNANY ZA NAJLEPSZE MIEJSCE PRACY DLA KOBIET</a:t>
            </a:r>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269570" y="6432407"/>
            <a:ext cx="2935135" cy="580450"/>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lnSpc>
                <a:spcPct val="100000"/>
              </a:lnSpc>
              <a:spcBef>
                <a:spcPts val="0"/>
              </a:spcBef>
            </a:pPr>
            <a:r>
              <a:rPr lang="en-US" sz="1200" dirty="0">
                <a:solidFill>
                  <a:schemeClr val="accent1">
                    <a:lumMod val="20000"/>
                    <a:lumOff val="80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https://www.dhl.com/ie-en/home/press/press-archive/2021/dhl-global-forwarding-ireland-named-as-a-best-workplace-for-women.html </a:t>
            </a:r>
          </a:p>
          <a:p>
            <a:pPr hangingPunct="1">
              <a:lnSpc>
                <a:spcPct val="100000"/>
              </a:lnSpc>
              <a:spcBef>
                <a:spcPts val="0"/>
              </a:spcBef>
            </a:pPr>
            <a:r>
              <a:rPr lang="en-US" sz="1200" dirty="0">
                <a:solidFill>
                  <a:schemeClr val="accent1">
                    <a:lumMod val="20000"/>
                    <a:lumOff val="80000"/>
                  </a:schemeClr>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https://expresscareers.dhl.com/global/en/dhl-life </a:t>
            </a:r>
            <a:endParaRPr lang="en-US" sz="1200"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199057" y="4188306"/>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latin typeface="Gotham Medium"/>
                <a:cs typeface="Calibri" panose="020F0502020204030204" pitchFamily="34" charset="0"/>
              </a:rPr>
              <a:t>Warunki pracy </a:t>
            </a:r>
            <a:endParaRPr lang="en-US" dirty="0">
              <a:latin typeface="Gotham Medium"/>
              <a:cs typeface="Calibri" panose="020F0502020204030204" pitchFamily="34"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cxnSp>
        <p:nvCxnSpPr>
          <p:cNvPr id="3" name="Straight Connector 2">
            <a:extLst>
              <a:ext uri="{FF2B5EF4-FFF2-40B4-BE49-F238E27FC236}">
                <a16:creationId xmlns:a16="http://schemas.microsoft.com/office/drawing/2014/main" id="{852D9601-F614-BB7F-76DE-BDAE4108A45C}"/>
              </a:ext>
            </a:extLst>
          </p:cNvPr>
          <p:cNvCxnSpPr/>
          <p:nvPr/>
        </p:nvCxnSpPr>
        <p:spPr>
          <a:xfrm>
            <a:off x="200727" y="4129316"/>
            <a:ext cx="3045463" cy="0"/>
          </a:xfrm>
          <a:prstGeom prst="line">
            <a:avLst/>
          </a:prstGeom>
          <a:noFill/>
          <a:ln w="3175" cap="flat">
            <a:solidFill>
              <a:srgbClr val="31475E"/>
            </a:solidFill>
            <a:prstDash val="solid"/>
            <a:miter lim="400000"/>
          </a:ln>
          <a:effectLst/>
          <a:sp3d/>
        </p:spPr>
        <p:style>
          <a:lnRef idx="0">
            <a:scrgbClr r="0" g="0" b="0"/>
          </a:lnRef>
          <a:fillRef idx="0">
            <a:scrgbClr r="0" g="0" b="0"/>
          </a:fillRef>
          <a:effectRef idx="0">
            <a:scrgbClr r="0" g="0" b="0"/>
          </a:effectRef>
          <a:fontRef idx="none"/>
        </p:style>
      </p:cxnSp>
      <p:cxnSp>
        <p:nvCxnSpPr>
          <p:cNvPr id="321" name="Straight Connector 320">
            <a:extLst>
              <a:ext uri="{FF2B5EF4-FFF2-40B4-BE49-F238E27FC236}">
                <a16:creationId xmlns:a16="http://schemas.microsoft.com/office/drawing/2014/main" id="{F00B0E48-1ADA-C641-45EC-5D99881578EF}"/>
              </a:ext>
            </a:extLst>
          </p:cNvPr>
          <p:cNvCxnSpPr/>
          <p:nvPr/>
        </p:nvCxnSpPr>
        <p:spPr>
          <a:xfrm>
            <a:off x="248070" y="4593770"/>
            <a:ext cx="3045463" cy="0"/>
          </a:xfrm>
          <a:prstGeom prst="line">
            <a:avLst/>
          </a:prstGeom>
          <a:noFill/>
          <a:ln w="3175" cap="flat">
            <a:solidFill>
              <a:srgbClr val="31475E"/>
            </a:solidFill>
            <a:prstDash val="solid"/>
            <a:miter lim="400000"/>
          </a:ln>
          <a:effectLst/>
          <a:sp3d/>
        </p:spPr>
        <p:style>
          <a:lnRef idx="0">
            <a:scrgbClr r="0" g="0" b="0"/>
          </a:lnRef>
          <a:fillRef idx="0">
            <a:scrgbClr r="0" g="0" b="0"/>
          </a:fillRef>
          <a:effectRef idx="0">
            <a:scrgbClr r="0" g="0" b="0"/>
          </a:effectRef>
          <a:fontRef idx="none"/>
        </p:style>
      </p:cxnSp>
      <p:cxnSp>
        <p:nvCxnSpPr>
          <p:cNvPr id="322" name="Straight Connector 321">
            <a:extLst>
              <a:ext uri="{FF2B5EF4-FFF2-40B4-BE49-F238E27FC236}">
                <a16:creationId xmlns:a16="http://schemas.microsoft.com/office/drawing/2014/main" id="{74272730-A907-34C9-FE1C-ABF8138F7041}"/>
              </a:ext>
            </a:extLst>
          </p:cNvPr>
          <p:cNvCxnSpPr/>
          <p:nvPr/>
        </p:nvCxnSpPr>
        <p:spPr>
          <a:xfrm>
            <a:off x="200727" y="5891428"/>
            <a:ext cx="3045463" cy="0"/>
          </a:xfrm>
          <a:prstGeom prst="line">
            <a:avLst/>
          </a:prstGeom>
          <a:noFill/>
          <a:ln w="3175" cap="flat">
            <a:solidFill>
              <a:srgbClr val="31475E"/>
            </a:solidFill>
            <a:prstDash val="solid"/>
            <a:miter lim="400000"/>
          </a:ln>
          <a:effectLst/>
          <a:sp3d/>
        </p:spPr>
        <p:style>
          <a:lnRef idx="0">
            <a:scrgbClr r="0" g="0" b="0"/>
          </a:lnRef>
          <a:fillRef idx="0">
            <a:scrgbClr r="0" g="0" b="0"/>
          </a:fillRef>
          <a:effectRef idx="0">
            <a:scrgbClr r="0" g="0" b="0"/>
          </a:effectRef>
          <a:fontRef idx="none"/>
        </p:style>
      </p:cxnSp>
      <p:pic>
        <p:nvPicPr>
          <p:cNvPr id="22" name="Picture Placeholder 21">
            <a:extLst>
              <a:ext uri="{FF2B5EF4-FFF2-40B4-BE49-F238E27FC236}">
                <a16:creationId xmlns:a16="http://schemas.microsoft.com/office/drawing/2014/main" id="{0C756ED2-26C1-B8B5-7533-C333A9A14D84}"/>
              </a:ext>
            </a:extLst>
          </p:cNvPr>
          <p:cNvPicPr>
            <a:picLocks noGrp="1" noChangeAspect="1"/>
          </p:cNvPicPr>
          <p:nvPr>
            <p:ph type="pic" sz="quarter" idx="66"/>
          </p:nvPr>
        </p:nvPicPr>
        <p:blipFill rotWithShape="1">
          <a:blip r:embed="rId6" cstate="screen">
            <a:extLst>
              <a:ext uri="{28A0092B-C50C-407E-A947-70E740481C1C}">
                <a14:useLocalDpi xmlns:a14="http://schemas.microsoft.com/office/drawing/2010/main"/>
              </a:ext>
            </a:extLst>
          </a:blip>
          <a:srcRect/>
          <a:stretch/>
        </p:blipFill>
        <p:spPr>
          <a:xfrm>
            <a:off x="-1" y="0"/>
            <a:ext cx="4836587" cy="3049375"/>
          </a:xfrm>
        </p:spPr>
      </p:pic>
      <p:pic>
        <p:nvPicPr>
          <p:cNvPr id="9" name="Graphic 8">
            <a:extLst>
              <a:ext uri="{FF2B5EF4-FFF2-40B4-BE49-F238E27FC236}">
                <a16:creationId xmlns:a16="http://schemas.microsoft.com/office/drawing/2014/main" id="{9943556E-996E-1DC5-4704-063D2664884F}"/>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4675917" y="2418683"/>
            <a:ext cx="1973902" cy="501865"/>
          </a:xfrm>
          <a:prstGeom prst="rect">
            <a:avLst/>
          </a:prstGeom>
        </p:spPr>
      </p:pic>
      <p:pic>
        <p:nvPicPr>
          <p:cNvPr id="10" name="Picture 9">
            <a:extLst>
              <a:ext uri="{FF2B5EF4-FFF2-40B4-BE49-F238E27FC236}">
                <a16:creationId xmlns:a16="http://schemas.microsoft.com/office/drawing/2014/main" id="{82DB8681-68D6-3987-313D-F54877BF121A}"/>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110435" y="7331230"/>
            <a:ext cx="2276242" cy="2329964"/>
          </a:xfrm>
          <a:prstGeom prst="rect">
            <a:avLst/>
          </a:prstGeom>
        </p:spPr>
      </p:pic>
    </p:spTree>
    <p:extLst>
      <p:ext uri="{BB962C8B-B14F-4D97-AF65-F5344CB8AC3E}">
        <p14:creationId xmlns:p14="http://schemas.microsoft.com/office/powerpoint/2010/main" val="1288608339"/>
      </p:ext>
    </p:extLst>
  </p:cSld>
  <p:clrMapOvr>
    <a:masterClrMapping/>
  </p:clrMapOvr>
  <p:transition spd="med"/>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893950" y="3616698"/>
            <a:ext cx="5430160" cy="348400"/>
          </a:xfrm>
        </p:spPr>
        <p:txBody>
          <a:bodyPr/>
          <a:lstStyle/>
          <a:p>
            <a:r>
              <a:rPr lang="hr-BA" sz="1800" b="1" dirty="0">
                <a:latin typeface="Calibri" panose="020F0502020204030204" pitchFamily="34" charset="0"/>
                <a:cs typeface="Calibri" panose="020F0502020204030204" pitchFamily="34" charset="0"/>
              </a:rPr>
              <a:t>#DHL4Her</a:t>
            </a:r>
            <a:endParaRPr lang="en-US" sz="1800" b="1"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p:txBody>
          <a:bodyPr/>
          <a:lstStyle/>
          <a:p>
            <a:r>
              <a:rPr lang="en-US" sz="1200" dirty="0">
                <a:effectLst/>
                <a:latin typeface="Calibri" panose="020F0502020204030204" pitchFamily="34" charset="0"/>
                <a:cs typeface="Calibri" panose="020F0502020204030204" pitchFamily="34" charset="0"/>
              </a:rPr>
              <a:t>Podczas gdy tradycyjnie logistyka jest branżą zdominowaną przez mężczyzn, DHL4HER dąży do stworzenia </a:t>
            </a:r>
            <a:r>
              <a:rPr lang="hr-BA" sz="1200" dirty="0">
                <a:effectLst/>
                <a:latin typeface="Calibri" panose="020F0502020204030204" pitchFamily="34" charset="0"/>
                <a:cs typeface="Calibri" panose="020F0502020204030204" pitchFamily="34" charset="0"/>
              </a:rPr>
              <a:t>zrównoważonej pod względem płci firmy, </a:t>
            </a:r>
            <a:r>
              <a:rPr lang="en-US" sz="1200" dirty="0">
                <a:effectLst/>
                <a:latin typeface="Calibri" panose="020F0502020204030204" pitchFamily="34" charset="0"/>
                <a:cs typeface="Calibri" panose="020F0502020204030204" pitchFamily="34" charset="0"/>
              </a:rPr>
              <a:t>zachęcając więcej kobiet do rozważenia kariery w logistyce i kładąc duży nacisk na pielęgnowanie istniejących w DHL Express talentów kobiecych. Od kurierek po liderów wyższego szczebla, zmieniamy postrzeganie logistyki i inspirujemy zespoły na całym świecie do tworzenia zróżnicowanych miejsc pracy, które oferują równe szanse dla wszystkich. </a:t>
            </a:r>
            <a:endParaRPr lang="hr-BA" sz="1200" dirty="0">
              <a:effectLst/>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Jako najbardziej międzynarodowa firma na świecie, DHL ma obowiązek być liderem w dziedzinie różnorodności. Wraz z rozpoczęciem akcji </a:t>
            </a:r>
            <a:r>
              <a:rPr lang="en-US" sz="1200" dirty="0">
                <a:latin typeface="Calibri" panose="020F0502020204030204" pitchFamily="34" charset="0"/>
                <a:cs typeface="Calibri" panose="020F0502020204030204" pitchFamily="34" charset="0"/>
                <a:hlinkClick r:id="rId3"/>
              </a:rPr>
              <a:t>#DHL4Her </a:t>
            </a:r>
            <a:endParaRPr lang="hr-BA" sz="1200" dirty="0">
              <a:latin typeface="Calibri" panose="020F0502020204030204" pitchFamily="34" charset="0"/>
              <a:cs typeface="Calibri" panose="020F0502020204030204" pitchFamily="34" charset="0"/>
            </a:endParaRPr>
          </a:p>
          <a:p>
            <a:endParaRPr lang="hr-BA"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rPr>
              <a:t>Celem jest zbudowanie infrastruktury, która umożliwi kobietom rozwój zawodowy i zainspiruje kolejne pokolenie liderek. </a:t>
            </a:r>
            <a:r>
              <a:rPr lang="en-US" sz="1200" dirty="0">
                <a:latin typeface="Calibri" panose="020F0502020204030204" pitchFamily="34" charset="0"/>
                <a:cs typeface="Calibri" panose="020F0502020204030204" pitchFamily="34" charset="0"/>
                <a:hlinkClick r:id="rId4"/>
              </a:rPr>
              <a:t>#EachforEqual</a:t>
            </a:r>
            <a:r>
              <a:rPr lang="hr-BA" sz="1200" dirty="0">
                <a:latin typeface="Calibri" panose="020F0502020204030204" pitchFamily="34" charset="0"/>
                <a:cs typeface="Calibri" panose="020F0502020204030204" pitchFamily="34" charset="0"/>
              </a:rPr>
              <a:t>.</a:t>
            </a:r>
          </a:p>
          <a:p>
            <a:endParaRPr lang="en-US" sz="1200" dirty="0">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749457" y="421699"/>
            <a:ext cx="2715367" cy="1632228"/>
          </a:xfrm>
        </p:spPr>
        <p:txBody>
          <a:bodyPr/>
          <a:lstStyle/>
          <a:p>
            <a:endParaRPr lang="hr-BA" sz="1600" dirty="0"/>
          </a:p>
          <a:p>
            <a:r>
              <a:rPr lang="en-US" sz="1600" dirty="0"/>
              <a:t>"Uznanie Great Places To Work potwierdza, że DGF Ireland z powodzeniem pielęgnuje kulturę uczciwości, inkluzywności i otwartości, gdzie dbanie o siebie nawzajem jest priorytetem, a wspólna praca, jako zespół, osiąga doskonałe wyniki w całej naszej działalności."</a:t>
            </a: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p:txBody>
          <a:bodyPr/>
          <a:lstStyle/>
          <a:p>
            <a:r>
              <a:rPr lang="en-US" sz="1800" b="1" dirty="0">
                <a:latin typeface="Gotham Medium"/>
                <a:cs typeface="Calibri" panose="020F0502020204030204" pitchFamily="34" charset="0"/>
              </a:rPr>
              <a:t>DHL Express Ireland - Diversity &amp; Inclusion</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4496355" y="7987130"/>
            <a:ext cx="2064786" cy="323818"/>
          </a:xfrm>
        </p:spPr>
        <p:txBody>
          <a:bodyPr/>
          <a:lstStyle/>
          <a:p>
            <a:pPr marL="0" indent="0">
              <a:buClr>
                <a:srgbClr val="24CAF8"/>
              </a:buClr>
              <a:buNone/>
            </a:pPr>
            <a:r>
              <a:rPr lang="hr-BA" sz="1800" b="1" dirty="0"/>
              <a:t>Zobacz film</a:t>
            </a:r>
            <a:endParaRPr lang="en-US" sz="1800" b="1" dirty="0"/>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746222"/>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Picture Placeholder 16">
            <a:extLst>
              <a:ext uri="{FF2B5EF4-FFF2-40B4-BE49-F238E27FC236}">
                <a16:creationId xmlns:a16="http://schemas.microsoft.com/office/drawing/2014/main" id="{10B0908C-1D6A-4418-BFE8-AF6CC4671C7B}"/>
              </a:ext>
            </a:extLst>
          </p:cNvPr>
          <p:cNvPicPr>
            <a:picLocks noGrp="1" noChangeAspect="1"/>
          </p:cNvPicPr>
          <p:nvPr>
            <p:ph type="pic" sz="quarter" idx="56"/>
          </p:nvPr>
        </p:nvPicPr>
        <p:blipFill rotWithShape="1">
          <a:blip r:embed="rId5" cstate="screen">
            <a:extLst>
              <a:ext uri="{28A0092B-C50C-407E-A947-70E740481C1C}">
                <a14:useLocalDpi xmlns:a14="http://schemas.microsoft.com/office/drawing/2010/main"/>
              </a:ext>
            </a:extLst>
          </a:blip>
          <a:srcRect/>
          <a:stretch/>
        </p:blipFill>
        <p:spPr>
          <a:xfrm>
            <a:off x="10885" y="-16269"/>
            <a:ext cx="3045016" cy="3124790"/>
          </a:xfrm>
        </p:spPr>
      </p:pic>
      <p:sp>
        <p:nvSpPr>
          <p:cNvPr id="20" name="TextBox 19">
            <a:extLst>
              <a:ext uri="{FF2B5EF4-FFF2-40B4-BE49-F238E27FC236}">
                <a16:creationId xmlns:a16="http://schemas.microsoft.com/office/drawing/2014/main" id="{905B20D0-3E24-AB48-8992-204C1FECB09E}"/>
              </a:ext>
            </a:extLst>
          </p:cNvPr>
          <p:cNvSpPr txBox="1"/>
          <p:nvPr/>
        </p:nvSpPr>
        <p:spPr>
          <a:xfrm>
            <a:off x="3324225" y="2263087"/>
            <a:ext cx="3429000" cy="3385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lang="it-IT" sz="1600" b="1" i="1" dirty="0">
                <a:solidFill>
                  <a:schemeClr val="bg1"/>
                </a:solidFill>
                <a:latin typeface="Gotham Medium" pitchFamily="2" charset="0"/>
                <a:sym typeface="Montserrat Light"/>
              </a:rPr>
              <a:t>- Maurice Meade, dyrektor generalny DGF Ireland</a:t>
            </a:r>
            <a:endParaRPr lang="en-US" sz="1600" b="1" i="1" dirty="0">
              <a:solidFill>
                <a:schemeClr val="bg1"/>
              </a:solidFill>
              <a:latin typeface="Gotham Medium" pitchFamily="2" charset="0"/>
              <a:sym typeface="Montserrat Light"/>
            </a:endParaRPr>
          </a:p>
        </p:txBody>
      </p:sp>
      <p:pic>
        <p:nvPicPr>
          <p:cNvPr id="4" name="Graphic 3" descr="Open quotation mark with solid fill">
            <a:extLst>
              <a:ext uri="{FF2B5EF4-FFF2-40B4-BE49-F238E27FC236}">
                <a16:creationId xmlns:a16="http://schemas.microsoft.com/office/drawing/2014/main" id="{BAD6B6D2-B0FF-DB14-3B01-6FC1BC4BBDC9}"/>
              </a:ext>
            </a:extLst>
          </p:cNvPr>
          <p:cNvPicPr>
            <a:picLocks noChangeAspect="1"/>
          </p:cNvPicPr>
          <p:nvPr/>
        </p:nvPicPr>
        <p:blipFill>
          <a:blip r:embed="rId6">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236885" y="154505"/>
            <a:ext cx="1242278" cy="1242278"/>
          </a:xfrm>
          <a:prstGeom prst="rect">
            <a:avLst/>
          </a:prstGeom>
        </p:spPr>
      </p:pic>
      <p:pic>
        <p:nvPicPr>
          <p:cNvPr id="14" name="Online Media 13" title="DHL Express Ireland - Diversity &amp; Inclusion">
            <a:hlinkClick r:id="" action="ppaction://media"/>
            <a:extLst>
              <a:ext uri="{FF2B5EF4-FFF2-40B4-BE49-F238E27FC236}">
                <a16:creationId xmlns:a16="http://schemas.microsoft.com/office/drawing/2014/main" id="{48B4261E-329C-4278-B5B4-C71AE18C20DC}"/>
              </a:ext>
            </a:extLst>
          </p:cNvPr>
          <p:cNvPicPr>
            <a:picLocks noRot="1" noChangeAspect="1"/>
          </p:cNvPicPr>
          <p:nvPr>
            <a:videoFile r:link="rId1"/>
          </p:nvPr>
        </p:nvPicPr>
        <p:blipFill>
          <a:blip r:embed="rId8"/>
          <a:stretch>
            <a:fillRect/>
          </a:stretch>
        </p:blipFill>
        <p:spPr>
          <a:xfrm>
            <a:off x="1061472" y="7696929"/>
            <a:ext cx="3108325" cy="1756204"/>
          </a:xfrm>
          <a:prstGeom prst="round2DiagRect">
            <a:avLst>
              <a:gd name="adj1" fmla="val 16667"/>
              <a:gd name="adj2" fmla="val 0"/>
            </a:avLst>
          </a:prstGeom>
          <a:ln w="88900" cap="sq">
            <a:solidFill>
              <a:srgbClr val="3D3C7D"/>
            </a:solidFill>
            <a:miter lim="800000"/>
          </a:ln>
          <a:effectLst>
            <a:outerShdw blurRad="254000" algn="tl" rotWithShape="0">
              <a:srgbClr val="000000">
                <a:alpha val="43000"/>
              </a:srgbClr>
            </a:outerShdw>
          </a:effectLst>
        </p:spPr>
      </p:pic>
      <p:sp>
        <p:nvSpPr>
          <p:cNvPr id="24" name="TextBox 23">
            <a:extLst>
              <a:ext uri="{FF2B5EF4-FFF2-40B4-BE49-F238E27FC236}">
                <a16:creationId xmlns:a16="http://schemas.microsoft.com/office/drawing/2014/main" id="{9B535B84-CD3B-31BD-36D8-AB0FE275CE8B}"/>
              </a:ext>
            </a:extLst>
          </p:cNvPr>
          <p:cNvSpPr txBox="1"/>
          <p:nvPr/>
        </p:nvSpPr>
        <p:spPr>
          <a:xfrm rot="826917">
            <a:off x="3306033" y="6323879"/>
            <a:ext cx="3429000" cy="461665"/>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lang="en-US" sz="2400" i="1" dirty="0">
                <a:hlinkClick r:id="rId3"/>
              </a:rPr>
              <a:t>#DHL4Her  </a:t>
            </a:r>
            <a:endParaRPr lang="en-US" sz="2400" i="1" dirty="0"/>
          </a:p>
        </p:txBody>
      </p:sp>
      <p:sp>
        <p:nvSpPr>
          <p:cNvPr id="21" name="TextBox 20">
            <a:extLst>
              <a:ext uri="{FF2B5EF4-FFF2-40B4-BE49-F238E27FC236}">
                <a16:creationId xmlns:a16="http://schemas.microsoft.com/office/drawing/2014/main" id="{928E5B61-1344-76FB-0BBB-9BCFF56ACE18}"/>
              </a:ext>
            </a:extLst>
          </p:cNvPr>
          <p:cNvSpPr txBox="1"/>
          <p:nvPr/>
        </p:nvSpPr>
        <p:spPr>
          <a:xfrm rot="716278">
            <a:off x="4388698" y="6031251"/>
            <a:ext cx="1519112" cy="347957"/>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65616" tIns="65616" rIns="65616" bIns="65616"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r>
              <a:rPr kumimoji="0" lang="hr-BA" sz="1400" b="0" i="0" u="none" strike="noStrike" cap="none" spc="0" normalizeH="0" baseline="0" dirty="0">
                <a:ln>
                  <a:noFill/>
                </a:ln>
                <a:solidFill>
                  <a:srgbClr val="3D3C7D"/>
                </a:solidFill>
                <a:effectLst/>
                <a:uFillTx/>
                <a:latin typeface="FontAwesome"/>
                <a:ea typeface="FontAwesome"/>
                <a:cs typeface="FontAwesome"/>
                <a:sym typeface="FontAwesome"/>
              </a:rPr>
              <a:t>Podążaj za hashtagiem</a:t>
            </a:r>
            <a:endParaRPr kumimoji="0" lang="en-US" sz="1400" b="0" i="0" u="none" strike="noStrike" cap="none" spc="0" normalizeH="0" baseline="0" dirty="0">
              <a:ln>
                <a:noFill/>
              </a:ln>
              <a:solidFill>
                <a:srgbClr val="3D3C7D"/>
              </a:solidFill>
              <a:effectLst/>
              <a:uFillTx/>
              <a:latin typeface="FontAwesome"/>
              <a:ea typeface="FontAwesome"/>
              <a:cs typeface="FontAwesome"/>
              <a:sym typeface="FontAwesome"/>
            </a:endParaRPr>
          </a:p>
        </p:txBody>
      </p:sp>
      <p:pic>
        <p:nvPicPr>
          <p:cNvPr id="23" name="Graphic 22" descr="Arrow: Rotate right with solid fill">
            <a:extLst>
              <a:ext uri="{FF2B5EF4-FFF2-40B4-BE49-F238E27FC236}">
                <a16:creationId xmlns:a16="http://schemas.microsoft.com/office/drawing/2014/main" id="{171B2F4A-FD7D-DEEB-A4BC-E70E3AFE9C77}"/>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rot="3958369">
            <a:off x="5611367" y="5963583"/>
            <a:ext cx="914400" cy="914400"/>
          </a:xfrm>
          <a:prstGeom prst="rect">
            <a:avLst/>
          </a:prstGeom>
        </p:spPr>
      </p:pic>
      <p:pic>
        <p:nvPicPr>
          <p:cNvPr id="30" name="Graphic 29" descr="Arrow: Rotate right with solid fill">
            <a:extLst>
              <a:ext uri="{FF2B5EF4-FFF2-40B4-BE49-F238E27FC236}">
                <a16:creationId xmlns:a16="http://schemas.microsoft.com/office/drawing/2014/main" id="{80256743-98A3-A504-52F7-A270EAFADCA6}"/>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rot="3958369">
            <a:off x="4642898" y="8331193"/>
            <a:ext cx="914400" cy="914400"/>
          </a:xfrm>
          <a:prstGeom prst="rect">
            <a:avLst/>
          </a:prstGeom>
        </p:spPr>
      </p:pic>
    </p:spTree>
    <p:extLst>
      <p:ext uri="{BB962C8B-B14F-4D97-AF65-F5344CB8AC3E}">
        <p14:creationId xmlns:p14="http://schemas.microsoft.com/office/powerpoint/2010/main" val="2297027352"/>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
                </p:tgtEl>
              </p:cMediaNode>
            </p:video>
            <p:seq concurrent="1" nextAc="seek">
              <p:cTn id="8" restart="whenNotActive" fill="hold" evtFilter="cancelBubble" nodeType="interactiveSeq">
                <p:stCondLst>
                  <p:cond evt="onClick" delay="0">
                    <p:tgtEl>
                      <p:spTgt spid="1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
                                        </p:tgtEl>
                                      </p:cBhvr>
                                    </p:cmd>
                                  </p:childTnLst>
                                </p:cTn>
                              </p:par>
                            </p:childTnLst>
                          </p:cTn>
                        </p:par>
                      </p:childTnLst>
                    </p:cTn>
                  </p:par>
                </p:childTnLst>
              </p:cTn>
              <p:nextCondLst>
                <p:cond evt="onClick" delay="0">
                  <p:tgtEl>
                    <p:spTgt spid="14"/>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654937" y="2704114"/>
            <a:ext cx="3116038" cy="5891605"/>
          </a:xfrm>
        </p:spPr>
        <p:txBody>
          <a:bodyPr/>
          <a:lstStyle/>
          <a:p>
            <a:r>
              <a:rPr lang="en-US" sz="1200" dirty="0">
                <a:solidFill>
                  <a:srgbClr val="2E495E"/>
                </a:solidFill>
                <a:latin typeface="Calibri" panose="020F0502020204030204" pitchFamily="34" charset="0"/>
                <a:cs typeface="Calibri" panose="020F0502020204030204" pitchFamily="34" charset="0"/>
              </a:rPr>
              <a:t>Od 1996 roku </a:t>
            </a:r>
            <a:r>
              <a:rPr lang="en-US" sz="1200" dirty="0" err="1">
                <a:solidFill>
                  <a:srgbClr val="2E495E"/>
                </a:solidFill>
                <a:latin typeface="Calibri" panose="020F0502020204030204" pitchFamily="34" charset="0"/>
                <a:cs typeface="Calibri" panose="020F0502020204030204" pitchFamily="34" charset="0"/>
              </a:rPr>
              <a:t>Kuehne+Nagel </a:t>
            </a:r>
            <a:r>
              <a:rPr lang="en-US" sz="1200" dirty="0">
                <a:solidFill>
                  <a:srgbClr val="2E495E"/>
                </a:solidFill>
                <a:latin typeface="Calibri" panose="020F0502020204030204" pitchFamily="34" charset="0"/>
                <a:cs typeface="Calibri" panose="020F0502020204030204" pitchFamily="34" charset="0"/>
              </a:rPr>
              <a:t>Ireland oferuje krajowym i międzynarodowym klientom pełen zakres usług spedycyjnych i logistycznych. 250 ekspertów firmy zapewnia zintegrowane i konkurencyjne rozwiązania w zakresie łańcucha dostaw, wspierane przez najnowocześniejszą technologię informatyczną dostosowaną do specyficznych wymagań klientów.</a:t>
            </a:r>
            <a:endParaRPr lang="hr-BA" sz="1200" dirty="0">
              <a:solidFill>
                <a:srgbClr val="2E495E"/>
              </a:solidFill>
              <a:latin typeface="Calibri" panose="020F0502020204030204" pitchFamily="34" charset="0"/>
              <a:cs typeface="Calibri" panose="020F0502020204030204" pitchFamily="34" charset="0"/>
            </a:endParaRPr>
          </a:p>
          <a:p>
            <a:endParaRPr lang="hr-BA" sz="1200" dirty="0">
              <a:solidFill>
                <a:srgbClr val="2E495E"/>
              </a:solidFill>
              <a:latin typeface="Calibri" panose="020F0502020204030204" pitchFamily="34" charset="0"/>
              <a:cs typeface="Calibri" panose="020F0502020204030204" pitchFamily="34" charset="0"/>
            </a:endParaRPr>
          </a:p>
          <a:p>
            <a:r>
              <a:rPr lang="en-US" sz="1200" dirty="0">
                <a:solidFill>
                  <a:srgbClr val="2E495E"/>
                </a:solidFill>
                <a:latin typeface="Calibri" panose="020F0502020204030204" pitchFamily="34" charset="0"/>
                <a:cs typeface="Calibri" panose="020F0502020204030204" pitchFamily="34" charset="0"/>
              </a:rPr>
              <a:t>Great Place to Work </a:t>
            </a:r>
            <a:r>
              <a:rPr lang="en-US" sz="1200" dirty="0" err="1">
                <a:solidFill>
                  <a:srgbClr val="2E495E"/>
                </a:solidFill>
                <a:latin typeface="Calibri" panose="020F0502020204030204" pitchFamily="34" charset="0"/>
                <a:cs typeface="Calibri" panose="020F0502020204030204" pitchFamily="34" charset="0"/>
              </a:rPr>
              <a:t>wyróżniło Kuehne+Nagel </a:t>
            </a:r>
            <a:r>
              <a:rPr lang="en-US" sz="1200" dirty="0">
                <a:solidFill>
                  <a:srgbClr val="2E495E"/>
                </a:solidFill>
                <a:latin typeface="Calibri" panose="020F0502020204030204" pitchFamily="34" charset="0"/>
                <a:cs typeface="Calibri" panose="020F0502020204030204" pitchFamily="34" charset="0"/>
              </a:rPr>
              <a:t>Ireland, w swoich nagrodach 2021 po raz dziesiąty z rzędu. Oprócz </a:t>
            </a:r>
            <a:r>
              <a:rPr lang="en-US" sz="1200" dirty="0" err="1">
                <a:solidFill>
                  <a:srgbClr val="2E495E"/>
                </a:solidFill>
                <a:latin typeface="Calibri" panose="020F0502020204030204" pitchFamily="34" charset="0"/>
                <a:cs typeface="Calibri" panose="020F0502020204030204" pitchFamily="34" charset="0"/>
              </a:rPr>
              <a:t>uznania </a:t>
            </a:r>
            <a:r>
              <a:rPr lang="en-US" sz="1200" dirty="0">
                <a:solidFill>
                  <a:srgbClr val="2E495E"/>
                </a:solidFill>
                <a:latin typeface="Calibri" panose="020F0502020204030204" pitchFamily="34" charset="0"/>
                <a:cs typeface="Calibri" panose="020F0502020204030204" pitchFamily="34" charset="0"/>
              </a:rPr>
              <a:t>za jedno z najlepszych miejsc pracy 2021 w </a:t>
            </a:r>
            <a:r>
              <a:rPr lang="en-US" sz="1200" dirty="0" err="1">
                <a:solidFill>
                  <a:srgbClr val="2E495E"/>
                </a:solidFill>
                <a:latin typeface="Calibri" panose="020F0502020204030204" pitchFamily="34" charset="0"/>
                <a:cs typeface="Calibri" panose="020F0502020204030204" pitchFamily="34" charset="0"/>
              </a:rPr>
              <a:t>Irlandii, Kuehne+Nagel Ireland </a:t>
            </a:r>
            <a:r>
              <a:rPr lang="en-US" sz="1200" dirty="0">
                <a:solidFill>
                  <a:srgbClr val="2E495E"/>
                </a:solidFill>
                <a:latin typeface="Calibri" panose="020F0502020204030204" pitchFamily="34" charset="0"/>
                <a:cs typeface="Calibri" panose="020F0502020204030204" pitchFamily="34" charset="0"/>
              </a:rPr>
              <a:t>zostało również </a:t>
            </a:r>
            <a:r>
              <a:rPr lang="en-US" sz="1200" dirty="0" err="1">
                <a:solidFill>
                  <a:srgbClr val="2E495E"/>
                </a:solidFill>
                <a:latin typeface="Calibri" panose="020F0502020204030204" pitchFamily="34" charset="0"/>
                <a:cs typeface="Calibri" panose="020F0502020204030204" pitchFamily="34" charset="0"/>
              </a:rPr>
              <a:t>uznane </a:t>
            </a:r>
            <a:r>
              <a:rPr lang="en-US" sz="1200" dirty="0">
                <a:solidFill>
                  <a:srgbClr val="2E495E"/>
                </a:solidFill>
                <a:latin typeface="Calibri" panose="020F0502020204030204" pitchFamily="34" charset="0"/>
                <a:cs typeface="Calibri" panose="020F0502020204030204" pitchFamily="34" charset="0"/>
              </a:rPr>
              <a:t>za jedno z najlepszych miejsc pracy dla kobiet w tym roku.</a:t>
            </a:r>
          </a:p>
          <a:p>
            <a:endParaRPr lang="en-US" sz="1200" dirty="0">
              <a:solidFill>
                <a:srgbClr val="2E495E"/>
              </a:solidFill>
              <a:latin typeface="Calibri" panose="020F0502020204030204" pitchFamily="34" charset="0"/>
              <a:cs typeface="Calibri" panose="020F0502020204030204" pitchFamily="34" charset="0"/>
            </a:endParaRPr>
          </a:p>
          <a:p>
            <a:r>
              <a:rPr lang="en-US" sz="1200" dirty="0">
                <a:solidFill>
                  <a:srgbClr val="2E495E"/>
                </a:solidFill>
                <a:latin typeface="Calibri" panose="020F0502020204030204" pitchFamily="34" charset="0"/>
                <a:cs typeface="Calibri" panose="020F0502020204030204" pitchFamily="34" charset="0"/>
              </a:rPr>
              <a:t>Nagroda jest przyznawana organizacjom, które wykraczają poza swoje kompetencje, aby zapewnić kobietom w ich szeregach sprawiedliwe traktowanie w zakresie płac, uznania, szkoleń i możliwości awansu. </a:t>
            </a:r>
          </a:p>
          <a:p>
            <a:endParaRPr lang="en-US" sz="1200" dirty="0">
              <a:solidFill>
                <a:srgbClr val="2E495E"/>
              </a:solidFill>
              <a:latin typeface="Calibri" panose="020F0502020204030204" pitchFamily="34" charset="0"/>
              <a:cs typeface="Calibri" panose="020F0502020204030204" pitchFamily="34" charset="0"/>
            </a:endParaRPr>
          </a:p>
          <a:p>
            <a:r>
              <a:rPr lang="en-US" sz="1200" dirty="0" err="1">
                <a:solidFill>
                  <a:srgbClr val="2E495E"/>
                </a:solidFill>
                <a:latin typeface="Calibri" panose="020F0502020204030204" pitchFamily="34" charset="0"/>
                <a:cs typeface="Calibri" panose="020F0502020204030204" pitchFamily="34" charset="0"/>
              </a:rPr>
              <a:t>Kuehne+Nagel </a:t>
            </a:r>
            <a:r>
              <a:rPr lang="en-US" sz="1200" dirty="0">
                <a:solidFill>
                  <a:srgbClr val="2E495E"/>
                </a:solidFill>
                <a:latin typeface="Calibri" panose="020F0502020204030204" pitchFamily="34" charset="0"/>
                <a:cs typeface="Calibri" panose="020F0502020204030204" pitchFamily="34" charset="0"/>
              </a:rPr>
              <a:t>Ireland otrzymał nagrodę za zapewnienie, że kobiety, które z nimi współpracują są stale wzmacniane i wspierane, aby wykonywać swoją najlepszą pracę, jednocześnie dając im elastyczność, aby spełnić ich priorytety poza miejscem pracy.</a:t>
            </a:r>
          </a:p>
          <a:p>
            <a:endParaRPr lang="hr-BA" sz="1200" dirty="0">
              <a:solidFill>
                <a:srgbClr val="2E495E"/>
              </a:solidFill>
              <a:latin typeface="Calibri" panose="020F0502020204030204" pitchFamily="34" charset="0"/>
              <a:cs typeface="Calibri" panose="020F0502020204030204" pitchFamily="34" charset="0"/>
            </a:endParaRPr>
          </a:p>
          <a:p>
            <a:r>
              <a:rPr lang="en-US" sz="1200" b="0" dirty="0" err="1">
                <a:solidFill>
                  <a:srgbClr val="2E495E"/>
                </a:solidFill>
                <a:effectLst/>
                <a:latin typeface="Calibri" panose="020F0502020204030204" pitchFamily="34" charset="0"/>
                <a:cs typeface="Calibri" panose="020F0502020204030204" pitchFamily="34" charset="0"/>
              </a:rPr>
              <a:t>Kuehne+Nagel </a:t>
            </a:r>
            <a:r>
              <a:rPr lang="en-US" sz="1200" b="0" dirty="0">
                <a:solidFill>
                  <a:srgbClr val="2E495E"/>
                </a:solidFill>
                <a:effectLst/>
                <a:latin typeface="Calibri" panose="020F0502020204030204" pitchFamily="34" charset="0"/>
                <a:cs typeface="Calibri" panose="020F0502020204030204" pitchFamily="34" charset="0"/>
              </a:rPr>
              <a:t>szczyci się tworzeniem bezpiecznego i przyjaznego środowiska pracy zbudowanego na trwałej kulturze zaufania, co zostało </a:t>
            </a:r>
            <a:r>
              <a:rPr lang="en-US" sz="1200" b="0" dirty="0" err="1">
                <a:solidFill>
                  <a:srgbClr val="2E495E"/>
                </a:solidFill>
                <a:effectLst/>
                <a:latin typeface="Calibri" panose="020F0502020204030204" pitchFamily="34" charset="0"/>
                <a:cs typeface="Calibri" panose="020F0502020204030204" pitchFamily="34" charset="0"/>
              </a:rPr>
              <a:t>uznane </a:t>
            </a:r>
            <a:r>
              <a:rPr lang="en-US" sz="1200" b="0" dirty="0">
                <a:solidFill>
                  <a:srgbClr val="2E495E"/>
                </a:solidFill>
                <a:effectLst/>
                <a:latin typeface="Calibri" panose="020F0502020204030204" pitchFamily="34" charset="0"/>
                <a:cs typeface="Calibri" panose="020F0502020204030204" pitchFamily="34" charset="0"/>
              </a:rPr>
              <a:t>przez </a:t>
            </a:r>
            <a:r>
              <a:rPr lang="en-US" sz="1200" b="0" dirty="0" err="1">
                <a:solidFill>
                  <a:srgbClr val="2E495E"/>
                </a:solidFill>
                <a:effectLst/>
                <a:latin typeface="Calibri" panose="020F0502020204030204" pitchFamily="34" charset="0"/>
                <a:cs typeface="Calibri" panose="020F0502020204030204" pitchFamily="34" charset="0"/>
              </a:rPr>
              <a:t>program </a:t>
            </a:r>
            <a:r>
              <a:rPr lang="en-US" sz="1200" b="0" dirty="0">
                <a:solidFill>
                  <a:srgbClr val="2E495E"/>
                </a:solidFill>
                <a:effectLst/>
                <a:latin typeface="Calibri" panose="020F0502020204030204" pitchFamily="34" charset="0"/>
                <a:cs typeface="Calibri" panose="020F0502020204030204" pitchFamily="34" charset="0"/>
              </a:rPr>
              <a:t>Great Place to Work przez dziesięć kolejnych lat.</a:t>
            </a:r>
            <a:endParaRPr lang="hr-BA" sz="1200" b="0" dirty="0">
              <a:solidFill>
                <a:srgbClr val="2E495E"/>
              </a:solidFill>
              <a:effectLst/>
              <a:latin typeface="Calibri" panose="020F0502020204030204" pitchFamily="34" charset="0"/>
              <a:cs typeface="Calibri" panose="020F0502020204030204" pitchFamily="34" charset="0"/>
            </a:endParaRPr>
          </a:p>
          <a:p>
            <a:endParaRPr lang="en-US" sz="1200" dirty="0">
              <a:solidFill>
                <a:srgbClr val="2E495E"/>
              </a:solidFill>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48070" y="5354390"/>
            <a:ext cx="2694087" cy="349177"/>
          </a:xfrm>
          <a:prstGeom prst="rect">
            <a:avLst/>
          </a:prstGeom>
        </p:spPr>
        <p:txBody>
          <a:bodyPr/>
          <a:lstStyle/>
          <a:p>
            <a:r>
              <a:rPr lang="hr-BA" dirty="0"/>
              <a:t>Źródła:</a:t>
            </a:r>
            <a:endParaRPr lang="en-US" dirty="0"/>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22620" y="4626190"/>
            <a:ext cx="2694087" cy="349177"/>
          </a:xfrm>
          <a:prstGeom prst="rect">
            <a:avLst/>
          </a:prstGeom>
        </p:spPr>
        <p:txBody>
          <a:bodyPr/>
          <a:lstStyle/>
          <a:p>
            <a:r>
              <a:rPr lang="hr-BA" dirty="0"/>
              <a:t>Firma</a:t>
            </a:r>
            <a:endParaRPr lang="en-US" dirty="0"/>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22620" y="4819297"/>
            <a:ext cx="2694086" cy="349177"/>
          </a:xfrm>
          <a:prstGeom prst="rect">
            <a:avLst/>
          </a:prstGeom>
        </p:spPr>
        <p:txBody>
          <a:bodyPr/>
          <a:lstStyle/>
          <a:p>
            <a:r>
              <a:rPr lang="en-US" dirty="0" err="1"/>
              <a:t>Kuehne+Nagel </a:t>
            </a:r>
            <a:r>
              <a:rPr lang="en-US" dirty="0"/>
              <a:t>Irlandia</a:t>
            </a:r>
          </a:p>
        </p:txBody>
      </p:sp>
      <p:pic>
        <p:nvPicPr>
          <p:cNvPr id="32" name="Picture Placeholder 31" descr="A group of people posing for a photo&#10;&#10;Description automatically generated">
            <a:extLst>
              <a:ext uri="{FF2B5EF4-FFF2-40B4-BE49-F238E27FC236}">
                <a16:creationId xmlns:a16="http://schemas.microsoft.com/office/drawing/2014/main" id="{CDB1FB4E-C910-B121-E187-047A090A9E0C}"/>
              </a:ext>
            </a:extLst>
          </p:cNvPr>
          <p:cNvPicPr>
            <a:picLocks noGrp="1" noChangeAspect="1"/>
          </p:cNvPicPr>
          <p:nvPr>
            <p:ph type="pic" sz="quarter" idx="66"/>
          </p:nvPr>
        </p:nvPicPr>
        <p:blipFill rotWithShape="1">
          <a:blip r:embed="rId2" cstate="screen">
            <a:extLst>
              <a:ext uri="{28A0092B-C50C-407E-A947-70E740481C1C}">
                <a14:useLocalDpi xmlns:a14="http://schemas.microsoft.com/office/drawing/2010/main"/>
              </a:ext>
            </a:extLst>
          </a:blip>
          <a:srcRect l="-205"/>
          <a:stretch/>
        </p:blipFill>
        <p:spPr>
          <a:xfrm>
            <a:off x="8465" y="6022"/>
            <a:ext cx="5013662" cy="3138283"/>
          </a:xfrm>
          <a:solidFill>
            <a:srgbClr val="F05856"/>
          </a:solidFill>
        </p:spPr>
      </p:pic>
      <p:grpSp>
        <p:nvGrpSpPr>
          <p:cNvPr id="17" name="Group 16">
            <a:extLst>
              <a:ext uri="{FF2B5EF4-FFF2-40B4-BE49-F238E27FC236}">
                <a16:creationId xmlns:a16="http://schemas.microsoft.com/office/drawing/2014/main" id="{03FE64B4-10BA-B54D-85FA-0A11220FF92B}"/>
              </a:ext>
            </a:extLst>
          </p:cNvPr>
          <p:cNvGrpSpPr/>
          <p:nvPr/>
        </p:nvGrpSpPr>
        <p:grpSpPr>
          <a:xfrm>
            <a:off x="2311018" y="7378621"/>
            <a:ext cx="872187" cy="832733"/>
            <a:chOff x="4048369" y="2586650"/>
            <a:chExt cx="872187" cy="832733"/>
          </a:xfrm>
        </p:grpSpPr>
        <p:sp>
          <p:nvSpPr>
            <p:cNvPr id="18" name="Freeform 17">
              <a:extLst>
                <a:ext uri="{FF2B5EF4-FFF2-40B4-BE49-F238E27FC236}">
                  <a16:creationId xmlns:a16="http://schemas.microsoft.com/office/drawing/2014/main" id="{574498D0-4F11-424D-B4A3-7FAC66C4C3FA}"/>
                </a:ext>
              </a:extLst>
            </p:cNvPr>
            <p:cNvSpPr/>
            <p:nvPr/>
          </p:nvSpPr>
          <p:spPr>
            <a:xfrm>
              <a:off x="4048369" y="2586650"/>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081882" y="2723191"/>
              <a:ext cx="805029" cy="464230"/>
            </a:xfrm>
            <a:prstGeom prst="rect">
              <a:avLst/>
            </a:prstGeom>
          </p:spPr>
          <p:txBody>
            <a:bodyPr wrap="none">
              <a:spAutoFit/>
            </a:bodyPr>
            <a:lstStyle/>
            <a:p>
              <a:pPr marL="12700" algn="ctr">
                <a:lnSpc>
                  <a:spcPts val="1420"/>
                </a:lnSpc>
                <a:spcBef>
                  <a:spcPts val="100"/>
                </a:spcBef>
              </a:pPr>
              <a:r>
                <a:rPr lang="en-IE" sz="1300" b="1"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KLIKNIJ</a:t>
              </a:r>
            </a:p>
            <a:p>
              <a:pPr marL="12700" algn="ctr">
                <a:lnSpc>
                  <a:spcPts val="1420"/>
                </a:lnSpc>
                <a:spcBef>
                  <a:spcPts val="100"/>
                </a:spcBef>
              </a:pPr>
              <a:r>
                <a:rPr lang="en-IE" sz="1300" b="1" dirty="0">
                  <a:solidFill>
                    <a:schemeClr val="bg1"/>
                  </a:solidFill>
                  <a:latin typeface="Gotham Medium" pitchFamily="2" charset="0"/>
                  <a:cs typeface="Gotham Medium" pitchFamily="2" charset="0"/>
                  <a:hlinkClick r:id="rId3">
                    <a:extLst>
                      <a:ext uri="{A12FA001-AC4F-418D-AE19-62706E023703}">
                        <ahyp:hlinkClr xmlns:ahyp="http://schemas.microsoft.com/office/drawing/2018/hyperlinkcolor" val="tx"/>
                      </a:ext>
                    </a:extLst>
                  </a:hlinkClick>
                </a:rPr>
                <a:t>DO WGLĄDU</a:t>
              </a:r>
              <a:endParaRPr lang="en-IE" sz="1300" b="1" dirty="0">
                <a:solidFill>
                  <a:schemeClr val="bg1"/>
                </a:solidFill>
                <a:latin typeface="Gotham Medium" pitchFamily="2" charset="0"/>
                <a:cs typeface="Gotham Medium" pitchFamily="2" charset="0"/>
              </a:endParaRPr>
            </a:p>
          </p:txBody>
        </p:sp>
      </p:gr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22620" y="3486968"/>
            <a:ext cx="3121713" cy="349177"/>
          </a:xfrm>
          <a:prstGeom prst="rect">
            <a:avLst/>
          </a:prstGeom>
        </p:spPr>
        <p:txBody>
          <a:bodyPr/>
          <a:lstStyle/>
          <a:p>
            <a:pPr>
              <a:lnSpc>
                <a:spcPct val="100000"/>
              </a:lnSpc>
            </a:pPr>
            <a:r>
              <a:rPr lang="en-US" sz="1600" dirty="0"/>
              <a:t>Firma </a:t>
            </a:r>
            <a:r>
              <a:rPr lang="en-US" sz="1600" dirty="0" err="1"/>
              <a:t>logistyczna </a:t>
            </a:r>
            <a:r>
              <a:rPr lang="en-US" sz="1600" dirty="0"/>
              <a:t>uznana za jedno z najlepszych miejsc pracy dla kobiet w Irlandii</a:t>
            </a:r>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178271" y="5781438"/>
            <a:ext cx="2935135" cy="862798"/>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marL="171450" indent="-171450" hangingPunct="1">
              <a:lnSpc>
                <a:spcPct val="150000"/>
              </a:lnSpc>
              <a:spcBef>
                <a:spcPts val="0"/>
              </a:spcBef>
              <a:buFont typeface="Arial" panose="020B0604020202020204" pitchFamily="34" charset="0"/>
              <a:buChar char="•"/>
            </a:pPr>
            <a:r>
              <a:rPr lang="en-US" sz="700" dirty="0">
                <a:solidFill>
                  <a:schemeClr val="accent1">
                    <a:lumMod val="20000"/>
                    <a:lumOff val="80000"/>
                  </a:schemeClr>
                </a:solidFill>
                <a:hlinkClick r:id="rId3">
                  <a:extLst>
                    <a:ext uri="{A12FA001-AC4F-418D-AE19-62706E023703}">
                      <ahyp:hlinkClr xmlns:ahyp="http://schemas.microsoft.com/office/drawing/2018/hyperlinkcolor" val="tx"/>
                    </a:ext>
                  </a:extLst>
                </a:hlinkClick>
              </a:rPr>
              <a:t>https://ie.kuehne-nagel.com/ </a:t>
            </a:r>
          </a:p>
          <a:p>
            <a:pPr marL="171450" indent="-171450" hangingPunct="1">
              <a:lnSpc>
                <a:spcPct val="150000"/>
              </a:lnSpc>
              <a:spcBef>
                <a:spcPts val="0"/>
              </a:spcBef>
              <a:buFont typeface="Arial" panose="020B0604020202020204" pitchFamily="34" charset="0"/>
              <a:buChar char="•"/>
            </a:pPr>
            <a:r>
              <a:rPr lang="en-US" sz="700" dirty="0">
                <a:solidFill>
                  <a:schemeClr val="accent1">
                    <a:lumMod val="20000"/>
                    <a:lumOff val="80000"/>
                  </a:schemeClr>
                </a:solidFill>
                <a:hlinkClick r:id="rId4">
                  <a:extLst>
                    <a:ext uri="{A12FA001-AC4F-418D-AE19-62706E023703}">
                      <ahyp:hlinkClr xmlns:ahyp="http://schemas.microsoft.com/office/drawing/2018/hyperlinkcolor" val="tx"/>
                    </a:ext>
                  </a:extLst>
                </a:hlinkClick>
              </a:rPr>
              <a:t>https://www.image.ie/agenda/this-logistics-company-was-voted-one-of-the-best-workplaces-for-women-in-ireland-248788 </a:t>
            </a:r>
          </a:p>
          <a:p>
            <a:pPr marL="171450" indent="-171450" hangingPunct="1">
              <a:lnSpc>
                <a:spcPct val="150000"/>
              </a:lnSpc>
              <a:spcBef>
                <a:spcPts val="0"/>
              </a:spcBef>
              <a:buFont typeface="Arial" panose="020B0604020202020204" pitchFamily="34" charset="0"/>
              <a:buChar char="•"/>
            </a:pPr>
            <a:r>
              <a:rPr lang="hr-BA" sz="700" dirty="0">
                <a:solidFill>
                  <a:schemeClr val="accent1">
                    <a:lumMod val="20000"/>
                    <a:lumOff val="80000"/>
                  </a:schemeClr>
                </a:solidFill>
                <a:hlinkClick r:id="rId5">
                  <a:extLst>
                    <a:ext uri="{A12FA001-AC4F-418D-AE19-62706E023703}">
                      <ahyp:hlinkClr xmlns:ahyp="http://schemas.microsoft.com/office/drawing/2018/hyperlinkcolor" val="tx"/>
                    </a:ext>
                  </a:extLst>
                </a:hlinkClick>
              </a:rPr>
              <a:t>https://jobs.kuehne-nagel.com/global/en/blogarticle/let-s-open-our-minds-during-the-international-women-s-week   </a:t>
            </a:r>
          </a:p>
          <a:p>
            <a:pPr marL="171450" indent="-171450" hangingPunct="1">
              <a:lnSpc>
                <a:spcPct val="150000"/>
              </a:lnSpc>
              <a:spcBef>
                <a:spcPts val="0"/>
              </a:spcBef>
              <a:buFont typeface="Arial" panose="020B0604020202020204" pitchFamily="34" charset="0"/>
              <a:buChar char="•"/>
            </a:pPr>
            <a:r>
              <a:rPr lang="hr-BA" sz="700" dirty="0">
                <a:solidFill>
                  <a:schemeClr val="accent1">
                    <a:lumMod val="20000"/>
                    <a:lumOff val="80000"/>
                  </a:schemeClr>
                </a:solidFill>
                <a:hlinkClick r:id="rId6">
                  <a:extLst>
                    <a:ext uri="{A12FA001-AC4F-418D-AE19-62706E023703}">
                      <ahyp:hlinkClr xmlns:ahyp="http://schemas.microsoft.com/office/drawing/2018/hyperlinkcolor" val="tx"/>
                    </a:ext>
                  </a:extLst>
                </a:hlinkClick>
              </a:rPr>
              <a:t>https://2019-annual-report.kuehne-nagel.com/sustainability/making-the-difference/raising-diversity-awareness </a:t>
            </a:r>
            <a:endParaRPr lang="en-US" sz="700" dirty="0">
              <a:solidFill>
                <a:schemeClr val="accent1">
                  <a:lumMod val="20000"/>
                  <a:lumOff val="80000"/>
                </a:schemeClr>
              </a:solidFill>
            </a:endParaRPr>
          </a:p>
        </p:txBody>
      </p:sp>
      <p:pic>
        <p:nvPicPr>
          <p:cNvPr id="28" name="Picture 27" descr="Text&#10;&#10;Description automatically generated">
            <a:hlinkClick r:id="rId7"/>
            <a:extLst>
              <a:ext uri="{FF2B5EF4-FFF2-40B4-BE49-F238E27FC236}">
                <a16:creationId xmlns:a16="http://schemas.microsoft.com/office/drawing/2014/main" id="{3E73FA2A-B568-BF4D-9A04-6CF95B7FAACA}"/>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25319" y="8379054"/>
            <a:ext cx="1821529" cy="355122"/>
          </a:xfrm>
          <a:prstGeom prst="rect">
            <a:avLst/>
          </a:prstGeom>
        </p:spPr>
      </p:pic>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2620" y="4227660"/>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en-US" dirty="0"/>
              <a:t>Wynagrodzenie, uznanie, szkolenia i możliwości awansu </a:t>
            </a:r>
            <a:r>
              <a:rPr lang="hr-BA" dirty="0"/>
              <a:t>dla kobiet</a:t>
            </a:r>
            <a:endParaRPr lang="en-US" dirty="0"/>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dirty="0"/>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a:p>
            </p:txBody>
          </p:sp>
        </p:grpSp>
      </p:grpSp>
      <p:pic>
        <p:nvPicPr>
          <p:cNvPr id="321" name="Picture 320" descr="Text&#10;&#10;Description automatically generated">
            <a:hlinkClick r:id="rId7"/>
            <a:extLst>
              <a:ext uri="{FF2B5EF4-FFF2-40B4-BE49-F238E27FC236}">
                <a16:creationId xmlns:a16="http://schemas.microsoft.com/office/drawing/2014/main" id="{52746B17-6717-D74B-D90E-EA8D1AC7B5A4}"/>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817829" y="1397602"/>
            <a:ext cx="1821529" cy="355122"/>
          </a:xfrm>
          <a:prstGeom prst="rect">
            <a:avLst/>
          </a:prstGeom>
        </p:spPr>
      </p:pic>
    </p:spTree>
    <p:extLst>
      <p:ext uri="{BB962C8B-B14F-4D97-AF65-F5344CB8AC3E}">
        <p14:creationId xmlns:p14="http://schemas.microsoft.com/office/powerpoint/2010/main" val="812882933"/>
      </p:ext>
    </p:extLst>
  </p:cSld>
  <p:clrMapOvr>
    <a:masterClrMapping/>
  </p:clrMapOvr>
  <p:transition spd="med"/>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p:txBody>
          <a:bodyPr/>
          <a:lstStyle/>
          <a:p>
            <a:r>
              <a:rPr lang="hr-BA" sz="1400" b="1" dirty="0">
                <a:solidFill>
                  <a:srgbClr val="2E495E"/>
                </a:solidFill>
                <a:latin typeface="Calibri" panose="020F0502020204030204" pitchFamily="34" charset="0"/>
                <a:cs typeface="Calibri" panose="020F0502020204030204" pitchFamily="34" charset="0"/>
              </a:rPr>
              <a:t>Polityka przyjazna kobietom, połączona z wysokim wskaźnikiem zaufania</a:t>
            </a:r>
            <a:endParaRPr lang="en-US" sz="1400" b="1" dirty="0">
              <a:solidFill>
                <a:srgbClr val="2E495E"/>
              </a:solidFill>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860496" y="1259979"/>
            <a:ext cx="5435600" cy="1219983"/>
          </a:xfrm>
        </p:spPr>
        <p:txBody>
          <a:bodyPr/>
          <a:lstStyle/>
          <a:p>
            <a:r>
              <a:rPr lang="en-US" sz="1200" b="0" dirty="0">
                <a:solidFill>
                  <a:srgbClr val="2E495E"/>
                </a:solidFill>
                <a:effectLst/>
                <a:latin typeface="Calibri" panose="020F0502020204030204" pitchFamily="34" charset="0"/>
                <a:cs typeface="Calibri" panose="020F0502020204030204" pitchFamily="34" charset="0"/>
              </a:rPr>
              <a:t>Podczas audytu w celu przyznania nagród, </a:t>
            </a:r>
            <a:r>
              <a:rPr lang="en-US" sz="1200" b="0" dirty="0" err="1">
                <a:solidFill>
                  <a:srgbClr val="2E495E"/>
                </a:solidFill>
                <a:effectLst/>
                <a:latin typeface="Calibri" panose="020F0502020204030204" pitchFamily="34" charset="0"/>
                <a:cs typeface="Calibri" panose="020F0502020204030204" pitchFamily="34" charset="0"/>
              </a:rPr>
              <a:t>Kuehne+Nagel zostało </a:t>
            </a:r>
            <a:r>
              <a:rPr lang="en-US" sz="1200" b="0" dirty="0">
                <a:solidFill>
                  <a:srgbClr val="2E495E"/>
                </a:solidFill>
                <a:effectLst/>
                <a:latin typeface="Calibri" panose="020F0502020204030204" pitchFamily="34" charset="0"/>
                <a:cs typeface="Calibri" panose="020F0502020204030204" pitchFamily="34" charset="0"/>
              </a:rPr>
              <a:t>uznane za posiadające przyjazne kobietom polityki i praktyki, w tym wsparcie w celu zwiększenia udziału kobiet w przywództwie, środki aktywizujące, aby pomóc w powrocie do siły roboczej oraz innowacyjne podejście do rozwoju kobiecych talentów. </a:t>
            </a:r>
            <a:endParaRPr lang="hr-BA" sz="1200" b="0" dirty="0">
              <a:solidFill>
                <a:srgbClr val="2E495E"/>
              </a:solidFill>
              <a:effectLst/>
              <a:latin typeface="Calibri" panose="020F0502020204030204" pitchFamily="34" charset="0"/>
              <a:cs typeface="Calibri" panose="020F0502020204030204" pitchFamily="34" charset="0"/>
            </a:endParaRPr>
          </a:p>
          <a:p>
            <a:r>
              <a:rPr lang="en-US" sz="1200" b="0" dirty="0">
                <a:solidFill>
                  <a:srgbClr val="2E495E"/>
                </a:solidFill>
                <a:effectLst/>
                <a:latin typeface="Calibri" panose="020F0502020204030204" pitchFamily="34" charset="0"/>
                <a:cs typeface="Calibri" panose="020F0502020204030204" pitchFamily="34" charset="0"/>
              </a:rPr>
              <a:t>Uzyskały również wyjątkowo wysoki wynik wskaźnika zaufania, wynoszący 70 procent, wśród respondentek badanych pod kątem środowiska pracy.</a:t>
            </a:r>
            <a:endParaRPr lang="hr-BA" sz="1200" b="0" dirty="0">
              <a:solidFill>
                <a:srgbClr val="2E495E"/>
              </a:solidFill>
              <a:effectLst/>
              <a:latin typeface="Calibri" panose="020F0502020204030204" pitchFamily="34" charset="0"/>
              <a:cs typeface="Calibri" panose="020F0502020204030204" pitchFamily="34" charset="0"/>
            </a:endParaRPr>
          </a:p>
          <a:p>
            <a:endParaRPr lang="hr-BA" sz="1200" dirty="0">
              <a:solidFill>
                <a:srgbClr val="2E495E"/>
              </a:solidFill>
              <a:latin typeface="Calibri" panose="020F0502020204030204" pitchFamily="34" charset="0"/>
              <a:cs typeface="Calibri" panose="020F0502020204030204" pitchFamily="34" charset="0"/>
            </a:endParaRPr>
          </a:p>
          <a:p>
            <a:r>
              <a:rPr lang="en-US" sz="1200" b="0" dirty="0" err="1">
                <a:solidFill>
                  <a:srgbClr val="2E495E"/>
                </a:solidFill>
                <a:effectLst/>
                <a:latin typeface="Calibri" panose="020F0502020204030204" pitchFamily="34" charset="0"/>
                <a:cs typeface="Calibri" panose="020F0502020204030204" pitchFamily="34" charset="0"/>
              </a:rPr>
              <a:t>Kuehne+Nagel </a:t>
            </a:r>
            <a:r>
              <a:rPr lang="hr-BA" sz="1200" b="0" dirty="0">
                <a:solidFill>
                  <a:srgbClr val="2E495E"/>
                </a:solidFill>
                <a:effectLst/>
                <a:latin typeface="Calibri" panose="020F0502020204030204" pitchFamily="34" charset="0"/>
                <a:cs typeface="Calibri" panose="020F0502020204030204" pitchFamily="34" charset="0"/>
              </a:rPr>
              <a:t>często </a:t>
            </a:r>
            <a:r>
              <a:rPr lang="en-US" sz="1200" b="0" dirty="0">
                <a:solidFill>
                  <a:srgbClr val="2E495E"/>
                </a:solidFill>
                <a:effectLst/>
                <a:latin typeface="Calibri" panose="020F0502020204030204" pitchFamily="34" charset="0"/>
                <a:cs typeface="Calibri" panose="020F0502020204030204" pitchFamily="34" charset="0"/>
              </a:rPr>
              <a:t>zatrudnia na różnych stanowiskach, a jeśli chcesz się ubiegać, możesz to zrobić </a:t>
            </a:r>
            <a:r>
              <a:rPr lang="en-US" sz="1200" b="0" dirty="0">
                <a:solidFill>
                  <a:srgbClr val="2E495E"/>
                </a:solidFill>
                <a:effectLst/>
                <a:latin typeface="Calibri" panose="020F0502020204030204" pitchFamily="34" charset="0"/>
                <a:cs typeface="Calibri" panose="020F0502020204030204" pitchFamily="34" charset="0"/>
                <a:hlinkClick r:id="rId2">
                  <a:extLst>
                    <a:ext uri="{A12FA001-AC4F-418D-AE19-62706E023703}">
                      <ahyp:hlinkClr xmlns:ahyp="http://schemas.microsoft.com/office/drawing/2018/hyperlinkcolor" val="tx"/>
                    </a:ext>
                  </a:extLst>
                </a:hlinkClick>
              </a:rPr>
              <a:t>tutaj</a:t>
            </a:r>
            <a:endParaRPr lang="en-US" sz="1200" dirty="0">
              <a:solidFill>
                <a:srgbClr val="2E495E"/>
              </a:solidFill>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9DE596AA-A6CA-8040-8F1B-E7266FFAAF8F}"/>
              </a:ext>
            </a:extLst>
          </p:cNvPr>
          <p:cNvSpPr>
            <a:spLocks noGrp="1"/>
          </p:cNvSpPr>
          <p:nvPr>
            <p:ph type="body" sz="quarter" idx="59"/>
          </p:nvPr>
        </p:nvSpPr>
        <p:spPr>
          <a:xfrm>
            <a:off x="860496" y="4861342"/>
            <a:ext cx="5435600" cy="446871"/>
          </a:xfrm>
        </p:spPr>
        <p:txBody>
          <a:bodyPr/>
          <a:lstStyle/>
          <a:p>
            <a:pPr fontAlgn="base"/>
            <a:r>
              <a:rPr lang="hr-BA" sz="1400" b="1" dirty="0">
                <a:solidFill>
                  <a:srgbClr val="2E495E"/>
                </a:solidFill>
                <a:latin typeface="Calibri" panose="020F0502020204030204" pitchFamily="34" charset="0"/>
                <a:cs typeface="Calibri" panose="020F0502020204030204" pitchFamily="34" charset="0"/>
              </a:rPr>
              <a:t>Blog pełen inspirujących historii kobiet-logistyków</a:t>
            </a:r>
            <a:endParaRPr lang="en-IE" sz="1400" b="1" dirty="0">
              <a:solidFill>
                <a:srgbClr val="2E495E"/>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A6A84EA3-A7FA-224A-B7C4-AA2BEA6E3F54}"/>
              </a:ext>
            </a:extLst>
          </p:cNvPr>
          <p:cNvSpPr>
            <a:spLocks noGrp="1"/>
          </p:cNvSpPr>
          <p:nvPr>
            <p:ph type="body" sz="quarter" idx="60"/>
          </p:nvPr>
        </p:nvSpPr>
        <p:spPr>
          <a:xfrm>
            <a:off x="860496" y="5470105"/>
            <a:ext cx="5435600" cy="2743062"/>
          </a:xfrm>
        </p:spPr>
        <p:txBody>
          <a:bodyPr numCol="1"/>
          <a:lstStyle/>
          <a:p>
            <a:r>
              <a:rPr lang="hr-BA" sz="1200" dirty="0">
                <a:solidFill>
                  <a:srgbClr val="2E495E"/>
                </a:solidFill>
                <a:latin typeface="Calibri" panose="020F0502020204030204" pitchFamily="34" charset="0"/>
                <a:cs typeface="Calibri" panose="020F0502020204030204" pitchFamily="34" charset="0"/>
              </a:rPr>
              <a:t>Na swojej stronie internetowej </a:t>
            </a:r>
            <a:r>
              <a:rPr lang="en-US" sz="1200" b="0" dirty="0" err="1">
                <a:solidFill>
                  <a:srgbClr val="2E495E"/>
                </a:solidFill>
                <a:effectLst/>
                <a:latin typeface="Calibri" panose="020F0502020204030204" pitchFamily="34" charset="0"/>
                <a:cs typeface="Calibri" panose="020F0502020204030204" pitchFamily="34" charset="0"/>
              </a:rPr>
              <a:t>Kuehne+Nagel </a:t>
            </a:r>
            <a:r>
              <a:rPr lang="hr-BA" sz="1200" b="0" dirty="0">
                <a:solidFill>
                  <a:srgbClr val="2E495E"/>
                </a:solidFill>
                <a:effectLst/>
                <a:latin typeface="Calibri" panose="020F0502020204030204" pitchFamily="34" charset="0"/>
                <a:cs typeface="Calibri" panose="020F0502020204030204" pitchFamily="34" charset="0"/>
              </a:rPr>
              <a:t>podnoszą świadomość i wspierają kobiety w logistyce poprzez dzielenie się historiami kobiet profesjonalistów w dziedzinie logistyki, tym samym inspirując kobiety dalej.</a:t>
            </a:r>
          </a:p>
          <a:p>
            <a:endParaRPr lang="hr-BA" sz="1200" dirty="0">
              <a:solidFill>
                <a:srgbClr val="2E495E"/>
              </a:solidFill>
              <a:latin typeface="Calibri" panose="020F0502020204030204" pitchFamily="34" charset="0"/>
              <a:cs typeface="Calibri" panose="020F0502020204030204" pitchFamily="34" charset="0"/>
            </a:endParaRPr>
          </a:p>
          <a:p>
            <a:r>
              <a:rPr lang="hr-BA" sz="1200" dirty="0">
                <a:solidFill>
                  <a:srgbClr val="2E495E"/>
                </a:solidFill>
                <a:latin typeface="Calibri" panose="020F0502020204030204" pitchFamily="34" charset="0"/>
                <a:cs typeface="Calibri" panose="020F0502020204030204" pitchFamily="34" charset="0"/>
              </a:rPr>
              <a:t>Przeczytaj blog </a:t>
            </a:r>
            <a:r>
              <a:rPr lang="en-US" sz="1200" dirty="0">
                <a:solidFill>
                  <a:srgbClr val="2E495E"/>
                </a:solidFill>
                <a:effectLst/>
                <a:latin typeface="Calibri" panose="020F0502020204030204" pitchFamily="34" charset="0"/>
                <a:cs typeface="Calibri" panose="020F0502020204030204" pitchFamily="34" charset="0"/>
              </a:rPr>
              <a:t>starszego wiceprezesa ds. zasobów ludzkich, region Azji i Pacyfiku.  Claudine pracuje dla </a:t>
            </a:r>
            <a:r>
              <a:rPr lang="en-US" sz="1200" dirty="0" err="1">
                <a:solidFill>
                  <a:srgbClr val="2E495E"/>
                </a:solidFill>
                <a:effectLst/>
                <a:latin typeface="Calibri" panose="020F0502020204030204" pitchFamily="34" charset="0"/>
                <a:cs typeface="Calibri" panose="020F0502020204030204" pitchFamily="34" charset="0"/>
              </a:rPr>
              <a:t>Kuehne+Nagel </a:t>
            </a:r>
            <a:r>
              <a:rPr lang="en-US" sz="1200" dirty="0">
                <a:solidFill>
                  <a:srgbClr val="2E495E"/>
                </a:solidFill>
                <a:effectLst/>
                <a:latin typeface="Calibri" panose="020F0502020204030204" pitchFamily="34" charset="0"/>
                <a:cs typeface="Calibri" panose="020F0502020204030204" pitchFamily="34" charset="0"/>
              </a:rPr>
              <a:t>od ponad 16 lat. Claudine rozpoczęła pracę w </a:t>
            </a:r>
            <a:r>
              <a:rPr lang="en-US" sz="1200" dirty="0" err="1">
                <a:solidFill>
                  <a:srgbClr val="2E495E"/>
                </a:solidFill>
                <a:effectLst/>
                <a:latin typeface="Calibri" panose="020F0502020204030204" pitchFamily="34" charset="0"/>
                <a:cs typeface="Calibri" panose="020F0502020204030204" pitchFamily="34" charset="0"/>
              </a:rPr>
              <a:t>Kuehne+Nagel </a:t>
            </a:r>
            <a:r>
              <a:rPr lang="en-US" sz="1200" dirty="0">
                <a:solidFill>
                  <a:srgbClr val="2E495E"/>
                </a:solidFill>
                <a:effectLst/>
                <a:latin typeface="Calibri" panose="020F0502020204030204" pitchFamily="34" charset="0"/>
                <a:cs typeface="Calibri" panose="020F0502020204030204" pitchFamily="34" charset="0"/>
              </a:rPr>
              <a:t>UK, następnie w </a:t>
            </a:r>
            <a:r>
              <a:rPr lang="en-US" sz="1200" dirty="0" err="1">
                <a:solidFill>
                  <a:srgbClr val="2E495E"/>
                </a:solidFill>
                <a:effectLst/>
                <a:latin typeface="Calibri" panose="020F0502020204030204" pitchFamily="34" charset="0"/>
                <a:cs typeface="Calibri" panose="020F0502020204030204" pitchFamily="34" charset="0"/>
              </a:rPr>
              <a:t>Kuehne+Nagel </a:t>
            </a:r>
            <a:r>
              <a:rPr lang="en-US" sz="1200" dirty="0">
                <a:solidFill>
                  <a:srgbClr val="2E495E"/>
                </a:solidFill>
                <a:effectLst/>
                <a:latin typeface="Calibri" panose="020F0502020204030204" pitchFamily="34" charset="0"/>
                <a:cs typeface="Calibri" panose="020F0502020204030204" pitchFamily="34" charset="0"/>
              </a:rPr>
              <a:t>Northwest Europe, a następnie w naszej siedzibie korporacyjnej w </a:t>
            </a:r>
            <a:r>
              <a:rPr lang="en-US" sz="1200" dirty="0" err="1">
                <a:solidFill>
                  <a:srgbClr val="2E495E"/>
                </a:solidFill>
                <a:effectLst/>
                <a:latin typeface="Calibri" panose="020F0502020204030204" pitchFamily="34" charset="0"/>
                <a:cs typeface="Calibri" panose="020F0502020204030204" pitchFamily="34" charset="0"/>
              </a:rPr>
              <a:t>Schindellegi</a:t>
            </a:r>
            <a:r>
              <a:rPr lang="en-US" sz="1200" dirty="0">
                <a:solidFill>
                  <a:srgbClr val="2E495E"/>
                </a:solidFill>
                <a:effectLst/>
                <a:latin typeface="Calibri" panose="020F0502020204030204" pitchFamily="34" charset="0"/>
                <a:cs typeface="Calibri" panose="020F0502020204030204" pitchFamily="34" charset="0"/>
              </a:rPr>
              <a:t>.  W swojej obecnej roli, Claudine pracuje w Singapurze</a:t>
            </a:r>
            <a:r>
              <a:rPr lang="hr-BA" sz="1200" dirty="0">
                <a:solidFill>
                  <a:srgbClr val="2E495E"/>
                </a:solidFill>
                <a:effectLst/>
                <a:latin typeface="Calibri" panose="020F0502020204030204" pitchFamily="34" charset="0"/>
                <a:cs typeface="Calibri" panose="020F0502020204030204" pitchFamily="34" charset="0"/>
              </a:rPr>
              <a:t>:</a:t>
            </a:r>
          </a:p>
          <a:p>
            <a:pPr algn="ctr"/>
            <a:endParaRPr lang="en-US" sz="1400" b="1" dirty="0">
              <a:solidFill>
                <a:srgbClr val="2E495E"/>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endParaRPr>
          </a:p>
          <a:p>
            <a:pPr algn="ctr"/>
            <a:r>
              <a:rPr lang="en-US" sz="1400" b="1" dirty="0">
                <a:solidFill>
                  <a:srgbClr val="2E495E"/>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Ciekawość jest dodatkowym atutem</a:t>
            </a:r>
            <a:endParaRPr lang="hr-BA" sz="1400" b="1" dirty="0">
              <a:solidFill>
                <a:srgbClr val="2E495E"/>
              </a:solidFill>
              <a:latin typeface="Calibri" panose="020F0502020204030204" pitchFamily="34" charset="0"/>
              <a:cs typeface="Calibri" panose="020F0502020204030204" pitchFamily="34" charset="0"/>
            </a:endParaRPr>
          </a:p>
          <a:p>
            <a:pPr algn="ctr"/>
            <a:endParaRPr lang="hr-BA" sz="1200" b="1" dirty="0">
              <a:solidFill>
                <a:srgbClr val="2E495E"/>
              </a:solidFill>
              <a:latin typeface="Calibri" panose="020F0502020204030204" pitchFamily="34" charset="0"/>
              <a:cs typeface="Calibri" panose="020F0502020204030204" pitchFamily="34" charset="0"/>
            </a:endParaRPr>
          </a:p>
          <a:p>
            <a:pPr algn="ctr"/>
            <a:r>
              <a:rPr lang="en-GB" sz="1200" b="1" dirty="0">
                <a:solidFill>
                  <a:srgbClr val="2E495E"/>
                </a:solidFill>
                <a:latin typeface="Calibri" panose="020F0502020204030204" pitchFamily="34" charset="0"/>
                <a:cs typeface="Calibri" panose="020F0502020204030204" pitchFamily="34" charset="0"/>
              </a:rPr>
              <a:t>Co </a:t>
            </a:r>
            <a:r>
              <a:rPr lang="hr-BA" sz="1200" b="1" dirty="0">
                <a:solidFill>
                  <a:srgbClr val="2E495E"/>
                </a:solidFill>
                <a:latin typeface="Calibri" panose="020F0502020204030204" pitchFamily="34" charset="0"/>
                <a:cs typeface="Calibri" panose="020F0502020204030204" pitchFamily="34" charset="0"/>
              </a:rPr>
              <a:t>mówi do swoich koleżanek:</a:t>
            </a:r>
          </a:p>
          <a:p>
            <a:pPr algn="ctr"/>
            <a:endParaRPr lang="hr-BA" sz="1200" b="1" dirty="0">
              <a:solidFill>
                <a:srgbClr val="2E495E"/>
              </a:solidFill>
              <a:latin typeface="Calibri" panose="020F0502020204030204" pitchFamily="34" charset="0"/>
              <a:cs typeface="Calibri" panose="020F0502020204030204" pitchFamily="34" charset="0"/>
            </a:endParaRPr>
          </a:p>
          <a:p>
            <a:pPr algn="ctr"/>
            <a:r>
              <a:rPr lang="en-GB" sz="1200" b="1" i="1" dirty="0">
                <a:solidFill>
                  <a:srgbClr val="2E495E"/>
                </a:solidFill>
                <a:latin typeface="Calibri" panose="020F0502020204030204" pitchFamily="34" charset="0"/>
                <a:cs typeface="Calibri" panose="020F0502020204030204" pitchFamily="34" charset="0"/>
              </a:rPr>
              <a:t> "</a:t>
            </a:r>
            <a:r>
              <a:rPr lang="en-US" sz="1200" i="1" dirty="0">
                <a:solidFill>
                  <a:srgbClr val="2E495E"/>
                </a:solidFill>
                <a:effectLst/>
                <a:latin typeface="Calibri" panose="020F0502020204030204" pitchFamily="34" charset="0"/>
                <a:cs typeface="Calibri" panose="020F0502020204030204" pitchFamily="34" charset="0"/>
              </a:rPr>
              <a:t>Mów, mów trochę głośniej, bądź trochę dumniejszy.  Pamiętaj, że jesteś tak samo zdolny, tak samo wartościowy, jak druga połowa świata.  Poznaj ludzi, którzy mogą dostarczyć ci sensownego feedbacku i słuchaj, nawet gdy to boli.  Konkuruj jako kobieta, to jest siła </a:t>
            </a:r>
            <a:r>
              <a:rPr lang="hr-BA" sz="1200" i="1" dirty="0">
                <a:solidFill>
                  <a:srgbClr val="2E495E"/>
                </a:solidFill>
                <a:effectLst/>
                <a:latin typeface="Calibri" panose="020F0502020204030204" pitchFamily="34" charset="0"/>
                <a:cs typeface="Calibri" panose="020F0502020204030204" pitchFamily="34" charset="0"/>
              </a:rPr>
              <a:t>..."</a:t>
            </a:r>
            <a:endParaRPr lang="hr-BA" sz="1200" b="1" i="1" dirty="0">
              <a:solidFill>
                <a:srgbClr val="2E495E"/>
              </a:solidFill>
              <a:latin typeface="Calibri" panose="020F0502020204030204" pitchFamily="34" charset="0"/>
              <a:cs typeface="Calibri" panose="020F0502020204030204" pitchFamily="34" charset="0"/>
            </a:endParaRPr>
          </a:p>
          <a:p>
            <a:endParaRPr lang="en-US" sz="1200" b="1" dirty="0">
              <a:solidFill>
                <a:srgbClr val="2E495E"/>
              </a:solidFill>
              <a:latin typeface="Calibri" panose="020F0502020204030204" pitchFamily="34" charset="0"/>
              <a:cs typeface="Calibri" panose="020F0502020204030204" pitchFamily="34" charset="0"/>
            </a:endParaRPr>
          </a:p>
          <a:p>
            <a:endParaRPr lang="en-US" sz="1200" dirty="0">
              <a:solidFill>
                <a:srgbClr val="2E495E"/>
              </a:solidFill>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solidFill>
                  <a:srgbClr val="2E495E"/>
                </a:solidFill>
              </a:endParaRPr>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solidFill>
                  <a:srgbClr val="2E495E"/>
                </a:solidFill>
              </a:endParaRPr>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solidFill>
                  <a:srgbClr val="2E495E"/>
                </a:solidFill>
              </a:endParaRPr>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solidFill>
                  <a:srgbClr val="2E495E"/>
                </a:solidFill>
              </a:endParaRPr>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solidFill>
                  <a:srgbClr val="2E495E"/>
                </a:solidFill>
              </a:endParaRPr>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solidFill>
                  <a:srgbClr val="2E495E"/>
                </a:solidFill>
              </a:endParaRPr>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solidFill>
                  <a:srgbClr val="2E495E"/>
                </a:solidFill>
              </a:endParaRPr>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solidFill>
                  <a:srgbClr val="2E495E"/>
                </a:solidFill>
              </a:endParaRPr>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solidFill>
                  <a:srgbClr val="2E495E"/>
                </a:solidFill>
              </a:endParaRPr>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solidFill>
                <a:srgbClr val="2E495E"/>
              </a:solidFill>
            </a:endParaRPr>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222118" y="927722"/>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E495E"/>
                </a:solidFill>
              </a:endParaRPr>
            </a:p>
          </p:txBody>
        </p:sp>
      </p:grpSp>
      <p:grpSp>
        <p:nvGrpSpPr>
          <p:cNvPr id="33" name="Group 32">
            <a:extLst>
              <a:ext uri="{FF2B5EF4-FFF2-40B4-BE49-F238E27FC236}">
                <a16:creationId xmlns:a16="http://schemas.microsoft.com/office/drawing/2014/main" id="{243096DF-132C-4717-9FDA-E13AE2D577BA}"/>
              </a:ext>
            </a:extLst>
          </p:cNvPr>
          <p:cNvGrpSpPr/>
          <p:nvPr/>
        </p:nvGrpSpPr>
        <p:grpSpPr>
          <a:xfrm>
            <a:off x="222118" y="5033852"/>
            <a:ext cx="6712351" cy="597212"/>
            <a:chOff x="137702" y="3746222"/>
            <a:chExt cx="6712351" cy="597212"/>
          </a:xfrm>
        </p:grpSpPr>
        <p:cxnSp>
          <p:nvCxnSpPr>
            <p:cNvPr id="34" name="Straight Connector 33">
              <a:extLst>
                <a:ext uri="{FF2B5EF4-FFF2-40B4-BE49-F238E27FC236}">
                  <a16:creationId xmlns:a16="http://schemas.microsoft.com/office/drawing/2014/main" id="{16C5C650-BA54-40C2-8331-C591026EE20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5DF66F2-2EA5-427F-9EBC-0D76F4740D75}"/>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E495E"/>
                </a:solidFill>
              </a:endParaRPr>
            </a:p>
          </p:txBody>
        </p:sp>
      </p:grpSp>
      <p:pic>
        <p:nvPicPr>
          <p:cNvPr id="12" name="Picture 11" descr="A picture containing text, businesscard&#10;&#10;Description automatically generated">
            <a:extLst>
              <a:ext uri="{FF2B5EF4-FFF2-40B4-BE49-F238E27FC236}">
                <a16:creationId xmlns:a16="http://schemas.microsoft.com/office/drawing/2014/main" id="{6575D255-77D7-74FD-FA25-D5F125C6B6F1}"/>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3105427"/>
            <a:ext cx="6858000" cy="1584223"/>
          </a:xfrm>
          <a:prstGeom prst="rect">
            <a:avLst/>
          </a:prstGeom>
        </p:spPr>
      </p:pic>
    </p:spTree>
    <p:extLst>
      <p:ext uri="{BB962C8B-B14F-4D97-AF65-F5344CB8AC3E}">
        <p14:creationId xmlns:p14="http://schemas.microsoft.com/office/powerpoint/2010/main" val="3221545079"/>
      </p:ext>
    </p:extLst>
  </p:cSld>
  <p:clrMapOvr>
    <a:masterClrMapping/>
  </p:clrMapOvr>
  <p:transition spd="med"/>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886927" y="3467478"/>
            <a:ext cx="5430160" cy="348400"/>
          </a:xfrm>
        </p:spPr>
        <p:txBody>
          <a:bodyPr/>
          <a:lstStyle/>
          <a:p>
            <a:r>
              <a:rPr lang="en-US" sz="1400" b="1" dirty="0" err="1">
                <a:latin typeface="Gotham Medium"/>
                <a:cs typeface="Calibri" panose="020F0502020204030204" pitchFamily="34" charset="0"/>
              </a:rPr>
              <a:t>Program </a:t>
            </a:r>
            <a:r>
              <a:rPr lang="en-US" sz="1400" b="1" dirty="0" err="1">
                <a:solidFill>
                  <a:srgbClr val="2E495E"/>
                </a:solidFill>
                <a:latin typeface="Gotham Medium"/>
                <a:cs typeface="Calibri" panose="020F0502020204030204" pitchFamily="34" charset="0"/>
              </a:rPr>
              <a:t>Balance+Belonging</a:t>
            </a:r>
            <a:endParaRPr lang="en-US" sz="1400" b="1"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3977773"/>
            <a:ext cx="5412847" cy="2652700"/>
          </a:xfrm>
        </p:spPr>
        <p:txBody>
          <a:bodyPr/>
          <a:lstStyle/>
          <a:p>
            <a:r>
              <a:rPr lang="en-GB" dirty="0">
                <a:solidFill>
                  <a:srgbClr val="2E495E"/>
                </a:solidFill>
                <a:latin typeface="Calibri" panose="020F0502020204030204" pitchFamily="34" charset="0"/>
                <a:ea typeface="Calibri" panose="020F0502020204030204" pitchFamily="34" charset="0"/>
                <a:cs typeface="Calibri" panose="020F0502020204030204" pitchFamily="34" charset="0"/>
              </a:rPr>
              <a:t>"W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ramach naszej transformacyjnej podróży, w zeszłym roku uruchomiliśmy nasz program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Balance+Belonging</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 W ciągu ostatnich lat i miesięcy, dziesiątki kolegów z całego świata zaangażowały się w ducha i pracę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Balance+Belonging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wewnątrz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Kuehne+Nagel</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 tworząc regionalne i globalne zespoły poświęcone osiągnięciu naszego celu, jakim jest sprawiedliwa i inkluzywna organizacja. </a:t>
            </a:r>
          </a:p>
          <a:p>
            <a:endParaRPr lang="en-US" dirty="0">
              <a:solidFill>
                <a:srgbClr val="2E495E"/>
              </a:solidFill>
              <a:latin typeface="Calibri" panose="020F0502020204030204" pitchFamily="34" charset="0"/>
              <a:ea typeface="Calibri" panose="020F0502020204030204" pitchFamily="34" charset="0"/>
              <a:cs typeface="Calibri" panose="020F0502020204030204" pitchFamily="34" charset="0"/>
            </a:endParaRP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Opieramy się na tej pracy i kontynuujemy nasz program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Balance+Belonging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poprzez:</a:t>
            </a:r>
          </a:p>
          <a:p>
            <a:endParaRPr lang="en-US" dirty="0">
              <a:solidFill>
                <a:srgbClr val="2E495E"/>
              </a:solidFill>
              <a:latin typeface="Calibri" panose="020F0502020204030204" pitchFamily="34" charset="0"/>
              <a:ea typeface="Calibri" panose="020F0502020204030204" pitchFamily="34" charset="0"/>
              <a:cs typeface="Calibri" panose="020F0502020204030204" pitchFamily="34" charset="0"/>
            </a:endParaRP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 Słuchanie naszych kolegów na całym świecie, począwszy od globalnego badania w 2020 roku, które ujawni problemy i możliwości; </a:t>
            </a: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 Uczymy się nawzajem, zaczynając od serii warsztatów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Balance+Belonging,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zaprojektowanych dla naszego globalnego zespołu przywódczego, które dotyczą uprzedzeń i innych barier w przynależności, sposobów projektowania silniejszych i bardziej integracyjnych zespołów oraz integracyjnego przywództwa;</a:t>
            </a: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 Projektowanie i zmiana procesów, polityk i programów w zakresie rekrutacji + rozmowy kwalifikacyjnej, zatrudniania + przyjmowania do pracy, rozwoju talentów, awansu + planowania sukcesji, integracji pracy/życia, pracy zdalnej + podróży oraz nagród + uznania; oraz</a:t>
            </a: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 Wzajemne rozliczanie się poprzez Care, naszą kulturę i program zaangażowania, który zaprasza pracowników na całym świecie do wzmocnienia i działania.</a:t>
            </a:r>
          </a:p>
          <a:p>
            <a:endParaRPr lang="en-US" dirty="0">
              <a:solidFill>
                <a:srgbClr val="2E495E"/>
              </a:solidFill>
              <a:latin typeface="Calibri" panose="020F0502020204030204" pitchFamily="34" charset="0"/>
              <a:ea typeface="Calibri" panose="020F0502020204030204" pitchFamily="34" charset="0"/>
              <a:cs typeface="Calibri" panose="020F0502020204030204" pitchFamily="34" charset="0"/>
            </a:endParaRP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W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Kuehne+Nagel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dążymy do przyszłości zaprojektowanej z troską i sprawiedliwością dla każdego. )</a:t>
            </a:r>
            <a:r>
              <a:rPr lang="hr-BA" dirty="0">
                <a:solidFill>
                  <a:srgbClr val="2E495E"/>
                </a:solidFill>
                <a:latin typeface="Calibri" panose="020F0502020204030204" pitchFamily="34" charset="0"/>
                <a:ea typeface="Calibri" panose="020F0502020204030204" pitchFamily="34" charset="0"/>
                <a:cs typeface="Calibri" panose="020F0502020204030204" pitchFamily="34" charset="0"/>
              </a:rPr>
              <a:t>", </a:t>
            </a:r>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Zarząd </a:t>
            </a:r>
            <a:r>
              <a:rPr lang="en-US" dirty="0" err="1">
                <a:solidFill>
                  <a:srgbClr val="2E495E"/>
                </a:solidFill>
                <a:latin typeface="Calibri" panose="020F0502020204030204" pitchFamily="34" charset="0"/>
                <a:ea typeface="Calibri" panose="020F0502020204030204" pitchFamily="34" charset="0"/>
                <a:cs typeface="Calibri" panose="020F0502020204030204" pitchFamily="34" charset="0"/>
              </a:rPr>
              <a:t>Kuehne+Nagel</a:t>
            </a:r>
          </a:p>
          <a:p>
            <a:r>
              <a:rPr lang="en-US" dirty="0">
                <a:solidFill>
                  <a:srgbClr val="2E495E"/>
                </a:solidFill>
                <a:latin typeface="Calibri" panose="020F0502020204030204" pitchFamily="34" charset="0"/>
                <a:ea typeface="Calibri" panose="020F0502020204030204" pitchFamily="34" charset="0"/>
                <a:cs typeface="Calibri" panose="020F0502020204030204" pitchFamily="34" charset="0"/>
              </a:rPr>
              <a:t>sierpień 2020 r.</a:t>
            </a:r>
          </a:p>
          <a:p>
            <a:endParaRPr lang="en-US" dirty="0">
              <a:solidFill>
                <a:srgbClr val="2E495E"/>
              </a:solidFill>
            </a:endParaRP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3328426" y="470877"/>
            <a:ext cx="2822859" cy="1202470"/>
          </a:xfrm>
        </p:spPr>
        <p:txBody>
          <a:bodyPr/>
          <a:lstStyle/>
          <a:p>
            <a:r>
              <a:rPr lang="en-US" dirty="0"/>
              <a:t>Widzimy cię. Chcemy Cię usłyszeć. I obiecujemy, że będziemy z Tobą współpracować w tworzeniu firmy, która z radością przyjmie Twój talent i serce. </a:t>
            </a:r>
          </a:p>
          <a:p>
            <a:r>
              <a:rPr lang="en-US" dirty="0"/>
              <a:t>Jesteśmy zobowiązani do zapewnienia postępu dla społeczeństwa i napędzania naszej przyszłości - z uwzględnieniem wszystkich.</a:t>
            </a: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1" name="Text Placeholder 10">
            <a:extLst>
              <a:ext uri="{FF2B5EF4-FFF2-40B4-BE49-F238E27FC236}">
                <a16:creationId xmlns:a16="http://schemas.microsoft.com/office/drawing/2014/main" id="{F03A7AF6-DE2A-1D4B-AFF7-28A89BB6E6A3}"/>
              </a:ext>
            </a:extLst>
          </p:cNvPr>
          <p:cNvSpPr>
            <a:spLocks noGrp="1"/>
          </p:cNvSpPr>
          <p:nvPr>
            <p:ph type="body" sz="quarter" idx="61"/>
          </p:nvPr>
        </p:nvSpPr>
        <p:spPr>
          <a:xfrm>
            <a:off x="2889631" y="1613390"/>
            <a:ext cx="3700448" cy="638015"/>
          </a:xfrm>
          <a:prstGeom prst="rect">
            <a:avLst/>
          </a:prstGeom>
        </p:spPr>
        <p:txBody>
          <a:bodyPr/>
          <a:lstStyle/>
          <a:p>
            <a:r>
              <a:rPr lang="en-US" dirty="0"/>
              <a:t>Zarząd </a:t>
            </a:r>
            <a:r>
              <a:rPr lang="en-US" dirty="0" err="1"/>
              <a:t>Kuehne+Nagel</a:t>
            </a:r>
          </a:p>
          <a:p>
            <a:r>
              <a:rPr lang="en-US" dirty="0"/>
              <a:t>sierpień 2020 r.</a:t>
            </a:r>
            <a:endParaRPr lang="en-US" b="0" dirty="0"/>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p:txBody>
          <a:bodyPr/>
          <a:lstStyle/>
          <a:p>
            <a:r>
              <a:rPr lang="en-US" sz="1400" b="1" dirty="0">
                <a:latin typeface="Gotham Medium"/>
                <a:cs typeface="Calibri" panose="020F0502020204030204" pitchFamily="34" charset="0"/>
              </a:rPr>
              <a:t> Making the Difference</a:t>
            </a:r>
            <a:r>
              <a:rPr lang="hr-BA" sz="1400" b="1" dirty="0">
                <a:cs typeface="Calibri" panose="020F0502020204030204" pitchFamily="34" charset="0"/>
              </a:rPr>
              <a:t>: </a:t>
            </a:r>
            <a:r>
              <a:rPr lang="en-US" sz="1400" b="1" dirty="0">
                <a:latin typeface="Gotham Medium"/>
                <a:cs typeface="Calibri" panose="020F0502020204030204" pitchFamily="34" charset="0"/>
              </a:rPr>
              <a:t>Podnoszenie świadomości różnorodności</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922715" y="7617180"/>
            <a:ext cx="5412847" cy="2187220"/>
          </a:xfrm>
        </p:spPr>
        <p:txBody>
          <a:bodyPr/>
          <a:lstStyle/>
          <a:p>
            <a:pPr>
              <a:buClr>
                <a:srgbClr val="31475E"/>
              </a:buClr>
            </a:pPr>
            <a:r>
              <a:rPr lang="en-US" dirty="0">
                <a:latin typeface="Calibri" panose="020F0502020204030204" pitchFamily="34" charset="0"/>
                <a:ea typeface="Calibri" panose="020F0502020204030204" pitchFamily="34" charset="0"/>
                <a:cs typeface="Calibri" panose="020F0502020204030204" pitchFamily="34" charset="0"/>
              </a:rPr>
              <a:t>Intensywne wysiłki mające na celu osiągnięcie bardziej zrównoważonego pod względem płci podziału stanowisk kierowniczych zaczynają przynosić efekty, chociaż punkt wyjścia w branży logistycznej był wprawdzie trudny. Obecnie już 20% stanowisk kierowniczych na całym świecie zajmują kobiety, a ponadto udało się zbudować dobrą listę dodatkowych kandydatek.</a:t>
            </a:r>
            <a:endParaRPr lang="hr-BA" dirty="0">
              <a:latin typeface="Calibri" panose="020F0502020204030204" pitchFamily="34" charset="0"/>
              <a:ea typeface="Calibri" panose="020F0502020204030204" pitchFamily="34" charset="0"/>
              <a:cs typeface="Calibri" panose="020F0502020204030204" pitchFamily="34" charset="0"/>
            </a:endParaRPr>
          </a:p>
          <a:p>
            <a:pPr>
              <a:buClr>
                <a:srgbClr val="31475E"/>
              </a:buClr>
            </a:pPr>
            <a:endParaRPr lang="hr-BA" dirty="0">
              <a:latin typeface="Calibri" panose="020F0502020204030204" pitchFamily="34" charset="0"/>
              <a:ea typeface="Calibri" panose="020F0502020204030204" pitchFamily="34" charset="0"/>
              <a:cs typeface="Calibri" panose="020F0502020204030204" pitchFamily="34" charset="0"/>
            </a:endParaRPr>
          </a:p>
          <a:p>
            <a:pPr>
              <a:buClr>
                <a:srgbClr val="31475E"/>
              </a:buClr>
            </a:pPr>
            <a:r>
              <a:rPr lang="en-US" dirty="0" err="1">
                <a:latin typeface="Calibri" panose="020F0502020204030204" pitchFamily="34" charset="0"/>
                <a:ea typeface="Calibri" panose="020F0502020204030204" pitchFamily="34" charset="0"/>
                <a:cs typeface="Calibri" panose="020F0502020204030204" pitchFamily="34" charset="0"/>
              </a:rPr>
              <a:t>Kuehne+Nagel </a:t>
            </a:r>
            <a:r>
              <a:rPr lang="en-US" dirty="0">
                <a:latin typeface="Calibri" panose="020F0502020204030204" pitchFamily="34" charset="0"/>
                <a:ea typeface="Calibri" panose="020F0502020204030204" pitchFamily="34" charset="0"/>
                <a:cs typeface="Calibri" panose="020F0502020204030204" pitchFamily="34" charset="0"/>
              </a:rPr>
              <a:t>wierzy, że tworzenie środowiska, które szanuje i dąży do różnorodności i integracji jest i musi być podstawą zrównoważonego rozwoju w miejscu pracy. Różnorodne aspekty zrównoważonego rozwoju wymagają zaangażowania różnych grup interesu, gdzie kreatywność, zdolność do zmiany perspektyw i empatia są potrzebne do osiągnięcia pożądanych wieloaspektowych rozwiązań. Na rok 2019, w centrum uwagi </a:t>
            </a:r>
            <a:r>
              <a:rPr lang="en-US" dirty="0" err="1">
                <a:latin typeface="Calibri" panose="020F0502020204030204" pitchFamily="34" charset="0"/>
                <a:ea typeface="Calibri" panose="020F0502020204030204" pitchFamily="34" charset="0"/>
                <a:cs typeface="Calibri" panose="020F0502020204030204" pitchFamily="34" charset="0"/>
              </a:rPr>
              <a:t>Kuehne+Nagel </a:t>
            </a:r>
            <a:r>
              <a:rPr lang="en-US" dirty="0">
                <a:latin typeface="Calibri" panose="020F0502020204030204" pitchFamily="34" charset="0"/>
                <a:ea typeface="Calibri" panose="020F0502020204030204" pitchFamily="34" charset="0"/>
                <a:cs typeface="Calibri" panose="020F0502020204030204" pitchFamily="34" charset="0"/>
              </a:rPr>
              <a:t>znalazła się różnorodność płci, zainicjowana przez następujące działania:</a:t>
            </a:r>
            <a:endParaRPr lang="hr-BA" dirty="0">
              <a:latin typeface="Calibri" panose="020F0502020204030204" pitchFamily="34" charset="0"/>
              <a:ea typeface="Calibri" panose="020F0502020204030204" pitchFamily="34" charset="0"/>
              <a:cs typeface="Calibri" panose="020F0502020204030204" pitchFamily="34" charset="0"/>
            </a:endParaRPr>
          </a:p>
          <a:p>
            <a:pPr>
              <a:buClr>
                <a:srgbClr val="31475E"/>
              </a:buClr>
            </a:pPr>
            <a:endParaRPr lang="hr-BA" dirty="0"/>
          </a:p>
          <a:p>
            <a:pPr marL="515938">
              <a:buClr>
                <a:srgbClr val="31475E"/>
              </a:buClr>
              <a:buFont typeface="Wingdings" panose="05000000000000000000" pitchFamily="2" charset="2"/>
              <a:buChar char="ü"/>
            </a:pPr>
            <a:r>
              <a:rPr lang="en-US" b="1" dirty="0"/>
              <a:t>Aktywny udział wszystkich Regionów w obchodach Międzynarodowego Dnia Kobiet.</a:t>
            </a:r>
          </a:p>
          <a:p>
            <a:pPr marL="515938">
              <a:buClr>
                <a:srgbClr val="31475E"/>
              </a:buClr>
              <a:buFont typeface="Wingdings" panose="05000000000000000000" pitchFamily="2" charset="2"/>
              <a:buChar char="ü"/>
            </a:pPr>
            <a:r>
              <a:rPr lang="en-US" b="1" dirty="0"/>
              <a:t>Uruchomienie </a:t>
            </a:r>
            <a:r>
              <a:rPr lang="en-US" b="1" dirty="0" err="1"/>
              <a:t>programów </a:t>
            </a:r>
            <a:r>
              <a:rPr lang="en-US" b="1" dirty="0"/>
              <a:t>mentorskich dla kobiet liderów</a:t>
            </a: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37702" y="3568415"/>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Placeholder 3" descr="A picture containing person, outdoor, people, crowd&#10;&#10;Description automatically generated">
            <a:extLst>
              <a:ext uri="{FF2B5EF4-FFF2-40B4-BE49-F238E27FC236}">
                <a16:creationId xmlns:a16="http://schemas.microsoft.com/office/drawing/2014/main" id="{7A16AE56-9891-FB38-ADBE-EB260BF1F13F}"/>
              </a:ext>
            </a:extLst>
          </p:cNvPr>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001544637"/>
      </p:ext>
    </p:extLst>
  </p:cSld>
  <p:clrMapOvr>
    <a:masterClrMapping/>
  </p:clrMapOvr>
  <p:transition spd="med"/>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5694FA9-0B2F-9E4F-A131-208B7E87BDA4}"/>
              </a:ext>
            </a:extLst>
          </p:cNvPr>
          <p:cNvSpPr>
            <a:spLocks noGrp="1"/>
          </p:cNvSpPr>
          <p:nvPr>
            <p:ph type="body" sz="quarter" idx="58"/>
          </p:nvPr>
        </p:nvSpPr>
        <p:spPr>
          <a:xfrm>
            <a:off x="844612" y="373817"/>
            <a:ext cx="5505067" cy="510196"/>
          </a:xfrm>
        </p:spPr>
        <p:txBody>
          <a:bodyPr/>
          <a:lstStyle/>
          <a:p>
            <a:r>
              <a:rPr lang="en-GB" sz="2000" b="1" dirty="0">
                <a:solidFill>
                  <a:srgbClr val="ED5957"/>
                </a:solidFill>
                <a:effectLst/>
                <a:latin typeface="Gotham Medium"/>
                <a:ea typeface="Calibri" panose="020F0502020204030204" pitchFamily="34" charset="0"/>
                <a:cs typeface="Times New Roman" panose="02020603050405020304" pitchFamily="18" charset="0"/>
              </a:rPr>
              <a:t>5. Sieci, edukacja i zaangażowanie polityczne </a:t>
            </a:r>
            <a:endParaRPr lang="en-US" sz="2000" dirty="0">
              <a:latin typeface="Gotham Medium"/>
            </a:endParaRPr>
          </a:p>
        </p:txBody>
      </p:sp>
      <p:sp>
        <p:nvSpPr>
          <p:cNvPr id="2" name="Text Placeholder 1">
            <a:extLst>
              <a:ext uri="{FF2B5EF4-FFF2-40B4-BE49-F238E27FC236}">
                <a16:creationId xmlns:a16="http://schemas.microsoft.com/office/drawing/2014/main" id="{6C6139F8-DFBD-A145-8C15-A99445C6A8D6}"/>
              </a:ext>
            </a:extLst>
          </p:cNvPr>
          <p:cNvSpPr>
            <a:spLocks noGrp="1"/>
          </p:cNvSpPr>
          <p:nvPr>
            <p:ph type="body" sz="quarter" idx="32"/>
          </p:nvPr>
        </p:nvSpPr>
        <p:spPr>
          <a:xfrm>
            <a:off x="734914" y="893083"/>
            <a:ext cx="5970685" cy="3031216"/>
          </a:xfrm>
        </p:spPr>
        <p:txBody>
          <a:bodyPr/>
          <a:lstStyle/>
          <a:p>
            <a:pPr lvl="1">
              <a:spcBef>
                <a:spcPts val="195"/>
              </a:spcBef>
              <a:tabLst>
                <a:tab pos="450215" algn="l"/>
              </a:tabLst>
            </a:pPr>
            <a:endParaRPr lang="en-GB" sz="1200" dirty="0">
              <a:effectLst/>
              <a:latin typeface="Calibri" panose="020F0502020204030204" pitchFamily="34" charset="0"/>
              <a:ea typeface="Calibri" panose="020F0502020204030204" pitchFamily="34" charset="0"/>
              <a:cs typeface="Times New Roman" panose="02020603050405020304" pitchFamily="18" charset="0"/>
            </a:endParaRPr>
          </a:p>
          <a:p>
            <a:pPr marL="663717" lvl="1" indent="-2857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SKILLNET</a:t>
            </a:r>
          </a:p>
          <a:p>
            <a:pPr marL="663717" lvl="1" indent="-2857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WOODSIDES: Irlandia Płn. </a:t>
            </a:r>
          </a:p>
          <a:p>
            <a:pPr marL="663717" lvl="1" indent="-2857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MENTORME</a:t>
            </a:r>
          </a:p>
          <a:p>
            <a:pPr marL="663717" lvl="1" indent="-285750">
              <a:spcBef>
                <a:spcPts val="195"/>
              </a:spcBef>
              <a:buFont typeface="Arial" panose="020B0604020202020204" pitchFamily="34" charset="0"/>
              <a:buChar char="•"/>
              <a:tabLst>
                <a:tab pos="450215" algn="l"/>
              </a:tabLst>
            </a:pPr>
            <a:r>
              <a:rPr lang="en-GB" sz="1600" dirty="0">
                <a:latin typeface="Calibri" panose="020F0502020204030204" pitchFamily="34" charset="0"/>
                <a:ea typeface="Calibri" panose="020F0502020204030204" pitchFamily="34" charset="0"/>
                <a:cs typeface="Times New Roman" panose="02020603050405020304" pitchFamily="18" charset="0"/>
              </a:rPr>
              <a:t>SALONIK LOGISTYCZNY DLA PAŃ</a:t>
            </a:r>
          </a:p>
          <a:p>
            <a:pPr marL="171450" indent="-171450" algn="just">
              <a:spcBef>
                <a:spcPts val="195"/>
              </a:spcBef>
              <a:spcAft>
                <a:spcPts val="0"/>
              </a:spcAft>
              <a:buFont typeface="Arial" panose="020B0604020202020204" pitchFamily="34" charset="0"/>
              <a:buChar char="•"/>
              <a:tabLst>
                <a:tab pos="450215" algn="l"/>
              </a:tabLst>
            </a:pPr>
            <a:endParaRPr lang="en-GB" sz="16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6" name="Straight Connector 25">
            <a:extLst>
              <a:ext uri="{FF2B5EF4-FFF2-40B4-BE49-F238E27FC236}">
                <a16:creationId xmlns:a16="http://schemas.microsoft.com/office/drawing/2014/main" id="{182E905C-BD93-4F30-B05C-41DB2007BE00}"/>
              </a:ext>
            </a:extLst>
          </p:cNvPr>
          <p:cNvCxnSpPr>
            <a:cxnSpLocks/>
          </p:cNvCxnSpPr>
          <p:nvPr/>
        </p:nvCxnSpPr>
        <p:spPr>
          <a:xfrm flipH="1">
            <a:off x="734914" y="727457"/>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6EBE09B7-0BC4-4751-9A25-38712B8A500A}"/>
              </a:ext>
            </a:extLst>
          </p:cNvPr>
          <p:cNvSpPr/>
          <p:nvPr/>
        </p:nvSpPr>
        <p:spPr>
          <a:xfrm>
            <a:off x="247400" y="428851"/>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64853969"/>
      </p:ext>
    </p:extLst>
  </p:cSld>
  <p:clrMapOvr>
    <a:masterClrMapping/>
  </p:clrMapOvr>
  <p:transition spd="med"/>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03811" y="2806380"/>
            <a:ext cx="3043187" cy="6483894"/>
          </a:xfrm>
        </p:spPr>
        <p:txBody>
          <a:bodyPr/>
          <a:lstStyle/>
          <a:p>
            <a:r>
              <a:rPr lang="en-US" sz="1200" dirty="0">
                <a:solidFill>
                  <a:schemeClr val="tx1"/>
                </a:solidFill>
                <a:latin typeface="Calibri" panose="020F0502020204030204" pitchFamily="34" charset="0"/>
                <a:cs typeface="Calibri" panose="020F0502020204030204" pitchFamily="34" charset="0"/>
              </a:rPr>
              <a:t>CILT Mobility &amp; Supply Chain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jest współfinansowany przez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Ireland i firmy sieciowe.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Ireland jest finansowany z Narodowego Funduszu Szkoleniowego przez Departament Dalszej i Wyższej Edukacji, Badań, Innowacji i Nauki.</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CILT Mobility &amp; Supply Chain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to sieć edukacyjna dla przedsiębiorstw każdej wielkości w sektorach transportu, logistyki i zarządzania łańcuchem dostaw. Oferujemy </a:t>
            </a:r>
            <a:r>
              <a:rPr lang="en-US" sz="1200" dirty="0" err="1">
                <a:solidFill>
                  <a:schemeClr val="tx1"/>
                </a:solidFill>
                <a:latin typeface="Calibri" panose="020F0502020204030204" pitchFamily="34" charset="0"/>
                <a:cs typeface="Calibri" panose="020F0502020204030204" pitchFamily="34" charset="0"/>
              </a:rPr>
              <a:t>subsydiowane </a:t>
            </a:r>
            <a:r>
              <a:rPr lang="en-US" sz="1200" dirty="0">
                <a:solidFill>
                  <a:schemeClr val="tx1"/>
                </a:solidFill>
                <a:latin typeface="Calibri" panose="020F0502020204030204" pitchFamily="34" charset="0"/>
                <a:cs typeface="Calibri" panose="020F0502020204030204" pitchFamily="34" charset="0"/>
              </a:rPr>
              <a:t>szkolenia branżowe dla firm w Republice Irlandii. CILT Mobility &amp; Supply Chain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jest jedyną siecią szkoleniową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poświęconą wspieraniu tych sektorów.</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Celem tej krajowej sieci jest wspieranie wzrostu irlandzkich sektorów transportu, logistyki i zarządzania łańcuchem dostaw poprzez poszerzanie </a:t>
            </a:r>
            <a:r>
              <a:rPr lang="en-US" sz="1200" dirty="0" err="1">
                <a:solidFill>
                  <a:schemeClr val="tx1"/>
                </a:solidFill>
                <a:latin typeface="Calibri" panose="020F0502020204030204" pitchFamily="34" charset="0"/>
                <a:cs typeface="Calibri" panose="020F0502020204030204" pitchFamily="34" charset="0"/>
              </a:rPr>
              <a:t>specjalistycznej </a:t>
            </a:r>
            <a:r>
              <a:rPr lang="en-US" sz="1200" dirty="0">
                <a:solidFill>
                  <a:schemeClr val="tx1"/>
                </a:solidFill>
                <a:latin typeface="Calibri" panose="020F0502020204030204" pitchFamily="34" charset="0"/>
                <a:cs typeface="Calibri" panose="020F0502020204030204" pitchFamily="34" charset="0"/>
              </a:rPr>
              <a:t>wiedzy i umiejętności, zwiększanie dostępu do możliwości rozwoju umiejętności i zachęcanie do ciągłego rozwoju zawodowego. CILT Mobility &amp; Supply Chain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otrzymuje roczną dotację od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Ireland, która umożliwia oferowanie szerokiej gamy </a:t>
            </a:r>
            <a:r>
              <a:rPr lang="en-US" sz="1200" dirty="0" err="1">
                <a:solidFill>
                  <a:schemeClr val="tx1"/>
                </a:solidFill>
                <a:latin typeface="Calibri" panose="020F0502020204030204" pitchFamily="34" charset="0"/>
                <a:cs typeface="Calibri" panose="020F0502020204030204" pitchFamily="34" charset="0"/>
              </a:rPr>
              <a:t>subsydiowanych </a:t>
            </a:r>
            <a:r>
              <a:rPr lang="en-US" sz="1200" dirty="0">
                <a:solidFill>
                  <a:schemeClr val="tx1"/>
                </a:solidFill>
                <a:latin typeface="Calibri" panose="020F0502020204030204" pitchFamily="34" charset="0"/>
                <a:cs typeface="Calibri" panose="020F0502020204030204" pitchFamily="34" charset="0"/>
              </a:rPr>
              <a:t>kursów dla firm i osób prowadzących jednoosobową działalność gospodarczą w tym sektorze.</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Aby uczcić Międzynarodowy Dzień Kobiet, CILT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organizuje BEZPŁATNY webinar 8 marca. </a:t>
            </a:r>
          </a:p>
          <a:p>
            <a:endParaRPr lang="en-US" sz="1200" dirty="0">
              <a:solidFill>
                <a:schemeClr val="tx1"/>
              </a:solidFill>
              <a:latin typeface="Calibri" panose="020F0502020204030204" pitchFamily="34" charset="0"/>
              <a:cs typeface="Calibri" panose="020F0502020204030204" pitchFamily="34" charset="0"/>
            </a:endParaRP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xfrm>
            <a:off x="222620" y="5856986"/>
            <a:ext cx="2694087" cy="349177"/>
          </a:xfrm>
          <a:prstGeom prst="rect">
            <a:avLst/>
          </a:prstGeom>
        </p:spPr>
        <p:txBody>
          <a:bodyPr/>
          <a:lstStyle/>
          <a:p>
            <a:r>
              <a:rPr lang="hr-BA" dirty="0">
                <a:latin typeface="Gotham Medium"/>
                <a:cs typeface="Calibri" panose="020F0502020204030204" pitchFamily="34" charset="0"/>
              </a:rPr>
              <a:t>Źródła:</a:t>
            </a:r>
            <a:endParaRPr lang="en-US"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1BCFF4B8-25BD-2F4D-B3D0-402D450C889E}"/>
              </a:ext>
            </a:extLst>
          </p:cNvPr>
          <p:cNvSpPr>
            <a:spLocks noGrp="1"/>
          </p:cNvSpPr>
          <p:nvPr>
            <p:ph type="body" sz="quarter" idx="58"/>
          </p:nvPr>
        </p:nvSpPr>
        <p:spPr>
          <a:xfrm>
            <a:off x="262090" y="4574092"/>
            <a:ext cx="2694087" cy="349177"/>
          </a:xfrm>
          <a:prstGeom prst="rect">
            <a:avLst/>
          </a:prstGeom>
        </p:spPr>
        <p:txBody>
          <a:bodyPr/>
          <a:lstStyle/>
          <a:p>
            <a:r>
              <a:rPr lang="hr-BA" dirty="0">
                <a:latin typeface="Gotham Medium"/>
                <a:cs typeface="Calibri" panose="020F0502020204030204" pitchFamily="34" charset="0"/>
              </a:rPr>
              <a:t>Zasoby:</a:t>
            </a:r>
            <a:endParaRPr lang="en-US" dirty="0">
              <a:latin typeface="Gotham Medium"/>
              <a:cs typeface="Calibri" panose="020F0502020204030204" pitchFamily="34" charset="0"/>
            </a:endParaRP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68727" y="4953000"/>
            <a:ext cx="3185723" cy="525078"/>
          </a:xfrm>
          <a:prstGeom prst="rect">
            <a:avLst/>
          </a:prstGeom>
        </p:spPr>
        <p:txBody>
          <a:bodyPr/>
          <a:lstStyle/>
          <a:p>
            <a:pPr marL="171450" indent="-171450">
              <a:spcBef>
                <a:spcPts val="0"/>
              </a:spcBef>
              <a:buFont typeface="Wingdings" panose="05000000000000000000" pitchFamily="2" charset="2"/>
              <a:buChar char="Ø"/>
            </a:pPr>
            <a:r>
              <a:rPr lang="en-US" sz="1100" dirty="0">
                <a:solidFill>
                  <a:schemeClr val="accent1">
                    <a:lumMod val="20000"/>
                    <a:lumOff val="80000"/>
                  </a:schemeClr>
                </a:solidFill>
                <a:latin typeface="Calibri" panose="020F0502020204030204" pitchFamily="34" charset="0"/>
                <a:cs typeface="Calibri" panose="020F0502020204030204" pitchFamily="34" charset="0"/>
                <a:hlinkClick r:id="rId2">
                  <a:extLst>
                    <a:ext uri="{A12FA001-AC4F-418D-AE19-62706E023703}">
                      <ahyp:hlinkClr xmlns:ahyp="http://schemas.microsoft.com/office/drawing/2018/hyperlinkcolor" val="tx"/>
                    </a:ext>
                  </a:extLst>
                </a:hlinkClick>
              </a:rPr>
              <a:t>Certyfikat w zakresie zrównoważonego łańcucha dostaw i logistyki</a:t>
            </a:r>
            <a:endParaRPr lang="hr-BA" sz="1100" dirty="0">
              <a:solidFill>
                <a:schemeClr val="accent1">
                  <a:lumMod val="20000"/>
                  <a:lumOff val="80000"/>
                </a:schemeClr>
              </a:solidFill>
              <a:latin typeface="Calibri" panose="020F0502020204030204" pitchFamily="34" charset="0"/>
              <a:cs typeface="Calibri" panose="020F0502020204030204" pitchFamily="34" charset="0"/>
            </a:endParaRPr>
          </a:p>
          <a:p>
            <a:pPr marL="171450" indent="-171450">
              <a:spcBef>
                <a:spcPts val="0"/>
              </a:spcBef>
              <a:buFont typeface="Wingdings" panose="05000000000000000000" pitchFamily="2" charset="2"/>
              <a:buChar char="Ø"/>
            </a:pPr>
            <a:r>
              <a:rPr lang="en-US" sz="1100" dirty="0">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Rok 2 Wyższy certyfikat w zakresie zrównoważonych łańcuchów dostaw, </a:t>
            </a:r>
            <a:r>
              <a:rPr lang="en-US" sz="1100" dirty="0" err="1">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digitalizacji </a:t>
            </a:r>
            <a:r>
              <a:rPr lang="en-US" sz="1100" dirty="0">
                <a:solidFill>
                  <a:schemeClr val="accent1">
                    <a:lumMod val="20000"/>
                    <a:lumOff val="80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i logistyki</a:t>
            </a:r>
            <a:endParaRPr lang="hr-BA" sz="1100"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xfrm>
            <a:off x="237768" y="3489449"/>
            <a:ext cx="2959457" cy="370180"/>
          </a:xfrm>
          <a:prstGeom prst="rect">
            <a:avLst/>
          </a:prstGeom>
        </p:spPr>
        <p:txBody>
          <a:bodyPr/>
          <a:lstStyle/>
          <a:p>
            <a:pPr>
              <a:lnSpc>
                <a:spcPct val="100000"/>
              </a:lnSpc>
            </a:pPr>
            <a:r>
              <a:rPr lang="hr-BA" dirty="0">
                <a:latin typeface="Gotham Medium"/>
                <a:cs typeface="Calibri" panose="020F0502020204030204" pitchFamily="34" charset="0"/>
              </a:rPr>
              <a:t>Webinarium z okazji Międzynarodowego Dnia Kobiet, Kobiety przekształcające transport, logistykę i łańcuch dostaw w Irlandii</a:t>
            </a:r>
            <a:endParaRPr lang="en-US" dirty="0">
              <a:latin typeface="Gotham Medium"/>
              <a:cs typeface="Calibri" panose="020F0502020204030204" pitchFamily="34" charset="0"/>
            </a:endParaRPr>
          </a:p>
        </p:txBody>
      </p:sp>
      <p:sp>
        <p:nvSpPr>
          <p:cNvPr id="20" name="Text Placeholder 8">
            <a:extLst>
              <a:ext uri="{FF2B5EF4-FFF2-40B4-BE49-F238E27FC236}">
                <a16:creationId xmlns:a16="http://schemas.microsoft.com/office/drawing/2014/main" id="{D753C9FF-31BE-14E1-3008-3FC4F468DE0D}"/>
              </a:ext>
            </a:extLst>
          </p:cNvPr>
          <p:cNvSpPr txBox="1">
            <a:spLocks/>
          </p:cNvSpPr>
          <p:nvPr/>
        </p:nvSpPr>
        <p:spPr>
          <a:xfrm>
            <a:off x="194020" y="6339616"/>
            <a:ext cx="2935135" cy="580450"/>
          </a:xfrm>
          <a:prstGeom prst="rect">
            <a:avLst/>
          </a:prstGeom>
        </p:spPr>
        <p:txBody>
          <a:bodyPr anchor="ctr">
            <a:noAutofit/>
          </a:bodyPr>
          <a:lstStyle>
            <a:lvl1pPr marL="0" marR="0" indent="0" algn="l" defTabSz="583729" rtl="0" latinLnBrk="0">
              <a:lnSpc>
                <a:spcPct val="120000"/>
              </a:lnSpc>
              <a:spcBef>
                <a:spcPts val="4158"/>
              </a:spcBef>
              <a:spcAft>
                <a:spcPts val="0"/>
              </a:spcAft>
              <a:buClrTx/>
              <a:buSzTx/>
              <a:buFontTx/>
              <a:buNone/>
              <a:tabLst/>
              <a:defRPr sz="1050" b="0" i="0" u="none" strike="noStrike" cap="none" spc="0" baseline="0">
                <a:ln>
                  <a:noFill/>
                </a:ln>
                <a:solidFill>
                  <a:schemeClr val="bg1"/>
                </a:solidFill>
                <a:uFillTx/>
                <a:latin typeface="Gotham Book" pitchFamily="2" charset="0"/>
                <a:ea typeface="Montserrat Light"/>
                <a:cs typeface="Gotham Book"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lnSpc>
                <a:spcPct val="100000"/>
              </a:lnSpc>
              <a:spcBef>
                <a:spcPts val="0"/>
              </a:spcBef>
            </a:pPr>
            <a:r>
              <a:rPr lang="en-US" sz="1100" dirty="0">
                <a:solidFill>
                  <a:schemeClr val="accent1">
                    <a:lumMod val="20000"/>
                    <a:lumOff val="80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https://ciltskillnet.ie/news/women-transforming-transport-logistics-and-supply-chain-in-ireland/</a:t>
            </a:r>
            <a:endParaRPr lang="hr-BA" sz="1100" dirty="0">
              <a:solidFill>
                <a:schemeClr val="accent1">
                  <a:lumMod val="20000"/>
                  <a:lumOff val="80000"/>
                </a:schemeClr>
              </a:solidFill>
              <a:latin typeface="Calibri" panose="020F0502020204030204" pitchFamily="34" charset="0"/>
              <a:cs typeface="Calibri" panose="020F0502020204030204" pitchFamily="34" charset="0"/>
            </a:endParaRPr>
          </a:p>
          <a:p>
            <a:pPr hangingPunct="1">
              <a:lnSpc>
                <a:spcPct val="100000"/>
              </a:lnSpc>
              <a:spcBef>
                <a:spcPts val="0"/>
              </a:spcBef>
            </a:pPr>
            <a:r>
              <a:rPr lang="en-US" sz="1100" dirty="0">
                <a:solidFill>
                  <a:schemeClr val="accent1">
                    <a:lumMod val="20000"/>
                    <a:lumOff val="80000"/>
                  </a:schemeClr>
                </a:solidFill>
                <a:latin typeface="Calibri" panose="020F0502020204030204" pitchFamily="34" charset="0"/>
                <a:cs typeface="Calibri" panose="020F0502020204030204" pitchFamily="34" charset="0"/>
                <a:hlinkClick r:id="rId5">
                  <a:extLst>
                    <a:ext uri="{A12FA001-AC4F-418D-AE19-62706E023703}">
                      <ahyp:hlinkClr xmlns:ahyp="http://schemas.microsoft.com/office/drawing/2018/hyperlinkcolor" val="tx"/>
                    </a:ext>
                  </a:extLst>
                </a:hlinkClick>
              </a:rPr>
              <a:t>https://www.cilt.ie/Join-CILT/Women-in-Logistics-Transport </a:t>
            </a:r>
            <a:endParaRPr lang="en-US" sz="1100"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Text Placeholder 7">
            <a:extLst>
              <a:ext uri="{FF2B5EF4-FFF2-40B4-BE49-F238E27FC236}">
                <a16:creationId xmlns:a16="http://schemas.microsoft.com/office/drawing/2014/main" id="{9FD76D90-0783-13CC-FFDD-4D5C5B4A220B}"/>
              </a:ext>
            </a:extLst>
          </p:cNvPr>
          <p:cNvSpPr txBox="1">
            <a:spLocks/>
          </p:cNvSpPr>
          <p:nvPr/>
        </p:nvSpPr>
        <p:spPr>
          <a:xfrm>
            <a:off x="222620" y="4165438"/>
            <a:ext cx="2694087" cy="349177"/>
          </a:xfrm>
          <a:prstGeom prst="rect">
            <a:avLst/>
          </a:prstGeom>
        </p:spPr>
        <p:txBody>
          <a:bodyPr anchor="ctr">
            <a:noAutofit/>
          </a:bodyPr>
          <a:lstStyle>
            <a:lvl1pPr marL="0" marR="0" indent="0" algn="l" defTabSz="583729" rtl="0" latinLnBrk="0">
              <a:lnSpc>
                <a:spcPts val="1420"/>
              </a:lnSpc>
              <a:spcBef>
                <a:spcPts val="0"/>
              </a:spcBef>
              <a:spcAft>
                <a:spcPts val="0"/>
              </a:spcAft>
              <a:buClrTx/>
              <a:buSzTx/>
              <a:buFontTx/>
              <a:buNone/>
              <a:tabLst/>
              <a:defRPr sz="1200" b="1" i="0" u="none" strike="noStrike" cap="none" spc="0" baseline="0">
                <a:ln>
                  <a:noFill/>
                </a:ln>
                <a:solidFill>
                  <a:schemeClr val="bg1"/>
                </a:solidFill>
                <a:uFillTx/>
                <a:latin typeface="Gotham Medium" pitchFamily="2" charset="0"/>
                <a:ea typeface="Montserrat Light"/>
                <a:cs typeface="Gotham Medium" pitchFamily="2" charset="0"/>
                <a:sym typeface="Montserrat Light"/>
              </a:defRPr>
            </a:lvl1pPr>
            <a:lvl2pPr marL="385602"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71204"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56806"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42409" marR="0" indent="0" algn="l" defTabSz="583729" rtl="0" latinLnBrk="0">
              <a:lnSpc>
                <a:spcPct val="120000"/>
              </a:lnSpc>
              <a:spcBef>
                <a:spcPts val="4158"/>
              </a:spcBef>
              <a:spcAft>
                <a:spcPts val="0"/>
              </a:spcAft>
              <a:buClrTx/>
              <a:buSzTx/>
              <a:buFontTx/>
              <a:buNone/>
              <a:tabLst/>
              <a:defRPr sz="3265"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hangingPunct="1"/>
            <a:r>
              <a:rPr lang="hr-BA" dirty="0">
                <a:latin typeface="Calibri" panose="020F0502020204030204" pitchFamily="34" charset="0"/>
                <a:cs typeface="Calibri" panose="020F0502020204030204" pitchFamily="34" charset="0"/>
              </a:rPr>
              <a:t>Szkolenia i rozwój kariery</a:t>
            </a:r>
            <a:endParaRPr lang="en-US" dirty="0">
              <a:latin typeface="Calibri" panose="020F0502020204030204" pitchFamily="34" charset="0"/>
              <a:cs typeface="Calibri" panose="020F0502020204030204" pitchFamily="34" charset="0"/>
            </a:endParaRPr>
          </a:p>
        </p:txBody>
      </p:sp>
      <p:grpSp>
        <p:nvGrpSpPr>
          <p:cNvPr id="36" name="Graphic 76">
            <a:extLst>
              <a:ext uri="{FF2B5EF4-FFF2-40B4-BE49-F238E27FC236}">
                <a16:creationId xmlns:a16="http://schemas.microsoft.com/office/drawing/2014/main" id="{A2135214-A806-B27C-628D-2FDDF22F75CD}"/>
              </a:ext>
            </a:extLst>
          </p:cNvPr>
          <p:cNvGrpSpPr/>
          <p:nvPr/>
        </p:nvGrpSpPr>
        <p:grpSpPr>
          <a:xfrm>
            <a:off x="3737389" y="9444004"/>
            <a:ext cx="2336296" cy="217190"/>
            <a:chOff x="6923246" y="4898421"/>
            <a:chExt cx="1763327" cy="163925"/>
          </a:xfrm>
        </p:grpSpPr>
        <p:grpSp>
          <p:nvGrpSpPr>
            <p:cNvPr id="37" name="Graphic 76">
              <a:extLst>
                <a:ext uri="{FF2B5EF4-FFF2-40B4-BE49-F238E27FC236}">
                  <a16:creationId xmlns:a16="http://schemas.microsoft.com/office/drawing/2014/main" id="{AEC734F7-C6A1-0636-1F26-9E126C506073}"/>
                </a:ext>
              </a:extLst>
            </p:cNvPr>
            <p:cNvGrpSpPr/>
            <p:nvPr/>
          </p:nvGrpSpPr>
          <p:grpSpPr>
            <a:xfrm>
              <a:off x="7942326" y="4900231"/>
              <a:ext cx="744247" cy="162115"/>
              <a:chOff x="7942326" y="4900231"/>
              <a:chExt cx="744247" cy="162115"/>
            </a:xfrm>
          </p:grpSpPr>
          <p:sp>
            <p:nvSpPr>
              <p:cNvPr id="244" name="Freeform 221">
                <a:extLst>
                  <a:ext uri="{FF2B5EF4-FFF2-40B4-BE49-F238E27FC236}">
                    <a16:creationId xmlns:a16="http://schemas.microsoft.com/office/drawing/2014/main" id="{6964ED2A-24E3-287D-C074-40F22BE413A4}"/>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245" name="Freeform 222">
                <a:extLst>
                  <a:ext uri="{FF2B5EF4-FFF2-40B4-BE49-F238E27FC236}">
                    <a16:creationId xmlns:a16="http://schemas.microsoft.com/office/drawing/2014/main" id="{DC6295E5-7326-8BCD-5635-CA2285040DB7}"/>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6" name="Freeform 223">
                <a:extLst>
                  <a:ext uri="{FF2B5EF4-FFF2-40B4-BE49-F238E27FC236}">
                    <a16:creationId xmlns:a16="http://schemas.microsoft.com/office/drawing/2014/main" id="{7F996762-2762-B660-750D-B8535450876E}"/>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7" name="Freeform 224">
                <a:extLst>
                  <a:ext uri="{FF2B5EF4-FFF2-40B4-BE49-F238E27FC236}">
                    <a16:creationId xmlns:a16="http://schemas.microsoft.com/office/drawing/2014/main" id="{80484E58-B6D3-EE44-ED30-4C259B127C45}"/>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8" name="Freeform 225">
                <a:extLst>
                  <a:ext uri="{FF2B5EF4-FFF2-40B4-BE49-F238E27FC236}">
                    <a16:creationId xmlns:a16="http://schemas.microsoft.com/office/drawing/2014/main" id="{5607CB4C-0446-51F1-A090-E173B5CB6CF7}"/>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9" name="Freeform 226">
                <a:extLst>
                  <a:ext uri="{FF2B5EF4-FFF2-40B4-BE49-F238E27FC236}">
                    <a16:creationId xmlns:a16="http://schemas.microsoft.com/office/drawing/2014/main" id="{BD95223F-B7C7-2898-D5EA-808695315B5D}"/>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0" name="Freeform 227">
                <a:extLst>
                  <a:ext uri="{FF2B5EF4-FFF2-40B4-BE49-F238E27FC236}">
                    <a16:creationId xmlns:a16="http://schemas.microsoft.com/office/drawing/2014/main" id="{2F8450C7-EBF7-9677-E270-53A8675902B3}"/>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1" name="Freeform 228">
                <a:extLst>
                  <a:ext uri="{FF2B5EF4-FFF2-40B4-BE49-F238E27FC236}">
                    <a16:creationId xmlns:a16="http://schemas.microsoft.com/office/drawing/2014/main" id="{DA481364-76CB-F91A-2D46-9158F54EBC8D}"/>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2" name="Freeform 229">
                <a:extLst>
                  <a:ext uri="{FF2B5EF4-FFF2-40B4-BE49-F238E27FC236}">
                    <a16:creationId xmlns:a16="http://schemas.microsoft.com/office/drawing/2014/main" id="{D163FB88-9063-3C04-2209-948F29C395D8}"/>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3" name="Freeform 230">
                <a:extLst>
                  <a:ext uri="{FF2B5EF4-FFF2-40B4-BE49-F238E27FC236}">
                    <a16:creationId xmlns:a16="http://schemas.microsoft.com/office/drawing/2014/main" id="{06F223A0-4EDB-09B9-F974-298B5BDD0CC3}"/>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4" name="Freeform 231">
                <a:extLst>
                  <a:ext uri="{FF2B5EF4-FFF2-40B4-BE49-F238E27FC236}">
                    <a16:creationId xmlns:a16="http://schemas.microsoft.com/office/drawing/2014/main" id="{7A09E1C6-705D-9CD6-8C9B-A52704D4E600}"/>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5" name="Freeform 232">
                <a:extLst>
                  <a:ext uri="{FF2B5EF4-FFF2-40B4-BE49-F238E27FC236}">
                    <a16:creationId xmlns:a16="http://schemas.microsoft.com/office/drawing/2014/main" id="{F4AC390A-0CD5-E553-7D02-87AA67692B47}"/>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6" name="Freeform 233">
                <a:extLst>
                  <a:ext uri="{FF2B5EF4-FFF2-40B4-BE49-F238E27FC236}">
                    <a16:creationId xmlns:a16="http://schemas.microsoft.com/office/drawing/2014/main" id="{12D6F0FA-FCBD-01E0-F76F-C6F573B84F83}"/>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7" name="Freeform 234">
                <a:extLst>
                  <a:ext uri="{FF2B5EF4-FFF2-40B4-BE49-F238E27FC236}">
                    <a16:creationId xmlns:a16="http://schemas.microsoft.com/office/drawing/2014/main" id="{5B47E68E-39E9-BB2A-5BC3-32FBE4A7B16C}"/>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8" name="Freeform 235">
                <a:extLst>
                  <a:ext uri="{FF2B5EF4-FFF2-40B4-BE49-F238E27FC236}">
                    <a16:creationId xmlns:a16="http://schemas.microsoft.com/office/drawing/2014/main" id="{C8E61956-1072-8C45-924D-772D2D39901F}"/>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59" name="Freeform 236">
                <a:extLst>
                  <a:ext uri="{FF2B5EF4-FFF2-40B4-BE49-F238E27FC236}">
                    <a16:creationId xmlns:a16="http://schemas.microsoft.com/office/drawing/2014/main" id="{29F0804C-650A-F105-8B01-7C072A1376AC}"/>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0" name="Freeform 237">
                <a:extLst>
                  <a:ext uri="{FF2B5EF4-FFF2-40B4-BE49-F238E27FC236}">
                    <a16:creationId xmlns:a16="http://schemas.microsoft.com/office/drawing/2014/main" id="{BCF1F9C1-87D8-C816-2165-78E7648C93FB}"/>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1" name="Freeform 238">
                <a:extLst>
                  <a:ext uri="{FF2B5EF4-FFF2-40B4-BE49-F238E27FC236}">
                    <a16:creationId xmlns:a16="http://schemas.microsoft.com/office/drawing/2014/main" id="{92A2C56E-2DB0-BDF3-3E16-36248E6DCD2C}"/>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2" name="Freeform 239">
                <a:extLst>
                  <a:ext uri="{FF2B5EF4-FFF2-40B4-BE49-F238E27FC236}">
                    <a16:creationId xmlns:a16="http://schemas.microsoft.com/office/drawing/2014/main" id="{5DA16938-92DE-BAFB-C123-140E6DB80538}"/>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3" name="Freeform 240">
                <a:extLst>
                  <a:ext uri="{FF2B5EF4-FFF2-40B4-BE49-F238E27FC236}">
                    <a16:creationId xmlns:a16="http://schemas.microsoft.com/office/drawing/2014/main" id="{85F7CD8B-1B40-C32E-3DAE-B61FDEFF1C39}"/>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4" name="Freeform 241">
                <a:extLst>
                  <a:ext uri="{FF2B5EF4-FFF2-40B4-BE49-F238E27FC236}">
                    <a16:creationId xmlns:a16="http://schemas.microsoft.com/office/drawing/2014/main" id="{554B652E-C8F4-E1F4-07BC-F43B55204E46}"/>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5" name="Freeform 242">
                <a:extLst>
                  <a:ext uri="{FF2B5EF4-FFF2-40B4-BE49-F238E27FC236}">
                    <a16:creationId xmlns:a16="http://schemas.microsoft.com/office/drawing/2014/main" id="{A34772E3-6FE7-FED0-76BA-B4C8D552719C}"/>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6" name="Freeform 243">
                <a:extLst>
                  <a:ext uri="{FF2B5EF4-FFF2-40B4-BE49-F238E27FC236}">
                    <a16:creationId xmlns:a16="http://schemas.microsoft.com/office/drawing/2014/main" id="{D72F0285-BD0E-FD65-4050-2C56559035F4}"/>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7" name="Freeform 244">
                <a:extLst>
                  <a:ext uri="{FF2B5EF4-FFF2-40B4-BE49-F238E27FC236}">
                    <a16:creationId xmlns:a16="http://schemas.microsoft.com/office/drawing/2014/main" id="{E3A84E28-EACA-82A9-E8BE-CBB1953FCB08}"/>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68" name="Freeform 245">
                <a:extLst>
                  <a:ext uri="{FF2B5EF4-FFF2-40B4-BE49-F238E27FC236}">
                    <a16:creationId xmlns:a16="http://schemas.microsoft.com/office/drawing/2014/main" id="{21EBB179-8071-AB74-341E-574BAA3BBB91}"/>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nvGrpSpPr>
              <p:cNvPr id="269" name="Graphic 76">
                <a:extLst>
                  <a:ext uri="{FF2B5EF4-FFF2-40B4-BE49-F238E27FC236}">
                    <a16:creationId xmlns:a16="http://schemas.microsoft.com/office/drawing/2014/main" id="{C66A9D15-F48D-47E1-6C39-82927DC9E04A}"/>
                  </a:ext>
                </a:extLst>
              </p:cNvPr>
              <p:cNvGrpSpPr/>
              <p:nvPr/>
            </p:nvGrpSpPr>
            <p:grpSpPr>
              <a:xfrm>
                <a:off x="8206877" y="4909375"/>
                <a:ext cx="365840" cy="45338"/>
                <a:chOff x="8206877" y="4909375"/>
                <a:chExt cx="365840" cy="45338"/>
              </a:xfrm>
              <a:solidFill>
                <a:srgbClr val="23509E"/>
              </a:solidFill>
            </p:grpSpPr>
            <p:sp>
              <p:nvSpPr>
                <p:cNvPr id="307" name="Freeform 284">
                  <a:extLst>
                    <a:ext uri="{FF2B5EF4-FFF2-40B4-BE49-F238E27FC236}">
                      <a16:creationId xmlns:a16="http://schemas.microsoft.com/office/drawing/2014/main" id="{9FB10D88-167E-7C3F-9126-F809BCA4151F}"/>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8" name="Freeform 285">
                  <a:extLst>
                    <a:ext uri="{FF2B5EF4-FFF2-40B4-BE49-F238E27FC236}">
                      <a16:creationId xmlns:a16="http://schemas.microsoft.com/office/drawing/2014/main" id="{82DF49B9-BF24-58AD-8018-33731B387DAF}"/>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9" name="Freeform 286">
                  <a:extLst>
                    <a:ext uri="{FF2B5EF4-FFF2-40B4-BE49-F238E27FC236}">
                      <a16:creationId xmlns:a16="http://schemas.microsoft.com/office/drawing/2014/main" id="{E378A147-F44B-888D-8A7D-0963E1DA663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0" name="Freeform 287">
                  <a:extLst>
                    <a:ext uri="{FF2B5EF4-FFF2-40B4-BE49-F238E27FC236}">
                      <a16:creationId xmlns:a16="http://schemas.microsoft.com/office/drawing/2014/main" id="{2032BF46-6619-2DFE-1D22-0B03894F9E40}"/>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1" name="Freeform 288">
                  <a:extLst>
                    <a:ext uri="{FF2B5EF4-FFF2-40B4-BE49-F238E27FC236}">
                      <a16:creationId xmlns:a16="http://schemas.microsoft.com/office/drawing/2014/main" id="{3452DE21-7D4C-B5FB-0AC0-E82E7692DA27}"/>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2" name="Freeform 289">
                  <a:extLst>
                    <a:ext uri="{FF2B5EF4-FFF2-40B4-BE49-F238E27FC236}">
                      <a16:creationId xmlns:a16="http://schemas.microsoft.com/office/drawing/2014/main" id="{51AE3806-1C85-47B7-9245-7E54778736D7}"/>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3" name="Freeform 290">
                  <a:extLst>
                    <a:ext uri="{FF2B5EF4-FFF2-40B4-BE49-F238E27FC236}">
                      <a16:creationId xmlns:a16="http://schemas.microsoft.com/office/drawing/2014/main" id="{95C69611-00B1-A2C1-0048-ED85791B680A}"/>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4" name="Freeform 291">
                  <a:extLst>
                    <a:ext uri="{FF2B5EF4-FFF2-40B4-BE49-F238E27FC236}">
                      <a16:creationId xmlns:a16="http://schemas.microsoft.com/office/drawing/2014/main" id="{2E099EFF-8CB9-97C5-0E4A-1271C793D28E}"/>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5" name="Freeform 292">
                  <a:extLst>
                    <a:ext uri="{FF2B5EF4-FFF2-40B4-BE49-F238E27FC236}">
                      <a16:creationId xmlns:a16="http://schemas.microsoft.com/office/drawing/2014/main" id="{1A3F0C07-8747-6459-E3A4-798B9E0589CA}"/>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6" name="Freeform 293">
                  <a:extLst>
                    <a:ext uri="{FF2B5EF4-FFF2-40B4-BE49-F238E27FC236}">
                      <a16:creationId xmlns:a16="http://schemas.microsoft.com/office/drawing/2014/main" id="{DE11C494-7195-6C7A-44D8-B52DA4A78D52}"/>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7" name="Freeform 294">
                  <a:extLst>
                    <a:ext uri="{FF2B5EF4-FFF2-40B4-BE49-F238E27FC236}">
                      <a16:creationId xmlns:a16="http://schemas.microsoft.com/office/drawing/2014/main" id="{C8756155-72BC-2A77-89C1-C39F7B145CA2}"/>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8" name="Freeform 295">
                  <a:extLst>
                    <a:ext uri="{FF2B5EF4-FFF2-40B4-BE49-F238E27FC236}">
                      <a16:creationId xmlns:a16="http://schemas.microsoft.com/office/drawing/2014/main" id="{5EE42D3C-F038-5A7E-F049-3BC1A2CE71E7}"/>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19" name="Freeform 296">
                  <a:extLst>
                    <a:ext uri="{FF2B5EF4-FFF2-40B4-BE49-F238E27FC236}">
                      <a16:creationId xmlns:a16="http://schemas.microsoft.com/office/drawing/2014/main" id="{B5AE5D44-768F-6EBB-C08E-1EFFA9AB152D}"/>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20" name="Freeform 297">
                  <a:extLst>
                    <a:ext uri="{FF2B5EF4-FFF2-40B4-BE49-F238E27FC236}">
                      <a16:creationId xmlns:a16="http://schemas.microsoft.com/office/drawing/2014/main" id="{1039C696-0B7B-561A-8F22-822145140EE0}"/>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0" name="Graphic 76">
                <a:extLst>
                  <a:ext uri="{FF2B5EF4-FFF2-40B4-BE49-F238E27FC236}">
                    <a16:creationId xmlns:a16="http://schemas.microsoft.com/office/drawing/2014/main" id="{30D4CFB0-6B39-E8EA-A534-EF25D348B3D6}"/>
                  </a:ext>
                </a:extLst>
              </p:cNvPr>
              <p:cNvGrpSpPr/>
              <p:nvPr/>
            </p:nvGrpSpPr>
            <p:grpSpPr>
              <a:xfrm>
                <a:off x="8208210" y="4964049"/>
                <a:ext cx="478363" cy="44672"/>
                <a:chOff x="8208210" y="4964049"/>
                <a:chExt cx="478363" cy="44672"/>
              </a:xfrm>
              <a:solidFill>
                <a:srgbClr val="23509E"/>
              </a:solidFill>
            </p:grpSpPr>
            <p:sp>
              <p:nvSpPr>
                <p:cNvPr id="290" name="Freeform 267">
                  <a:extLst>
                    <a:ext uri="{FF2B5EF4-FFF2-40B4-BE49-F238E27FC236}">
                      <a16:creationId xmlns:a16="http://schemas.microsoft.com/office/drawing/2014/main" id="{E488C43E-8271-B3E4-B03C-12B23888AE7E}"/>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1" name="Freeform 268">
                  <a:extLst>
                    <a:ext uri="{FF2B5EF4-FFF2-40B4-BE49-F238E27FC236}">
                      <a16:creationId xmlns:a16="http://schemas.microsoft.com/office/drawing/2014/main" id="{6ED7CADF-5413-B158-0AC5-A84C6B54246A}"/>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2" name="Freeform 269">
                  <a:extLst>
                    <a:ext uri="{FF2B5EF4-FFF2-40B4-BE49-F238E27FC236}">
                      <a16:creationId xmlns:a16="http://schemas.microsoft.com/office/drawing/2014/main" id="{C5397152-C00D-DF5F-F52D-E5A35B9A565E}"/>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3" name="Freeform 270">
                  <a:extLst>
                    <a:ext uri="{FF2B5EF4-FFF2-40B4-BE49-F238E27FC236}">
                      <a16:creationId xmlns:a16="http://schemas.microsoft.com/office/drawing/2014/main" id="{88CC1BBE-F4F0-D812-C49F-33BEB076F5DF}"/>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4" name="Freeform 271">
                  <a:extLst>
                    <a:ext uri="{FF2B5EF4-FFF2-40B4-BE49-F238E27FC236}">
                      <a16:creationId xmlns:a16="http://schemas.microsoft.com/office/drawing/2014/main" id="{EB8310E7-7A90-6ED0-7B88-D617BC417F0E}"/>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5" name="Freeform 272">
                  <a:extLst>
                    <a:ext uri="{FF2B5EF4-FFF2-40B4-BE49-F238E27FC236}">
                      <a16:creationId xmlns:a16="http://schemas.microsoft.com/office/drawing/2014/main" id="{ACFA1475-54D2-1873-6395-7F3C4950740D}"/>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6" name="Freeform 273">
                  <a:extLst>
                    <a:ext uri="{FF2B5EF4-FFF2-40B4-BE49-F238E27FC236}">
                      <a16:creationId xmlns:a16="http://schemas.microsoft.com/office/drawing/2014/main" id="{95841BAE-6815-3F77-3E23-1DA53BD635EB}"/>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7" name="Freeform 274">
                  <a:extLst>
                    <a:ext uri="{FF2B5EF4-FFF2-40B4-BE49-F238E27FC236}">
                      <a16:creationId xmlns:a16="http://schemas.microsoft.com/office/drawing/2014/main" id="{CFDB123E-0C62-0B1F-BFD3-5A5D311B54BF}"/>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8" name="Freeform 275">
                  <a:extLst>
                    <a:ext uri="{FF2B5EF4-FFF2-40B4-BE49-F238E27FC236}">
                      <a16:creationId xmlns:a16="http://schemas.microsoft.com/office/drawing/2014/main" id="{D1AA9ED1-E83F-0582-B3F5-E0EAFE8208D2}"/>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99" name="Freeform 276">
                  <a:extLst>
                    <a:ext uri="{FF2B5EF4-FFF2-40B4-BE49-F238E27FC236}">
                      <a16:creationId xmlns:a16="http://schemas.microsoft.com/office/drawing/2014/main" id="{ABE5A506-A745-5469-ABD6-FAD6554C129A}"/>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0" name="Freeform 277">
                  <a:extLst>
                    <a:ext uri="{FF2B5EF4-FFF2-40B4-BE49-F238E27FC236}">
                      <a16:creationId xmlns:a16="http://schemas.microsoft.com/office/drawing/2014/main" id="{A6AD8ABD-AFB5-692D-9225-3751058766D2}"/>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1" name="Freeform 278">
                  <a:extLst>
                    <a:ext uri="{FF2B5EF4-FFF2-40B4-BE49-F238E27FC236}">
                      <a16:creationId xmlns:a16="http://schemas.microsoft.com/office/drawing/2014/main" id="{164611CE-DEA0-B408-51EA-68E3F0F71D2E}"/>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2" name="Freeform 279">
                  <a:extLst>
                    <a:ext uri="{FF2B5EF4-FFF2-40B4-BE49-F238E27FC236}">
                      <a16:creationId xmlns:a16="http://schemas.microsoft.com/office/drawing/2014/main" id="{B4B06538-C90D-DFC6-49DD-8D36263BF9EF}"/>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3" name="Freeform 280">
                  <a:extLst>
                    <a:ext uri="{FF2B5EF4-FFF2-40B4-BE49-F238E27FC236}">
                      <a16:creationId xmlns:a16="http://schemas.microsoft.com/office/drawing/2014/main" id="{A79B3656-C9A3-2AD7-7AC1-3C0358239678}"/>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4" name="Freeform 281">
                  <a:extLst>
                    <a:ext uri="{FF2B5EF4-FFF2-40B4-BE49-F238E27FC236}">
                      <a16:creationId xmlns:a16="http://schemas.microsoft.com/office/drawing/2014/main" id="{F2382F89-0381-8439-1E52-537E014FC47D}"/>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5" name="Freeform 282">
                  <a:extLst>
                    <a:ext uri="{FF2B5EF4-FFF2-40B4-BE49-F238E27FC236}">
                      <a16:creationId xmlns:a16="http://schemas.microsoft.com/office/drawing/2014/main" id="{3A325AFD-E3AC-53A5-39D9-3584A194DCBC}"/>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306" name="Freeform 283">
                  <a:extLst>
                    <a:ext uri="{FF2B5EF4-FFF2-40B4-BE49-F238E27FC236}">
                      <a16:creationId xmlns:a16="http://schemas.microsoft.com/office/drawing/2014/main" id="{DB38419B-E7A6-B091-71B0-3A458A70B683}"/>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nvGrpSpPr>
              <p:cNvPr id="271" name="Graphic 76">
                <a:extLst>
                  <a:ext uri="{FF2B5EF4-FFF2-40B4-BE49-F238E27FC236}">
                    <a16:creationId xmlns:a16="http://schemas.microsoft.com/office/drawing/2014/main" id="{57FAF126-6D44-DCA8-D5CE-40E207242D1A}"/>
                  </a:ext>
                </a:extLst>
              </p:cNvPr>
              <p:cNvGrpSpPr/>
              <p:nvPr/>
            </p:nvGrpSpPr>
            <p:grpSpPr>
              <a:xfrm>
                <a:off x="8206020" y="5017579"/>
                <a:ext cx="478077" cy="44767"/>
                <a:chOff x="8206020" y="5017579"/>
                <a:chExt cx="478077" cy="44767"/>
              </a:xfrm>
              <a:solidFill>
                <a:srgbClr val="23509E"/>
              </a:solidFill>
            </p:grpSpPr>
            <p:sp>
              <p:nvSpPr>
                <p:cNvPr id="272" name="Freeform 249">
                  <a:extLst>
                    <a:ext uri="{FF2B5EF4-FFF2-40B4-BE49-F238E27FC236}">
                      <a16:creationId xmlns:a16="http://schemas.microsoft.com/office/drawing/2014/main" id="{F79CD61D-A93E-0D25-D687-05A29323BF4D}"/>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3" name="Freeform 250">
                  <a:extLst>
                    <a:ext uri="{FF2B5EF4-FFF2-40B4-BE49-F238E27FC236}">
                      <a16:creationId xmlns:a16="http://schemas.microsoft.com/office/drawing/2014/main" id="{5B003C05-B9CA-B766-B228-509F438D3BE9}"/>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4" name="Freeform 251">
                  <a:extLst>
                    <a:ext uri="{FF2B5EF4-FFF2-40B4-BE49-F238E27FC236}">
                      <a16:creationId xmlns:a16="http://schemas.microsoft.com/office/drawing/2014/main" id="{B0F081F3-255C-9109-CC5D-923128D022DF}"/>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5" name="Freeform 252">
                  <a:extLst>
                    <a:ext uri="{FF2B5EF4-FFF2-40B4-BE49-F238E27FC236}">
                      <a16:creationId xmlns:a16="http://schemas.microsoft.com/office/drawing/2014/main" id="{26F52300-3B26-FB4B-D594-2354270E4388}"/>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6" name="Freeform 253">
                  <a:extLst>
                    <a:ext uri="{FF2B5EF4-FFF2-40B4-BE49-F238E27FC236}">
                      <a16:creationId xmlns:a16="http://schemas.microsoft.com/office/drawing/2014/main" id="{4941F615-3130-A0C2-EEA4-F6663FD01C11}"/>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7" name="Freeform 254">
                  <a:extLst>
                    <a:ext uri="{FF2B5EF4-FFF2-40B4-BE49-F238E27FC236}">
                      <a16:creationId xmlns:a16="http://schemas.microsoft.com/office/drawing/2014/main" id="{26F3D059-E8BD-1051-EC1C-BC2AD90DCDD4}"/>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8" name="Freeform 255">
                  <a:extLst>
                    <a:ext uri="{FF2B5EF4-FFF2-40B4-BE49-F238E27FC236}">
                      <a16:creationId xmlns:a16="http://schemas.microsoft.com/office/drawing/2014/main" id="{E9DBE6EB-6339-F201-95D1-3F3F45DDE56E}"/>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79" name="Freeform 256">
                  <a:extLst>
                    <a:ext uri="{FF2B5EF4-FFF2-40B4-BE49-F238E27FC236}">
                      <a16:creationId xmlns:a16="http://schemas.microsoft.com/office/drawing/2014/main" id="{29DEEAE9-D935-870F-A4A7-D2647B67D4AB}"/>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0" name="Freeform 257">
                  <a:extLst>
                    <a:ext uri="{FF2B5EF4-FFF2-40B4-BE49-F238E27FC236}">
                      <a16:creationId xmlns:a16="http://schemas.microsoft.com/office/drawing/2014/main" id="{2D550EF2-F383-6846-267D-A2F120D4E4E4}"/>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1" name="Freeform 258">
                  <a:extLst>
                    <a:ext uri="{FF2B5EF4-FFF2-40B4-BE49-F238E27FC236}">
                      <a16:creationId xmlns:a16="http://schemas.microsoft.com/office/drawing/2014/main" id="{46C06218-63DF-A530-4F62-447CBCF8BFEA}"/>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2" name="Freeform 259">
                  <a:extLst>
                    <a:ext uri="{FF2B5EF4-FFF2-40B4-BE49-F238E27FC236}">
                      <a16:creationId xmlns:a16="http://schemas.microsoft.com/office/drawing/2014/main" id="{7B3F4931-2AC4-C69D-7CB1-3DDBE95A2BD0}"/>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3" name="Freeform 260">
                  <a:extLst>
                    <a:ext uri="{FF2B5EF4-FFF2-40B4-BE49-F238E27FC236}">
                      <a16:creationId xmlns:a16="http://schemas.microsoft.com/office/drawing/2014/main" id="{82E7FAB4-BB09-2FB2-58CC-86E3C1D10615}"/>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4" name="Freeform 261">
                  <a:extLst>
                    <a:ext uri="{FF2B5EF4-FFF2-40B4-BE49-F238E27FC236}">
                      <a16:creationId xmlns:a16="http://schemas.microsoft.com/office/drawing/2014/main" id="{CBE066E1-24C9-EE19-CF06-DC050FEF8653}"/>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5" name="Freeform 262">
                  <a:extLst>
                    <a:ext uri="{FF2B5EF4-FFF2-40B4-BE49-F238E27FC236}">
                      <a16:creationId xmlns:a16="http://schemas.microsoft.com/office/drawing/2014/main" id="{DF49B796-B25D-B097-55CE-0723E80F2502}"/>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6" name="Freeform 263">
                  <a:extLst>
                    <a:ext uri="{FF2B5EF4-FFF2-40B4-BE49-F238E27FC236}">
                      <a16:creationId xmlns:a16="http://schemas.microsoft.com/office/drawing/2014/main" id="{E3A145BC-931E-4124-5D9F-1FE0D0C7138C}"/>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7" name="Freeform 264">
                  <a:extLst>
                    <a:ext uri="{FF2B5EF4-FFF2-40B4-BE49-F238E27FC236}">
                      <a16:creationId xmlns:a16="http://schemas.microsoft.com/office/drawing/2014/main" id="{D54241ED-C9CB-31A7-154F-E412FE21191F}"/>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8" name="Freeform 265">
                  <a:extLst>
                    <a:ext uri="{FF2B5EF4-FFF2-40B4-BE49-F238E27FC236}">
                      <a16:creationId xmlns:a16="http://schemas.microsoft.com/office/drawing/2014/main" id="{4A1977D3-7268-CABE-6792-A33B3B1F1686}"/>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89" name="Freeform 266">
                  <a:extLst>
                    <a:ext uri="{FF2B5EF4-FFF2-40B4-BE49-F238E27FC236}">
                      <a16:creationId xmlns:a16="http://schemas.microsoft.com/office/drawing/2014/main" id="{07573AE1-6F75-A3CA-072B-AF23A56FBFD5}"/>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grpSp>
          <p:nvGrpSpPr>
            <p:cNvPr id="38" name="Graphic 76">
              <a:extLst>
                <a:ext uri="{FF2B5EF4-FFF2-40B4-BE49-F238E27FC236}">
                  <a16:creationId xmlns:a16="http://schemas.microsoft.com/office/drawing/2014/main" id="{AC77A429-2F52-1B3A-33A3-C111E0D08B33}"/>
                </a:ext>
              </a:extLst>
            </p:cNvPr>
            <p:cNvGrpSpPr/>
            <p:nvPr/>
          </p:nvGrpSpPr>
          <p:grpSpPr>
            <a:xfrm>
              <a:off x="6923246" y="4898421"/>
              <a:ext cx="951775" cy="153542"/>
              <a:chOff x="6923246" y="4898421"/>
              <a:chExt cx="951775" cy="153542"/>
            </a:xfrm>
            <a:solidFill>
              <a:srgbClr val="231F20"/>
            </a:solidFill>
          </p:grpSpPr>
          <p:sp>
            <p:nvSpPr>
              <p:cNvPr id="39" name="Freeform 14">
                <a:extLst>
                  <a:ext uri="{FF2B5EF4-FFF2-40B4-BE49-F238E27FC236}">
                    <a16:creationId xmlns:a16="http://schemas.microsoft.com/office/drawing/2014/main" id="{9CC996C6-2FB4-3201-1DF6-090D780C8F14}"/>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0" name="Freeform 15">
                <a:extLst>
                  <a:ext uri="{FF2B5EF4-FFF2-40B4-BE49-F238E27FC236}">
                    <a16:creationId xmlns:a16="http://schemas.microsoft.com/office/drawing/2014/main" id="{AD4D903A-C593-1821-D1A7-856AC14701BD}"/>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1" name="Freeform 16">
                <a:extLst>
                  <a:ext uri="{FF2B5EF4-FFF2-40B4-BE49-F238E27FC236}">
                    <a16:creationId xmlns:a16="http://schemas.microsoft.com/office/drawing/2014/main" id="{FCDC2910-C232-AE59-E31D-A0AC568B576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2" name="Freeform 17">
                <a:extLst>
                  <a:ext uri="{FF2B5EF4-FFF2-40B4-BE49-F238E27FC236}">
                    <a16:creationId xmlns:a16="http://schemas.microsoft.com/office/drawing/2014/main" id="{37537D1E-D76F-EC05-CAE3-D7C49C297C31}"/>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3" name="Freeform 18">
                <a:extLst>
                  <a:ext uri="{FF2B5EF4-FFF2-40B4-BE49-F238E27FC236}">
                    <a16:creationId xmlns:a16="http://schemas.microsoft.com/office/drawing/2014/main" id="{C4BE781C-CD66-B776-5890-4E94CFADB343}"/>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4" name="Freeform 19">
                <a:extLst>
                  <a:ext uri="{FF2B5EF4-FFF2-40B4-BE49-F238E27FC236}">
                    <a16:creationId xmlns:a16="http://schemas.microsoft.com/office/drawing/2014/main" id="{26BECFDF-6725-30BD-4B5D-09C616442056}"/>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5" name="Freeform 20">
                <a:extLst>
                  <a:ext uri="{FF2B5EF4-FFF2-40B4-BE49-F238E27FC236}">
                    <a16:creationId xmlns:a16="http://schemas.microsoft.com/office/drawing/2014/main" id="{7FD72EC2-3EDD-5D3E-5224-F5B605396960}"/>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6" name="Freeform 21">
                <a:extLst>
                  <a:ext uri="{FF2B5EF4-FFF2-40B4-BE49-F238E27FC236}">
                    <a16:creationId xmlns:a16="http://schemas.microsoft.com/office/drawing/2014/main" id="{00529DD9-DE2F-83EB-C821-9B86079AB264}"/>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47" name="Freeform 22">
                <a:extLst>
                  <a:ext uri="{FF2B5EF4-FFF2-40B4-BE49-F238E27FC236}">
                    <a16:creationId xmlns:a16="http://schemas.microsoft.com/office/drawing/2014/main" id="{48DB12E1-EFEA-C123-BF06-C22A69055EC0}"/>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0" name="Freeform 23">
                <a:extLst>
                  <a:ext uri="{FF2B5EF4-FFF2-40B4-BE49-F238E27FC236}">
                    <a16:creationId xmlns:a16="http://schemas.microsoft.com/office/drawing/2014/main" id="{B8044B8D-3067-690C-E75C-32B2C3AA54D7}"/>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1" name="Freeform 24">
                <a:extLst>
                  <a:ext uri="{FF2B5EF4-FFF2-40B4-BE49-F238E27FC236}">
                    <a16:creationId xmlns:a16="http://schemas.microsoft.com/office/drawing/2014/main" id="{CC1A47A8-DD7B-C463-8571-36E14085A085}"/>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2" name="Freeform 28">
                <a:extLst>
                  <a:ext uri="{FF2B5EF4-FFF2-40B4-BE49-F238E27FC236}">
                    <a16:creationId xmlns:a16="http://schemas.microsoft.com/office/drawing/2014/main" id="{A4F7BC22-7586-CF9C-3BF1-3D2CD0856D9F}"/>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3" name="Freeform 29">
                <a:extLst>
                  <a:ext uri="{FF2B5EF4-FFF2-40B4-BE49-F238E27FC236}">
                    <a16:creationId xmlns:a16="http://schemas.microsoft.com/office/drawing/2014/main" id="{CE455D41-B968-8811-E3C1-F356EBDC88B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4" name="Freeform 30">
                <a:extLst>
                  <a:ext uri="{FF2B5EF4-FFF2-40B4-BE49-F238E27FC236}">
                    <a16:creationId xmlns:a16="http://schemas.microsoft.com/office/drawing/2014/main" id="{DDF2E150-AE1D-0A7E-ACB8-C1669C77EE61}"/>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5" name="Freeform 31">
                <a:extLst>
                  <a:ext uri="{FF2B5EF4-FFF2-40B4-BE49-F238E27FC236}">
                    <a16:creationId xmlns:a16="http://schemas.microsoft.com/office/drawing/2014/main" id="{42AA248D-DEA1-7AE5-6DD1-6A052B836B4C}"/>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6" name="Freeform 33">
                <a:extLst>
                  <a:ext uri="{FF2B5EF4-FFF2-40B4-BE49-F238E27FC236}">
                    <a16:creationId xmlns:a16="http://schemas.microsoft.com/office/drawing/2014/main" id="{69094E51-1690-1379-F227-19B5CED8A0DF}"/>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7" name="Freeform 34">
                <a:extLst>
                  <a:ext uri="{FF2B5EF4-FFF2-40B4-BE49-F238E27FC236}">
                    <a16:creationId xmlns:a16="http://schemas.microsoft.com/office/drawing/2014/main" id="{04BA7C7F-28A8-6D27-A556-CE867319D1FB}"/>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8" name="Freeform 35">
                <a:extLst>
                  <a:ext uri="{FF2B5EF4-FFF2-40B4-BE49-F238E27FC236}">
                    <a16:creationId xmlns:a16="http://schemas.microsoft.com/office/drawing/2014/main" id="{EF022349-11D3-7FDC-3248-4776428EA098}"/>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59" name="Freeform 36">
                <a:extLst>
                  <a:ext uri="{FF2B5EF4-FFF2-40B4-BE49-F238E27FC236}">
                    <a16:creationId xmlns:a16="http://schemas.microsoft.com/office/drawing/2014/main" id="{90291849-5F5D-CF0B-CF17-E46A920D92D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0" name="Freeform 37">
                <a:extLst>
                  <a:ext uri="{FF2B5EF4-FFF2-40B4-BE49-F238E27FC236}">
                    <a16:creationId xmlns:a16="http://schemas.microsoft.com/office/drawing/2014/main" id="{B814A9E9-5B1C-D7B2-277A-73E94CAF04F3}"/>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1" name="Freeform 38">
                <a:extLst>
                  <a:ext uri="{FF2B5EF4-FFF2-40B4-BE49-F238E27FC236}">
                    <a16:creationId xmlns:a16="http://schemas.microsoft.com/office/drawing/2014/main" id="{0C82A1CA-3189-B412-5C46-2F322C9D57BB}"/>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2" name="Freeform 39">
                <a:extLst>
                  <a:ext uri="{FF2B5EF4-FFF2-40B4-BE49-F238E27FC236}">
                    <a16:creationId xmlns:a16="http://schemas.microsoft.com/office/drawing/2014/main" id="{F3C54190-8F70-0C8B-C86D-0BB5C55A6C14}"/>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3" name="Freeform 40">
                <a:extLst>
                  <a:ext uri="{FF2B5EF4-FFF2-40B4-BE49-F238E27FC236}">
                    <a16:creationId xmlns:a16="http://schemas.microsoft.com/office/drawing/2014/main" id="{05A9829D-DC90-F1E6-7939-F5EDFECECF28}"/>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4" name="Freeform 41">
                <a:extLst>
                  <a:ext uri="{FF2B5EF4-FFF2-40B4-BE49-F238E27FC236}">
                    <a16:creationId xmlns:a16="http://schemas.microsoft.com/office/drawing/2014/main" id="{5A65F627-9696-795C-52BB-AD55152117B9}"/>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5" name="Freeform 42">
                <a:extLst>
                  <a:ext uri="{FF2B5EF4-FFF2-40B4-BE49-F238E27FC236}">
                    <a16:creationId xmlns:a16="http://schemas.microsoft.com/office/drawing/2014/main" id="{4E07DD28-FBFA-9EA6-3031-6F0DF8909AC0}"/>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6" name="Freeform 43">
                <a:extLst>
                  <a:ext uri="{FF2B5EF4-FFF2-40B4-BE49-F238E27FC236}">
                    <a16:creationId xmlns:a16="http://schemas.microsoft.com/office/drawing/2014/main" id="{61545F85-AA82-F80F-3B34-4A0836FCB7B2}"/>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7" name="Freeform 44">
                <a:extLst>
                  <a:ext uri="{FF2B5EF4-FFF2-40B4-BE49-F238E27FC236}">
                    <a16:creationId xmlns:a16="http://schemas.microsoft.com/office/drawing/2014/main" id="{5364D9EC-3BF3-4127-E8BF-1F11C8D364F2}"/>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8" name="Freeform 45">
                <a:extLst>
                  <a:ext uri="{FF2B5EF4-FFF2-40B4-BE49-F238E27FC236}">
                    <a16:creationId xmlns:a16="http://schemas.microsoft.com/office/drawing/2014/main" id="{5A197738-D9E7-44B4-D765-D81D5CA93DFF}"/>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69" name="Freeform 46">
                <a:extLst>
                  <a:ext uri="{FF2B5EF4-FFF2-40B4-BE49-F238E27FC236}">
                    <a16:creationId xmlns:a16="http://schemas.microsoft.com/office/drawing/2014/main" id="{809E518A-84E9-573F-B03B-C61F20921AEC}"/>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0" name="Freeform 47">
                <a:extLst>
                  <a:ext uri="{FF2B5EF4-FFF2-40B4-BE49-F238E27FC236}">
                    <a16:creationId xmlns:a16="http://schemas.microsoft.com/office/drawing/2014/main" id="{155DBB1F-1BBA-6227-27B2-C525612B46EA}"/>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1" name="Freeform 48">
                <a:extLst>
                  <a:ext uri="{FF2B5EF4-FFF2-40B4-BE49-F238E27FC236}">
                    <a16:creationId xmlns:a16="http://schemas.microsoft.com/office/drawing/2014/main" id="{1167F99A-2747-9D8A-75D2-3615453BD1FA}"/>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2" name="Freeform 49">
                <a:extLst>
                  <a:ext uri="{FF2B5EF4-FFF2-40B4-BE49-F238E27FC236}">
                    <a16:creationId xmlns:a16="http://schemas.microsoft.com/office/drawing/2014/main" id="{E9B4726E-41FB-0EBB-C17F-C36DE12A4E0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3" name="Freeform 50">
                <a:extLst>
                  <a:ext uri="{FF2B5EF4-FFF2-40B4-BE49-F238E27FC236}">
                    <a16:creationId xmlns:a16="http://schemas.microsoft.com/office/drawing/2014/main" id="{6F4CD19A-B2C5-5E47-8EC0-2BC1A9FBDA50}"/>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4" name="Freeform 51">
                <a:extLst>
                  <a:ext uri="{FF2B5EF4-FFF2-40B4-BE49-F238E27FC236}">
                    <a16:creationId xmlns:a16="http://schemas.microsoft.com/office/drawing/2014/main" id="{4DDD141E-5EB7-D5FA-B1B9-33650897C9E6}"/>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5" name="Freeform 52">
                <a:extLst>
                  <a:ext uri="{FF2B5EF4-FFF2-40B4-BE49-F238E27FC236}">
                    <a16:creationId xmlns:a16="http://schemas.microsoft.com/office/drawing/2014/main" id="{F03F7736-5DAF-7364-68C5-D0DA3F9186D1}"/>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6" name="Freeform 53">
                <a:extLst>
                  <a:ext uri="{FF2B5EF4-FFF2-40B4-BE49-F238E27FC236}">
                    <a16:creationId xmlns:a16="http://schemas.microsoft.com/office/drawing/2014/main" id="{8A8D247E-D217-9893-53E9-0AB29B3A9C78}"/>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7" name="Freeform 54">
                <a:extLst>
                  <a:ext uri="{FF2B5EF4-FFF2-40B4-BE49-F238E27FC236}">
                    <a16:creationId xmlns:a16="http://schemas.microsoft.com/office/drawing/2014/main" id="{7C83AF25-D1B3-80A9-6ED1-80C979BC9EFC}"/>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8" name="Freeform 55">
                <a:extLst>
                  <a:ext uri="{FF2B5EF4-FFF2-40B4-BE49-F238E27FC236}">
                    <a16:creationId xmlns:a16="http://schemas.microsoft.com/office/drawing/2014/main" id="{9650AC93-7216-9022-5A9C-CCECE1E239A6}"/>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79" name="Freeform 56">
                <a:extLst>
                  <a:ext uri="{FF2B5EF4-FFF2-40B4-BE49-F238E27FC236}">
                    <a16:creationId xmlns:a16="http://schemas.microsoft.com/office/drawing/2014/main" id="{FE35925A-F57D-5712-5D40-08600B40CCB9}"/>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0" name="Freeform 57">
                <a:extLst>
                  <a:ext uri="{FF2B5EF4-FFF2-40B4-BE49-F238E27FC236}">
                    <a16:creationId xmlns:a16="http://schemas.microsoft.com/office/drawing/2014/main" id="{BD697456-BBBD-2008-217C-3D7F778A26D9}"/>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1" name="Freeform 58">
                <a:extLst>
                  <a:ext uri="{FF2B5EF4-FFF2-40B4-BE49-F238E27FC236}">
                    <a16:creationId xmlns:a16="http://schemas.microsoft.com/office/drawing/2014/main" id="{D58FC18E-53C2-2FA8-D3DF-80D90D584C8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2" name="Freeform 59">
                <a:extLst>
                  <a:ext uri="{FF2B5EF4-FFF2-40B4-BE49-F238E27FC236}">
                    <a16:creationId xmlns:a16="http://schemas.microsoft.com/office/drawing/2014/main" id="{2CB4B1EE-D4A0-3C82-5FC4-936702416ADB}"/>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3" name="Freeform 60">
                <a:extLst>
                  <a:ext uri="{FF2B5EF4-FFF2-40B4-BE49-F238E27FC236}">
                    <a16:creationId xmlns:a16="http://schemas.microsoft.com/office/drawing/2014/main" id="{0EE1B34D-D5C0-D3DC-1D14-71BEFD9D55B2}"/>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4" name="Freeform 61">
                <a:extLst>
                  <a:ext uri="{FF2B5EF4-FFF2-40B4-BE49-F238E27FC236}">
                    <a16:creationId xmlns:a16="http://schemas.microsoft.com/office/drawing/2014/main" id="{7FB8B42E-C2B7-D68B-2C0C-811CFDD93A25}"/>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5" name="Freeform 62">
                <a:extLst>
                  <a:ext uri="{FF2B5EF4-FFF2-40B4-BE49-F238E27FC236}">
                    <a16:creationId xmlns:a16="http://schemas.microsoft.com/office/drawing/2014/main" id="{1FB223C1-F796-AEEA-A9B4-91DCE123AD12}"/>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6" name="Freeform 63">
                <a:extLst>
                  <a:ext uri="{FF2B5EF4-FFF2-40B4-BE49-F238E27FC236}">
                    <a16:creationId xmlns:a16="http://schemas.microsoft.com/office/drawing/2014/main" id="{EF66CFCF-AB4A-B8F4-D7CA-2E8BEA10730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7" name="Freeform 64">
                <a:extLst>
                  <a:ext uri="{FF2B5EF4-FFF2-40B4-BE49-F238E27FC236}">
                    <a16:creationId xmlns:a16="http://schemas.microsoft.com/office/drawing/2014/main" id="{2C51A2F8-5C17-727B-2CB7-84F262A52F45}"/>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8" name="Freeform 65">
                <a:extLst>
                  <a:ext uri="{FF2B5EF4-FFF2-40B4-BE49-F238E27FC236}">
                    <a16:creationId xmlns:a16="http://schemas.microsoft.com/office/drawing/2014/main" id="{02892898-4123-FDF6-7BF8-821B014BEA2E}"/>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89" name="Freeform 66">
                <a:extLst>
                  <a:ext uri="{FF2B5EF4-FFF2-40B4-BE49-F238E27FC236}">
                    <a16:creationId xmlns:a16="http://schemas.microsoft.com/office/drawing/2014/main" id="{B9019AFB-E9BE-9150-46D9-5BC6633AE43C}"/>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0" name="Freeform 67">
                <a:extLst>
                  <a:ext uri="{FF2B5EF4-FFF2-40B4-BE49-F238E27FC236}">
                    <a16:creationId xmlns:a16="http://schemas.microsoft.com/office/drawing/2014/main" id="{57DAB0DE-7C4A-9C42-09AC-9EEEB23F78B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1" name="Freeform 68">
                <a:extLst>
                  <a:ext uri="{FF2B5EF4-FFF2-40B4-BE49-F238E27FC236}">
                    <a16:creationId xmlns:a16="http://schemas.microsoft.com/office/drawing/2014/main" id="{8763419B-748A-2626-D76D-2996B2D4E6BA}"/>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2" name="Freeform 69">
                <a:extLst>
                  <a:ext uri="{FF2B5EF4-FFF2-40B4-BE49-F238E27FC236}">
                    <a16:creationId xmlns:a16="http://schemas.microsoft.com/office/drawing/2014/main" id="{0BE8393F-9031-993A-BE3C-BCC5D68FCA28}"/>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3" name="Freeform 70">
                <a:extLst>
                  <a:ext uri="{FF2B5EF4-FFF2-40B4-BE49-F238E27FC236}">
                    <a16:creationId xmlns:a16="http://schemas.microsoft.com/office/drawing/2014/main" id="{1A39F843-953B-3821-48CF-0292B68EAF37}"/>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4" name="Freeform 71">
                <a:extLst>
                  <a:ext uri="{FF2B5EF4-FFF2-40B4-BE49-F238E27FC236}">
                    <a16:creationId xmlns:a16="http://schemas.microsoft.com/office/drawing/2014/main" id="{AAA46056-7319-8C0D-0E73-064D569A0AB4}"/>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5" name="Freeform 72">
                <a:extLst>
                  <a:ext uri="{FF2B5EF4-FFF2-40B4-BE49-F238E27FC236}">
                    <a16:creationId xmlns:a16="http://schemas.microsoft.com/office/drawing/2014/main" id="{E8294A0D-AB9A-D3CB-0A04-5C1CDFDD0552}"/>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6" name="Freeform 73">
                <a:extLst>
                  <a:ext uri="{FF2B5EF4-FFF2-40B4-BE49-F238E27FC236}">
                    <a16:creationId xmlns:a16="http://schemas.microsoft.com/office/drawing/2014/main" id="{EDAB3331-2D13-B14B-37F5-7A810117D235}"/>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7" name="Freeform 74">
                <a:extLst>
                  <a:ext uri="{FF2B5EF4-FFF2-40B4-BE49-F238E27FC236}">
                    <a16:creationId xmlns:a16="http://schemas.microsoft.com/office/drawing/2014/main" id="{79EA2063-1DCB-0E5E-8E23-F11FA5F967AA}"/>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8" name="Freeform 75">
                <a:extLst>
                  <a:ext uri="{FF2B5EF4-FFF2-40B4-BE49-F238E27FC236}">
                    <a16:creationId xmlns:a16="http://schemas.microsoft.com/office/drawing/2014/main" id="{12164A42-843F-E673-A41B-D58B0722A560}"/>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99" name="Freeform 76">
                <a:extLst>
                  <a:ext uri="{FF2B5EF4-FFF2-40B4-BE49-F238E27FC236}">
                    <a16:creationId xmlns:a16="http://schemas.microsoft.com/office/drawing/2014/main" id="{87B81175-D878-BABA-3D4C-03368CEB9DCC}"/>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0" name="Freeform 77">
                <a:extLst>
                  <a:ext uri="{FF2B5EF4-FFF2-40B4-BE49-F238E27FC236}">
                    <a16:creationId xmlns:a16="http://schemas.microsoft.com/office/drawing/2014/main" id="{C8F15637-40A8-C9BF-D66F-C22DD38159FB}"/>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1" name="Freeform 78">
                <a:extLst>
                  <a:ext uri="{FF2B5EF4-FFF2-40B4-BE49-F238E27FC236}">
                    <a16:creationId xmlns:a16="http://schemas.microsoft.com/office/drawing/2014/main" id="{8F8F8B51-43C2-6EFD-86AF-0BC514A93B54}"/>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2" name="Freeform 79">
                <a:extLst>
                  <a:ext uri="{FF2B5EF4-FFF2-40B4-BE49-F238E27FC236}">
                    <a16:creationId xmlns:a16="http://schemas.microsoft.com/office/drawing/2014/main" id="{FBFE2BA6-FE16-5570-91EE-400627C5C29C}"/>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3" name="Freeform 80">
                <a:extLst>
                  <a:ext uri="{FF2B5EF4-FFF2-40B4-BE49-F238E27FC236}">
                    <a16:creationId xmlns:a16="http://schemas.microsoft.com/office/drawing/2014/main" id="{329658FB-9775-6759-7F8F-4D40059122D5}"/>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4" name="Freeform 81">
                <a:extLst>
                  <a:ext uri="{FF2B5EF4-FFF2-40B4-BE49-F238E27FC236}">
                    <a16:creationId xmlns:a16="http://schemas.microsoft.com/office/drawing/2014/main" id="{B15408E7-6829-1269-5C8F-A64897F53EB0}"/>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5" name="Freeform 82">
                <a:extLst>
                  <a:ext uri="{FF2B5EF4-FFF2-40B4-BE49-F238E27FC236}">
                    <a16:creationId xmlns:a16="http://schemas.microsoft.com/office/drawing/2014/main" id="{09FA243A-DB0F-0EF1-FAEC-C1BEEB31A0A9}"/>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6" name="Freeform 83">
                <a:extLst>
                  <a:ext uri="{FF2B5EF4-FFF2-40B4-BE49-F238E27FC236}">
                    <a16:creationId xmlns:a16="http://schemas.microsoft.com/office/drawing/2014/main" id="{2823D701-C871-E427-6910-9DF1EAD36783}"/>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7" name="Freeform 84">
                <a:extLst>
                  <a:ext uri="{FF2B5EF4-FFF2-40B4-BE49-F238E27FC236}">
                    <a16:creationId xmlns:a16="http://schemas.microsoft.com/office/drawing/2014/main" id="{F4AEC279-9D80-40BC-7048-35AEFEE3665A}"/>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8" name="Freeform 85">
                <a:extLst>
                  <a:ext uri="{FF2B5EF4-FFF2-40B4-BE49-F238E27FC236}">
                    <a16:creationId xmlns:a16="http://schemas.microsoft.com/office/drawing/2014/main" id="{4E0CE7AA-7537-02D9-9FD8-4F7E0A9FD013}"/>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09" name="Freeform 86">
                <a:extLst>
                  <a:ext uri="{FF2B5EF4-FFF2-40B4-BE49-F238E27FC236}">
                    <a16:creationId xmlns:a16="http://schemas.microsoft.com/office/drawing/2014/main" id="{0B34A696-17C3-DBD0-C6EE-88E1898E86BB}"/>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0" name="Freeform 87">
                <a:extLst>
                  <a:ext uri="{FF2B5EF4-FFF2-40B4-BE49-F238E27FC236}">
                    <a16:creationId xmlns:a16="http://schemas.microsoft.com/office/drawing/2014/main" id="{FD3709A0-9F75-9493-252C-A00974E6DBE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1" name="Freeform 88">
                <a:extLst>
                  <a:ext uri="{FF2B5EF4-FFF2-40B4-BE49-F238E27FC236}">
                    <a16:creationId xmlns:a16="http://schemas.microsoft.com/office/drawing/2014/main" id="{EF04F941-D97E-A66A-32E7-B4C94A02FC69}"/>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2" name="Freeform 89">
                <a:extLst>
                  <a:ext uri="{FF2B5EF4-FFF2-40B4-BE49-F238E27FC236}">
                    <a16:creationId xmlns:a16="http://schemas.microsoft.com/office/drawing/2014/main" id="{E633F49C-DD01-87C0-B12E-5E8BC308F8F9}"/>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3" name="Freeform 90">
                <a:extLst>
                  <a:ext uri="{FF2B5EF4-FFF2-40B4-BE49-F238E27FC236}">
                    <a16:creationId xmlns:a16="http://schemas.microsoft.com/office/drawing/2014/main" id="{12B830A1-677B-5A94-E45D-B4F5425881A0}"/>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4" name="Freeform 91">
                <a:extLst>
                  <a:ext uri="{FF2B5EF4-FFF2-40B4-BE49-F238E27FC236}">
                    <a16:creationId xmlns:a16="http://schemas.microsoft.com/office/drawing/2014/main" id="{07DF04EE-FE3E-05DB-B1B1-3A961758823F}"/>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5" name="Freeform 92">
                <a:extLst>
                  <a:ext uri="{FF2B5EF4-FFF2-40B4-BE49-F238E27FC236}">
                    <a16:creationId xmlns:a16="http://schemas.microsoft.com/office/drawing/2014/main" id="{6B80B0F5-EF49-331C-1DD8-5A13F4EAD1AE}"/>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6" name="Freeform 93">
                <a:extLst>
                  <a:ext uri="{FF2B5EF4-FFF2-40B4-BE49-F238E27FC236}">
                    <a16:creationId xmlns:a16="http://schemas.microsoft.com/office/drawing/2014/main" id="{712D0411-38EC-2955-603B-B67CB2E6FB5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7" name="Freeform 94">
                <a:extLst>
                  <a:ext uri="{FF2B5EF4-FFF2-40B4-BE49-F238E27FC236}">
                    <a16:creationId xmlns:a16="http://schemas.microsoft.com/office/drawing/2014/main" id="{7847A407-6AD0-2014-1733-0697254B8DFD}"/>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8" name="Freeform 95">
                <a:extLst>
                  <a:ext uri="{FF2B5EF4-FFF2-40B4-BE49-F238E27FC236}">
                    <a16:creationId xmlns:a16="http://schemas.microsoft.com/office/drawing/2014/main" id="{9B04BE4D-40BA-DC63-D316-120F3C38477F}"/>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19" name="Freeform 96">
                <a:extLst>
                  <a:ext uri="{FF2B5EF4-FFF2-40B4-BE49-F238E27FC236}">
                    <a16:creationId xmlns:a16="http://schemas.microsoft.com/office/drawing/2014/main" id="{904658D4-EB91-DF45-4E80-C51B3119C87B}"/>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0" name="Freeform 97">
                <a:extLst>
                  <a:ext uri="{FF2B5EF4-FFF2-40B4-BE49-F238E27FC236}">
                    <a16:creationId xmlns:a16="http://schemas.microsoft.com/office/drawing/2014/main" id="{604ED07C-7411-7BE6-C0C5-C3612DB9E536}"/>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1" name="Freeform 98">
                <a:extLst>
                  <a:ext uri="{FF2B5EF4-FFF2-40B4-BE49-F238E27FC236}">
                    <a16:creationId xmlns:a16="http://schemas.microsoft.com/office/drawing/2014/main" id="{9AD6012B-48EA-B16F-FDD1-C759114AFDA1}"/>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2" name="Freeform 99">
                <a:extLst>
                  <a:ext uri="{FF2B5EF4-FFF2-40B4-BE49-F238E27FC236}">
                    <a16:creationId xmlns:a16="http://schemas.microsoft.com/office/drawing/2014/main" id="{092DCD2E-56AD-BEF1-34B3-C3749BF958AA}"/>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3" name="Freeform 100">
                <a:extLst>
                  <a:ext uri="{FF2B5EF4-FFF2-40B4-BE49-F238E27FC236}">
                    <a16:creationId xmlns:a16="http://schemas.microsoft.com/office/drawing/2014/main" id="{28081FBE-31A8-631B-F2F2-61DB58BE0979}"/>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4" name="Freeform 101">
                <a:extLst>
                  <a:ext uri="{FF2B5EF4-FFF2-40B4-BE49-F238E27FC236}">
                    <a16:creationId xmlns:a16="http://schemas.microsoft.com/office/drawing/2014/main" id="{854F0FA4-268D-EDD4-45F3-51D47DFBAC69}"/>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5" name="Freeform 102">
                <a:extLst>
                  <a:ext uri="{FF2B5EF4-FFF2-40B4-BE49-F238E27FC236}">
                    <a16:creationId xmlns:a16="http://schemas.microsoft.com/office/drawing/2014/main" id="{3ED583A1-BC24-F5DB-8ED1-E8866BDCA95E}"/>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6" name="Freeform 103">
                <a:extLst>
                  <a:ext uri="{FF2B5EF4-FFF2-40B4-BE49-F238E27FC236}">
                    <a16:creationId xmlns:a16="http://schemas.microsoft.com/office/drawing/2014/main" id="{DEBDD350-13B4-9E1F-3FB5-1E640C486491}"/>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7" name="Freeform 104">
                <a:extLst>
                  <a:ext uri="{FF2B5EF4-FFF2-40B4-BE49-F238E27FC236}">
                    <a16:creationId xmlns:a16="http://schemas.microsoft.com/office/drawing/2014/main" id="{4EF3034D-A92D-795F-A78B-F959D81801C9}"/>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8" name="Freeform 105">
                <a:extLst>
                  <a:ext uri="{FF2B5EF4-FFF2-40B4-BE49-F238E27FC236}">
                    <a16:creationId xmlns:a16="http://schemas.microsoft.com/office/drawing/2014/main" id="{7A1FA1C0-1B5A-9D82-21F3-C57E1F30E2E4}"/>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29" name="Freeform 106">
                <a:extLst>
                  <a:ext uri="{FF2B5EF4-FFF2-40B4-BE49-F238E27FC236}">
                    <a16:creationId xmlns:a16="http://schemas.microsoft.com/office/drawing/2014/main" id="{B53842A3-12B0-6005-48A0-0C7AAB8FAA0C}"/>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0" name="Freeform 107">
                <a:extLst>
                  <a:ext uri="{FF2B5EF4-FFF2-40B4-BE49-F238E27FC236}">
                    <a16:creationId xmlns:a16="http://schemas.microsoft.com/office/drawing/2014/main" id="{B84C6BFD-CE66-7B08-2995-78F308AC567A}"/>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1" name="Freeform 108">
                <a:extLst>
                  <a:ext uri="{FF2B5EF4-FFF2-40B4-BE49-F238E27FC236}">
                    <a16:creationId xmlns:a16="http://schemas.microsoft.com/office/drawing/2014/main" id="{9CC87DF1-3A79-12E7-B7CE-51C1750F2E77}"/>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2" name="Freeform 109">
                <a:extLst>
                  <a:ext uri="{FF2B5EF4-FFF2-40B4-BE49-F238E27FC236}">
                    <a16:creationId xmlns:a16="http://schemas.microsoft.com/office/drawing/2014/main" id="{97AA25D9-4605-BF0F-1938-BDD81DD2C7B5}"/>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3" name="Freeform 110">
                <a:extLst>
                  <a:ext uri="{FF2B5EF4-FFF2-40B4-BE49-F238E27FC236}">
                    <a16:creationId xmlns:a16="http://schemas.microsoft.com/office/drawing/2014/main" id="{8DED8111-8542-0D14-8DF9-9C74D1FE0B9E}"/>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4" name="Freeform 111">
                <a:extLst>
                  <a:ext uri="{FF2B5EF4-FFF2-40B4-BE49-F238E27FC236}">
                    <a16:creationId xmlns:a16="http://schemas.microsoft.com/office/drawing/2014/main" id="{DC926C82-242D-99A5-895B-A06D9C258E3A}"/>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5" name="Freeform 112">
                <a:extLst>
                  <a:ext uri="{FF2B5EF4-FFF2-40B4-BE49-F238E27FC236}">
                    <a16:creationId xmlns:a16="http://schemas.microsoft.com/office/drawing/2014/main" id="{110EB599-2462-80E6-346D-B606A853F316}"/>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6" name="Freeform 113">
                <a:extLst>
                  <a:ext uri="{FF2B5EF4-FFF2-40B4-BE49-F238E27FC236}">
                    <a16:creationId xmlns:a16="http://schemas.microsoft.com/office/drawing/2014/main" id="{54BA614D-929C-22FF-1A8A-9512BB08AE8A}"/>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7" name="Freeform 114">
                <a:extLst>
                  <a:ext uri="{FF2B5EF4-FFF2-40B4-BE49-F238E27FC236}">
                    <a16:creationId xmlns:a16="http://schemas.microsoft.com/office/drawing/2014/main" id="{23FAE8E7-7086-0EF4-E366-F7A61057CB92}"/>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8" name="Freeform 115">
                <a:extLst>
                  <a:ext uri="{FF2B5EF4-FFF2-40B4-BE49-F238E27FC236}">
                    <a16:creationId xmlns:a16="http://schemas.microsoft.com/office/drawing/2014/main" id="{AEEBDC60-A01E-D876-2062-E5E68666E749}"/>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39" name="Freeform 116">
                <a:extLst>
                  <a:ext uri="{FF2B5EF4-FFF2-40B4-BE49-F238E27FC236}">
                    <a16:creationId xmlns:a16="http://schemas.microsoft.com/office/drawing/2014/main" id="{20462FD1-E6E1-6709-D99E-BB641AB1BF6C}"/>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0" name="Freeform 117">
                <a:extLst>
                  <a:ext uri="{FF2B5EF4-FFF2-40B4-BE49-F238E27FC236}">
                    <a16:creationId xmlns:a16="http://schemas.microsoft.com/office/drawing/2014/main" id="{1B4B3FB5-6176-0115-6233-439B373FA4E9}"/>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1" name="Freeform 118">
                <a:extLst>
                  <a:ext uri="{FF2B5EF4-FFF2-40B4-BE49-F238E27FC236}">
                    <a16:creationId xmlns:a16="http://schemas.microsoft.com/office/drawing/2014/main" id="{8507ECD3-1C12-D2F8-8DD7-EE784751A492}"/>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2" name="Freeform 119">
                <a:extLst>
                  <a:ext uri="{FF2B5EF4-FFF2-40B4-BE49-F238E27FC236}">
                    <a16:creationId xmlns:a16="http://schemas.microsoft.com/office/drawing/2014/main" id="{3E938877-751C-9A24-767D-04737E7F389A}"/>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3" name="Freeform 120">
                <a:extLst>
                  <a:ext uri="{FF2B5EF4-FFF2-40B4-BE49-F238E27FC236}">
                    <a16:creationId xmlns:a16="http://schemas.microsoft.com/office/drawing/2014/main" id="{90FE5E2C-78BD-B14E-0C8F-412CA8AC4CE8}"/>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4" name="Freeform 121">
                <a:extLst>
                  <a:ext uri="{FF2B5EF4-FFF2-40B4-BE49-F238E27FC236}">
                    <a16:creationId xmlns:a16="http://schemas.microsoft.com/office/drawing/2014/main" id="{7A65E7C5-A22A-AD8B-AAC0-F7E6155EB69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5" name="Freeform 122">
                <a:extLst>
                  <a:ext uri="{FF2B5EF4-FFF2-40B4-BE49-F238E27FC236}">
                    <a16:creationId xmlns:a16="http://schemas.microsoft.com/office/drawing/2014/main" id="{73267C73-C082-F8EA-2F9D-2C14FFE8235F}"/>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6" name="Freeform 123">
                <a:extLst>
                  <a:ext uri="{FF2B5EF4-FFF2-40B4-BE49-F238E27FC236}">
                    <a16:creationId xmlns:a16="http://schemas.microsoft.com/office/drawing/2014/main" id="{961DB713-CC74-20FE-7E67-F5B6262393E7}"/>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7" name="Freeform 124">
                <a:extLst>
                  <a:ext uri="{FF2B5EF4-FFF2-40B4-BE49-F238E27FC236}">
                    <a16:creationId xmlns:a16="http://schemas.microsoft.com/office/drawing/2014/main" id="{3914DA17-8BD8-96DB-D544-03ED424E342C}"/>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8" name="Freeform 125">
                <a:extLst>
                  <a:ext uri="{FF2B5EF4-FFF2-40B4-BE49-F238E27FC236}">
                    <a16:creationId xmlns:a16="http://schemas.microsoft.com/office/drawing/2014/main" id="{A0619350-33C9-6E9C-5998-2C9E306088A5}"/>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49" name="Freeform 126">
                <a:extLst>
                  <a:ext uri="{FF2B5EF4-FFF2-40B4-BE49-F238E27FC236}">
                    <a16:creationId xmlns:a16="http://schemas.microsoft.com/office/drawing/2014/main" id="{39E3CD43-F467-2C76-6F21-80563310669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0" name="Freeform 127">
                <a:extLst>
                  <a:ext uri="{FF2B5EF4-FFF2-40B4-BE49-F238E27FC236}">
                    <a16:creationId xmlns:a16="http://schemas.microsoft.com/office/drawing/2014/main" id="{318EB980-DF01-13FE-3BA2-FA764F3D0E18}"/>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1" name="Freeform 128">
                <a:extLst>
                  <a:ext uri="{FF2B5EF4-FFF2-40B4-BE49-F238E27FC236}">
                    <a16:creationId xmlns:a16="http://schemas.microsoft.com/office/drawing/2014/main" id="{48D6D043-3B45-3256-B790-78366A86FE9B}"/>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2" name="Freeform 129">
                <a:extLst>
                  <a:ext uri="{FF2B5EF4-FFF2-40B4-BE49-F238E27FC236}">
                    <a16:creationId xmlns:a16="http://schemas.microsoft.com/office/drawing/2014/main" id="{A63983CD-DC58-77B2-8FE7-84068A709762}"/>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3" name="Freeform 130">
                <a:extLst>
                  <a:ext uri="{FF2B5EF4-FFF2-40B4-BE49-F238E27FC236}">
                    <a16:creationId xmlns:a16="http://schemas.microsoft.com/office/drawing/2014/main" id="{B2496631-2409-C5DB-0545-839570B2D243}"/>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4" name="Freeform 131">
                <a:extLst>
                  <a:ext uri="{FF2B5EF4-FFF2-40B4-BE49-F238E27FC236}">
                    <a16:creationId xmlns:a16="http://schemas.microsoft.com/office/drawing/2014/main" id="{23A0176C-9574-920D-1720-603BCE38E2AD}"/>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5" name="Freeform 132">
                <a:extLst>
                  <a:ext uri="{FF2B5EF4-FFF2-40B4-BE49-F238E27FC236}">
                    <a16:creationId xmlns:a16="http://schemas.microsoft.com/office/drawing/2014/main" id="{0E645FF2-26DF-A3AE-2346-23035EC7CBAF}"/>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6" name="Freeform 133">
                <a:extLst>
                  <a:ext uri="{FF2B5EF4-FFF2-40B4-BE49-F238E27FC236}">
                    <a16:creationId xmlns:a16="http://schemas.microsoft.com/office/drawing/2014/main" id="{4FD8C63E-4851-FE20-1B09-AED8A253A833}"/>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7" name="Freeform 134">
                <a:extLst>
                  <a:ext uri="{FF2B5EF4-FFF2-40B4-BE49-F238E27FC236}">
                    <a16:creationId xmlns:a16="http://schemas.microsoft.com/office/drawing/2014/main" id="{29E8860E-8060-FA6B-4A16-A014DA67BE20}"/>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8" name="Freeform 135">
                <a:extLst>
                  <a:ext uri="{FF2B5EF4-FFF2-40B4-BE49-F238E27FC236}">
                    <a16:creationId xmlns:a16="http://schemas.microsoft.com/office/drawing/2014/main" id="{64A4D8C9-FFEB-6FBD-6BAE-92254C213D3B}"/>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59" name="Freeform 136">
                <a:extLst>
                  <a:ext uri="{FF2B5EF4-FFF2-40B4-BE49-F238E27FC236}">
                    <a16:creationId xmlns:a16="http://schemas.microsoft.com/office/drawing/2014/main" id="{F511C6FC-AEF2-A750-9F1D-9AA6F86F6AF3}"/>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0" name="Freeform 137">
                <a:extLst>
                  <a:ext uri="{FF2B5EF4-FFF2-40B4-BE49-F238E27FC236}">
                    <a16:creationId xmlns:a16="http://schemas.microsoft.com/office/drawing/2014/main" id="{5A5271AE-6259-8798-D084-5604E06243C7}"/>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1" name="Freeform 138">
                <a:extLst>
                  <a:ext uri="{FF2B5EF4-FFF2-40B4-BE49-F238E27FC236}">
                    <a16:creationId xmlns:a16="http://schemas.microsoft.com/office/drawing/2014/main" id="{CA6EF43F-13B6-FC13-51F1-7E70CBC111C5}"/>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2" name="Freeform 139">
                <a:extLst>
                  <a:ext uri="{FF2B5EF4-FFF2-40B4-BE49-F238E27FC236}">
                    <a16:creationId xmlns:a16="http://schemas.microsoft.com/office/drawing/2014/main" id="{521CBC77-2839-54C4-2EA4-B5EBE5A8D40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3" name="Freeform 140">
                <a:extLst>
                  <a:ext uri="{FF2B5EF4-FFF2-40B4-BE49-F238E27FC236}">
                    <a16:creationId xmlns:a16="http://schemas.microsoft.com/office/drawing/2014/main" id="{FBC5CDFB-EB7D-388C-9061-C8CFE31AE3E3}"/>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4" name="Freeform 141">
                <a:extLst>
                  <a:ext uri="{FF2B5EF4-FFF2-40B4-BE49-F238E27FC236}">
                    <a16:creationId xmlns:a16="http://schemas.microsoft.com/office/drawing/2014/main" id="{AE1AB5B0-F5B7-BFFB-46BF-1C46A98D9411}"/>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5" name="Freeform 142">
                <a:extLst>
                  <a:ext uri="{FF2B5EF4-FFF2-40B4-BE49-F238E27FC236}">
                    <a16:creationId xmlns:a16="http://schemas.microsoft.com/office/drawing/2014/main" id="{97C3A546-4A29-E60A-9917-239C528DBF50}"/>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6" name="Freeform 143">
                <a:extLst>
                  <a:ext uri="{FF2B5EF4-FFF2-40B4-BE49-F238E27FC236}">
                    <a16:creationId xmlns:a16="http://schemas.microsoft.com/office/drawing/2014/main" id="{0D49AA35-D510-5F69-2A87-674239BEC38A}"/>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7" name="Freeform 144">
                <a:extLst>
                  <a:ext uri="{FF2B5EF4-FFF2-40B4-BE49-F238E27FC236}">
                    <a16:creationId xmlns:a16="http://schemas.microsoft.com/office/drawing/2014/main" id="{2BCE31C7-8E1E-3E45-29CF-2B832DF9E22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8" name="Freeform 145">
                <a:extLst>
                  <a:ext uri="{FF2B5EF4-FFF2-40B4-BE49-F238E27FC236}">
                    <a16:creationId xmlns:a16="http://schemas.microsoft.com/office/drawing/2014/main" id="{977B7BC8-7D73-6EDD-B062-026CECE85505}"/>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69" name="Freeform 146">
                <a:extLst>
                  <a:ext uri="{FF2B5EF4-FFF2-40B4-BE49-F238E27FC236}">
                    <a16:creationId xmlns:a16="http://schemas.microsoft.com/office/drawing/2014/main" id="{7C7AE19D-15BD-F02A-16DE-A14A5F508313}"/>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0" name="Freeform 147">
                <a:extLst>
                  <a:ext uri="{FF2B5EF4-FFF2-40B4-BE49-F238E27FC236}">
                    <a16:creationId xmlns:a16="http://schemas.microsoft.com/office/drawing/2014/main" id="{67441AB9-A62A-A152-882A-E6A5D3B55F5F}"/>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1" name="Freeform 148">
                <a:extLst>
                  <a:ext uri="{FF2B5EF4-FFF2-40B4-BE49-F238E27FC236}">
                    <a16:creationId xmlns:a16="http://schemas.microsoft.com/office/drawing/2014/main" id="{F106AC8E-04D3-1FB9-48AF-F18DEBBE479D}"/>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2" name="Freeform 149">
                <a:extLst>
                  <a:ext uri="{FF2B5EF4-FFF2-40B4-BE49-F238E27FC236}">
                    <a16:creationId xmlns:a16="http://schemas.microsoft.com/office/drawing/2014/main" id="{49AC4244-9596-D3F9-694D-B1C63B5D1DED}"/>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3" name="Freeform 150">
                <a:extLst>
                  <a:ext uri="{FF2B5EF4-FFF2-40B4-BE49-F238E27FC236}">
                    <a16:creationId xmlns:a16="http://schemas.microsoft.com/office/drawing/2014/main" id="{77C543F7-2E03-8B72-2AA8-7EBC9645D033}"/>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4" name="Freeform 151">
                <a:extLst>
                  <a:ext uri="{FF2B5EF4-FFF2-40B4-BE49-F238E27FC236}">
                    <a16:creationId xmlns:a16="http://schemas.microsoft.com/office/drawing/2014/main" id="{CB41A712-5490-A1FE-B482-0DAF48C1248D}"/>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5" name="Freeform 152">
                <a:extLst>
                  <a:ext uri="{FF2B5EF4-FFF2-40B4-BE49-F238E27FC236}">
                    <a16:creationId xmlns:a16="http://schemas.microsoft.com/office/drawing/2014/main" id="{50519F26-4FB5-3CA9-C91E-88C312DD0EA6}"/>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6" name="Freeform 153">
                <a:extLst>
                  <a:ext uri="{FF2B5EF4-FFF2-40B4-BE49-F238E27FC236}">
                    <a16:creationId xmlns:a16="http://schemas.microsoft.com/office/drawing/2014/main" id="{415C29C3-FA5B-4D94-0997-6D363397B02B}"/>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7" name="Freeform 154">
                <a:extLst>
                  <a:ext uri="{FF2B5EF4-FFF2-40B4-BE49-F238E27FC236}">
                    <a16:creationId xmlns:a16="http://schemas.microsoft.com/office/drawing/2014/main" id="{11516E1F-BFAB-E355-C934-7CE4B16F54B6}"/>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8" name="Freeform 155">
                <a:extLst>
                  <a:ext uri="{FF2B5EF4-FFF2-40B4-BE49-F238E27FC236}">
                    <a16:creationId xmlns:a16="http://schemas.microsoft.com/office/drawing/2014/main" id="{0ACB5AB3-7EBB-7EC5-E4B5-11387392BFA9}"/>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79" name="Freeform 156">
                <a:extLst>
                  <a:ext uri="{FF2B5EF4-FFF2-40B4-BE49-F238E27FC236}">
                    <a16:creationId xmlns:a16="http://schemas.microsoft.com/office/drawing/2014/main" id="{D3E0B0EF-3C2A-1F20-215F-83311D638E7B}"/>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0" name="Freeform 157">
                <a:extLst>
                  <a:ext uri="{FF2B5EF4-FFF2-40B4-BE49-F238E27FC236}">
                    <a16:creationId xmlns:a16="http://schemas.microsoft.com/office/drawing/2014/main" id="{BAAA38D4-8B8B-3E81-F38B-99B3F4B0B337}"/>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1" name="Freeform 158">
                <a:extLst>
                  <a:ext uri="{FF2B5EF4-FFF2-40B4-BE49-F238E27FC236}">
                    <a16:creationId xmlns:a16="http://schemas.microsoft.com/office/drawing/2014/main" id="{CB3AA53E-FCD3-3A38-A385-0E6BA826BC1C}"/>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2" name="Freeform 159">
                <a:extLst>
                  <a:ext uri="{FF2B5EF4-FFF2-40B4-BE49-F238E27FC236}">
                    <a16:creationId xmlns:a16="http://schemas.microsoft.com/office/drawing/2014/main" id="{C8097E26-2423-8C0D-3288-BFD55E3FF68B}"/>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3" name="Freeform 160">
                <a:extLst>
                  <a:ext uri="{FF2B5EF4-FFF2-40B4-BE49-F238E27FC236}">
                    <a16:creationId xmlns:a16="http://schemas.microsoft.com/office/drawing/2014/main" id="{3AED3DF8-6622-F4D2-4457-FC1410C1FD70}"/>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4" name="Freeform 161">
                <a:extLst>
                  <a:ext uri="{FF2B5EF4-FFF2-40B4-BE49-F238E27FC236}">
                    <a16:creationId xmlns:a16="http://schemas.microsoft.com/office/drawing/2014/main" id="{ACCB2899-A1A5-5F95-7114-F08D1F6FE09F}"/>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5" name="Freeform 162">
                <a:extLst>
                  <a:ext uri="{FF2B5EF4-FFF2-40B4-BE49-F238E27FC236}">
                    <a16:creationId xmlns:a16="http://schemas.microsoft.com/office/drawing/2014/main" id="{D734CE47-5374-28B6-EEA9-0807EE43C184}"/>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6" name="Freeform 163">
                <a:extLst>
                  <a:ext uri="{FF2B5EF4-FFF2-40B4-BE49-F238E27FC236}">
                    <a16:creationId xmlns:a16="http://schemas.microsoft.com/office/drawing/2014/main" id="{E7D8F850-A005-683A-8C77-2FB3D8B3FEC7}"/>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7" name="Freeform 164">
                <a:extLst>
                  <a:ext uri="{FF2B5EF4-FFF2-40B4-BE49-F238E27FC236}">
                    <a16:creationId xmlns:a16="http://schemas.microsoft.com/office/drawing/2014/main" id="{DF3A31F3-D738-2C9D-B1AD-EF04688CF116}"/>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8" name="Freeform 165">
                <a:extLst>
                  <a:ext uri="{FF2B5EF4-FFF2-40B4-BE49-F238E27FC236}">
                    <a16:creationId xmlns:a16="http://schemas.microsoft.com/office/drawing/2014/main" id="{66F4E320-3E80-50EE-C125-C22306AF785F}"/>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89" name="Freeform 166">
                <a:extLst>
                  <a:ext uri="{FF2B5EF4-FFF2-40B4-BE49-F238E27FC236}">
                    <a16:creationId xmlns:a16="http://schemas.microsoft.com/office/drawing/2014/main" id="{1A6BF35A-7CD1-8B74-C3BF-7945F620AEA0}"/>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0" name="Freeform 167">
                <a:extLst>
                  <a:ext uri="{FF2B5EF4-FFF2-40B4-BE49-F238E27FC236}">
                    <a16:creationId xmlns:a16="http://schemas.microsoft.com/office/drawing/2014/main" id="{13508DCD-C6B3-B828-DBBC-E2A33C5606BC}"/>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1" name="Freeform 168">
                <a:extLst>
                  <a:ext uri="{FF2B5EF4-FFF2-40B4-BE49-F238E27FC236}">
                    <a16:creationId xmlns:a16="http://schemas.microsoft.com/office/drawing/2014/main" id="{0D2BD6A1-46AB-7527-0BF1-EF4309C0F73A}"/>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2" name="Freeform 169">
                <a:extLst>
                  <a:ext uri="{FF2B5EF4-FFF2-40B4-BE49-F238E27FC236}">
                    <a16:creationId xmlns:a16="http://schemas.microsoft.com/office/drawing/2014/main" id="{572866BB-FAA7-2453-20EC-34E187B47EE1}"/>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3" name="Freeform 170">
                <a:extLst>
                  <a:ext uri="{FF2B5EF4-FFF2-40B4-BE49-F238E27FC236}">
                    <a16:creationId xmlns:a16="http://schemas.microsoft.com/office/drawing/2014/main" id="{43ECE5C8-B5B6-0374-6523-D718D7C07494}"/>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4" name="Freeform 171">
                <a:extLst>
                  <a:ext uri="{FF2B5EF4-FFF2-40B4-BE49-F238E27FC236}">
                    <a16:creationId xmlns:a16="http://schemas.microsoft.com/office/drawing/2014/main" id="{DF47619B-0E7A-0FF5-0716-8591264CA2A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5" name="Freeform 172">
                <a:extLst>
                  <a:ext uri="{FF2B5EF4-FFF2-40B4-BE49-F238E27FC236}">
                    <a16:creationId xmlns:a16="http://schemas.microsoft.com/office/drawing/2014/main" id="{09AB41B3-D35D-13D4-CC25-1EAB0C58A6C2}"/>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6" name="Freeform 173">
                <a:extLst>
                  <a:ext uri="{FF2B5EF4-FFF2-40B4-BE49-F238E27FC236}">
                    <a16:creationId xmlns:a16="http://schemas.microsoft.com/office/drawing/2014/main" id="{CC0B5EBE-07E9-7B07-E044-3124A6C0DBD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7" name="Freeform 174">
                <a:extLst>
                  <a:ext uri="{FF2B5EF4-FFF2-40B4-BE49-F238E27FC236}">
                    <a16:creationId xmlns:a16="http://schemas.microsoft.com/office/drawing/2014/main" id="{45966C26-4EAA-77A8-5489-16DEC4F89234}"/>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8" name="Freeform 175">
                <a:extLst>
                  <a:ext uri="{FF2B5EF4-FFF2-40B4-BE49-F238E27FC236}">
                    <a16:creationId xmlns:a16="http://schemas.microsoft.com/office/drawing/2014/main" id="{ED122322-A945-893C-2328-B202C29E502B}"/>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199" name="Freeform 176">
                <a:extLst>
                  <a:ext uri="{FF2B5EF4-FFF2-40B4-BE49-F238E27FC236}">
                    <a16:creationId xmlns:a16="http://schemas.microsoft.com/office/drawing/2014/main" id="{34AA7FEE-6452-E448-C417-F93EEADFE324}"/>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0" name="Freeform 177">
                <a:extLst>
                  <a:ext uri="{FF2B5EF4-FFF2-40B4-BE49-F238E27FC236}">
                    <a16:creationId xmlns:a16="http://schemas.microsoft.com/office/drawing/2014/main" id="{E251BF43-8840-65CD-C3A7-68AF6111D7E3}"/>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1" name="Freeform 178">
                <a:extLst>
                  <a:ext uri="{FF2B5EF4-FFF2-40B4-BE49-F238E27FC236}">
                    <a16:creationId xmlns:a16="http://schemas.microsoft.com/office/drawing/2014/main" id="{6FB13F46-BD86-2747-AB1B-786F6CF87693}"/>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2" name="Freeform 179">
                <a:extLst>
                  <a:ext uri="{FF2B5EF4-FFF2-40B4-BE49-F238E27FC236}">
                    <a16:creationId xmlns:a16="http://schemas.microsoft.com/office/drawing/2014/main" id="{E257F654-6647-77FB-094A-9932B6C9ECF2}"/>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3" name="Freeform 180">
                <a:extLst>
                  <a:ext uri="{FF2B5EF4-FFF2-40B4-BE49-F238E27FC236}">
                    <a16:creationId xmlns:a16="http://schemas.microsoft.com/office/drawing/2014/main" id="{B42065FC-11BE-F4F3-51CC-E3CEFE91C3E8}"/>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4" name="Freeform 181">
                <a:extLst>
                  <a:ext uri="{FF2B5EF4-FFF2-40B4-BE49-F238E27FC236}">
                    <a16:creationId xmlns:a16="http://schemas.microsoft.com/office/drawing/2014/main" id="{F9BAD10C-F251-15A9-A8D0-06EBD71503EF}"/>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5" name="Freeform 182">
                <a:extLst>
                  <a:ext uri="{FF2B5EF4-FFF2-40B4-BE49-F238E27FC236}">
                    <a16:creationId xmlns:a16="http://schemas.microsoft.com/office/drawing/2014/main" id="{B25A6DD9-8F37-6E45-BFE8-0FE5B7A33A28}"/>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6" name="Freeform 183">
                <a:extLst>
                  <a:ext uri="{FF2B5EF4-FFF2-40B4-BE49-F238E27FC236}">
                    <a16:creationId xmlns:a16="http://schemas.microsoft.com/office/drawing/2014/main" id="{619754EB-6C9B-02FF-58C2-834180AB2A7D}"/>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7" name="Freeform 184">
                <a:extLst>
                  <a:ext uri="{FF2B5EF4-FFF2-40B4-BE49-F238E27FC236}">
                    <a16:creationId xmlns:a16="http://schemas.microsoft.com/office/drawing/2014/main" id="{FC1C7BE4-7851-C266-0094-6ED51218765C}"/>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8" name="Freeform 185">
                <a:extLst>
                  <a:ext uri="{FF2B5EF4-FFF2-40B4-BE49-F238E27FC236}">
                    <a16:creationId xmlns:a16="http://schemas.microsoft.com/office/drawing/2014/main" id="{36B1D5F7-7636-7345-BED2-344163F5826B}"/>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09" name="Freeform 186">
                <a:extLst>
                  <a:ext uri="{FF2B5EF4-FFF2-40B4-BE49-F238E27FC236}">
                    <a16:creationId xmlns:a16="http://schemas.microsoft.com/office/drawing/2014/main" id="{E4BC3593-BEEE-AB53-4880-031F001455A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0" name="Freeform 187">
                <a:extLst>
                  <a:ext uri="{FF2B5EF4-FFF2-40B4-BE49-F238E27FC236}">
                    <a16:creationId xmlns:a16="http://schemas.microsoft.com/office/drawing/2014/main" id="{98497FCD-B007-C0CE-85CD-88BE20E80923}"/>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1" name="Freeform 188">
                <a:extLst>
                  <a:ext uri="{FF2B5EF4-FFF2-40B4-BE49-F238E27FC236}">
                    <a16:creationId xmlns:a16="http://schemas.microsoft.com/office/drawing/2014/main" id="{51A98A73-CE49-4232-65D9-3CCB0B397DFC}"/>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2" name="Freeform 189">
                <a:extLst>
                  <a:ext uri="{FF2B5EF4-FFF2-40B4-BE49-F238E27FC236}">
                    <a16:creationId xmlns:a16="http://schemas.microsoft.com/office/drawing/2014/main" id="{0EFAF1D9-2F6B-A0D6-75AC-229754B29EF0}"/>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3" name="Freeform 190">
                <a:extLst>
                  <a:ext uri="{FF2B5EF4-FFF2-40B4-BE49-F238E27FC236}">
                    <a16:creationId xmlns:a16="http://schemas.microsoft.com/office/drawing/2014/main" id="{0D5A6190-5AA1-DC96-DBFF-CC5CB5FB3FEC}"/>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4" name="Freeform 191">
                <a:extLst>
                  <a:ext uri="{FF2B5EF4-FFF2-40B4-BE49-F238E27FC236}">
                    <a16:creationId xmlns:a16="http://schemas.microsoft.com/office/drawing/2014/main" id="{EAAD9FE9-5120-F0CA-F37C-E6EBB420F78B}"/>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5" name="Freeform 192">
                <a:extLst>
                  <a:ext uri="{FF2B5EF4-FFF2-40B4-BE49-F238E27FC236}">
                    <a16:creationId xmlns:a16="http://schemas.microsoft.com/office/drawing/2014/main" id="{FE6ABAC4-225F-586B-77DF-774EEDD1C62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6" name="Freeform 193">
                <a:extLst>
                  <a:ext uri="{FF2B5EF4-FFF2-40B4-BE49-F238E27FC236}">
                    <a16:creationId xmlns:a16="http://schemas.microsoft.com/office/drawing/2014/main" id="{7EF22C36-B37B-3C69-3186-BB28FF0165A5}"/>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7" name="Freeform 194">
                <a:extLst>
                  <a:ext uri="{FF2B5EF4-FFF2-40B4-BE49-F238E27FC236}">
                    <a16:creationId xmlns:a16="http://schemas.microsoft.com/office/drawing/2014/main" id="{D8627974-626A-08A2-64DB-8A508940EE4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8" name="Freeform 195">
                <a:extLst>
                  <a:ext uri="{FF2B5EF4-FFF2-40B4-BE49-F238E27FC236}">
                    <a16:creationId xmlns:a16="http://schemas.microsoft.com/office/drawing/2014/main" id="{47DD5334-774F-86EF-F20C-DF9A84DC496A}"/>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19" name="Freeform 196">
                <a:extLst>
                  <a:ext uri="{FF2B5EF4-FFF2-40B4-BE49-F238E27FC236}">
                    <a16:creationId xmlns:a16="http://schemas.microsoft.com/office/drawing/2014/main" id="{93E4BCEF-513C-7B97-6EA8-6FABC89955B6}"/>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0" name="Freeform 197">
                <a:extLst>
                  <a:ext uri="{FF2B5EF4-FFF2-40B4-BE49-F238E27FC236}">
                    <a16:creationId xmlns:a16="http://schemas.microsoft.com/office/drawing/2014/main" id="{3FC18221-B311-FA8F-DDDB-F9F9F67CCC44}"/>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1" name="Freeform 198">
                <a:extLst>
                  <a:ext uri="{FF2B5EF4-FFF2-40B4-BE49-F238E27FC236}">
                    <a16:creationId xmlns:a16="http://schemas.microsoft.com/office/drawing/2014/main" id="{EDC0C03D-073F-459A-6854-EDB54FA1093A}"/>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2" name="Freeform 199">
                <a:extLst>
                  <a:ext uri="{FF2B5EF4-FFF2-40B4-BE49-F238E27FC236}">
                    <a16:creationId xmlns:a16="http://schemas.microsoft.com/office/drawing/2014/main" id="{277F9C8D-9D39-0AAA-3B8E-F2F73A2800A7}"/>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3" name="Freeform 200">
                <a:extLst>
                  <a:ext uri="{FF2B5EF4-FFF2-40B4-BE49-F238E27FC236}">
                    <a16:creationId xmlns:a16="http://schemas.microsoft.com/office/drawing/2014/main" id="{1EDE8E22-D0F0-DFF2-13E0-CA154F62BA6E}"/>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4" name="Freeform 201">
                <a:extLst>
                  <a:ext uri="{FF2B5EF4-FFF2-40B4-BE49-F238E27FC236}">
                    <a16:creationId xmlns:a16="http://schemas.microsoft.com/office/drawing/2014/main" id="{72A9913E-88F8-0133-4763-58074075AFAD}"/>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5" name="Freeform 202">
                <a:extLst>
                  <a:ext uri="{FF2B5EF4-FFF2-40B4-BE49-F238E27FC236}">
                    <a16:creationId xmlns:a16="http://schemas.microsoft.com/office/drawing/2014/main" id="{DE358C24-794D-5239-56E1-F907D2FB1F67}"/>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6" name="Freeform 203">
                <a:extLst>
                  <a:ext uri="{FF2B5EF4-FFF2-40B4-BE49-F238E27FC236}">
                    <a16:creationId xmlns:a16="http://schemas.microsoft.com/office/drawing/2014/main" id="{F7D16CF0-5ED0-F20B-2156-1A3FC2AA9026}"/>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7" name="Freeform 204">
                <a:extLst>
                  <a:ext uri="{FF2B5EF4-FFF2-40B4-BE49-F238E27FC236}">
                    <a16:creationId xmlns:a16="http://schemas.microsoft.com/office/drawing/2014/main" id="{522F1527-D019-9B93-C4FD-81AF1782488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8" name="Freeform 205">
                <a:extLst>
                  <a:ext uri="{FF2B5EF4-FFF2-40B4-BE49-F238E27FC236}">
                    <a16:creationId xmlns:a16="http://schemas.microsoft.com/office/drawing/2014/main" id="{3F697C2F-CAAE-AF83-53F8-55B2A4C6BB15}"/>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29" name="Freeform 206">
                <a:extLst>
                  <a:ext uri="{FF2B5EF4-FFF2-40B4-BE49-F238E27FC236}">
                    <a16:creationId xmlns:a16="http://schemas.microsoft.com/office/drawing/2014/main" id="{9825BB15-BC3A-80A9-5B7F-DF13311CBFFF}"/>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0" name="Freeform 207">
                <a:extLst>
                  <a:ext uri="{FF2B5EF4-FFF2-40B4-BE49-F238E27FC236}">
                    <a16:creationId xmlns:a16="http://schemas.microsoft.com/office/drawing/2014/main" id="{9FE0A456-3D73-BAE1-4948-F589E1505046}"/>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1" name="Freeform 208">
                <a:extLst>
                  <a:ext uri="{FF2B5EF4-FFF2-40B4-BE49-F238E27FC236}">
                    <a16:creationId xmlns:a16="http://schemas.microsoft.com/office/drawing/2014/main" id="{3745605C-6EBC-FD43-3977-1FBC1B50CB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2" name="Freeform 209">
                <a:extLst>
                  <a:ext uri="{FF2B5EF4-FFF2-40B4-BE49-F238E27FC236}">
                    <a16:creationId xmlns:a16="http://schemas.microsoft.com/office/drawing/2014/main" id="{8CC2AC51-DAE3-AB39-2FBD-A984B9F408C3}"/>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3" name="Freeform 210">
                <a:extLst>
                  <a:ext uri="{FF2B5EF4-FFF2-40B4-BE49-F238E27FC236}">
                    <a16:creationId xmlns:a16="http://schemas.microsoft.com/office/drawing/2014/main" id="{980AEA5A-6319-08EB-0017-CA5824AA8A4D}"/>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4" name="Freeform 211">
                <a:extLst>
                  <a:ext uri="{FF2B5EF4-FFF2-40B4-BE49-F238E27FC236}">
                    <a16:creationId xmlns:a16="http://schemas.microsoft.com/office/drawing/2014/main" id="{3DA1D196-5E87-64D4-519B-36A0B5FC7A8C}"/>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5" name="Freeform 212">
                <a:extLst>
                  <a:ext uri="{FF2B5EF4-FFF2-40B4-BE49-F238E27FC236}">
                    <a16:creationId xmlns:a16="http://schemas.microsoft.com/office/drawing/2014/main" id="{CD819C1A-DC48-FF42-58A2-54D5D92DE9F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6" name="Freeform 213">
                <a:extLst>
                  <a:ext uri="{FF2B5EF4-FFF2-40B4-BE49-F238E27FC236}">
                    <a16:creationId xmlns:a16="http://schemas.microsoft.com/office/drawing/2014/main" id="{22E2E670-E845-36F8-3CE3-31F6B6BD5670}"/>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7" name="Freeform 214">
                <a:extLst>
                  <a:ext uri="{FF2B5EF4-FFF2-40B4-BE49-F238E27FC236}">
                    <a16:creationId xmlns:a16="http://schemas.microsoft.com/office/drawing/2014/main" id="{74FF6A8F-A6F7-3607-D4A0-8AFFA42D5BF3}"/>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8" name="Freeform 215">
                <a:extLst>
                  <a:ext uri="{FF2B5EF4-FFF2-40B4-BE49-F238E27FC236}">
                    <a16:creationId xmlns:a16="http://schemas.microsoft.com/office/drawing/2014/main" id="{0A6182E4-150F-0430-D36B-53CE014C905E}"/>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39" name="Freeform 216">
                <a:extLst>
                  <a:ext uri="{FF2B5EF4-FFF2-40B4-BE49-F238E27FC236}">
                    <a16:creationId xmlns:a16="http://schemas.microsoft.com/office/drawing/2014/main" id="{35283A75-0049-9B08-5F7F-F4AB864E960E}"/>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0" name="Freeform 217">
                <a:extLst>
                  <a:ext uri="{FF2B5EF4-FFF2-40B4-BE49-F238E27FC236}">
                    <a16:creationId xmlns:a16="http://schemas.microsoft.com/office/drawing/2014/main" id="{567DE294-C3CA-AD0B-D037-F5A79472F78F}"/>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1" name="Freeform 218">
                <a:extLst>
                  <a:ext uri="{FF2B5EF4-FFF2-40B4-BE49-F238E27FC236}">
                    <a16:creationId xmlns:a16="http://schemas.microsoft.com/office/drawing/2014/main" id="{FBE150C8-6FDA-39F0-6E23-368129B59A9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2" name="Freeform 219">
                <a:extLst>
                  <a:ext uri="{FF2B5EF4-FFF2-40B4-BE49-F238E27FC236}">
                    <a16:creationId xmlns:a16="http://schemas.microsoft.com/office/drawing/2014/main" id="{34697DDC-668E-632C-D43D-115DB1D547C2}"/>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sp>
            <p:nvSpPr>
              <p:cNvPr id="243" name="Freeform 220">
                <a:extLst>
                  <a:ext uri="{FF2B5EF4-FFF2-40B4-BE49-F238E27FC236}">
                    <a16:creationId xmlns:a16="http://schemas.microsoft.com/office/drawing/2014/main" id="{97954F14-8439-23E2-E16E-2698338233B8}"/>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sz="1200">
                  <a:latin typeface="Calibri" panose="020F0502020204030204" pitchFamily="34" charset="0"/>
                  <a:cs typeface="Calibri" panose="020F0502020204030204" pitchFamily="34" charset="0"/>
                </a:endParaRPr>
              </a:p>
            </p:txBody>
          </p:sp>
        </p:grpSp>
      </p:grpSp>
      <p:cxnSp>
        <p:nvCxnSpPr>
          <p:cNvPr id="322" name="Straight Connector 321">
            <a:extLst>
              <a:ext uri="{FF2B5EF4-FFF2-40B4-BE49-F238E27FC236}">
                <a16:creationId xmlns:a16="http://schemas.microsoft.com/office/drawing/2014/main" id="{74272730-A907-34C9-FE1C-ABF8138F7041}"/>
              </a:ext>
            </a:extLst>
          </p:cNvPr>
          <p:cNvCxnSpPr>
            <a:cxnSpLocks/>
          </p:cNvCxnSpPr>
          <p:nvPr/>
        </p:nvCxnSpPr>
        <p:spPr>
          <a:xfrm>
            <a:off x="222619" y="5856986"/>
            <a:ext cx="3045463" cy="0"/>
          </a:xfrm>
          <a:prstGeom prst="line">
            <a:avLst/>
          </a:prstGeom>
          <a:noFill/>
          <a:ln w="3175" cap="flat">
            <a:solidFill>
              <a:srgbClr val="31475E"/>
            </a:solidFill>
            <a:prstDash val="solid"/>
            <a:miter lim="400000"/>
          </a:ln>
          <a:effectLst/>
          <a:sp3d/>
        </p:spPr>
        <p:style>
          <a:lnRef idx="0">
            <a:scrgbClr r="0" g="0" b="0"/>
          </a:lnRef>
          <a:fillRef idx="0">
            <a:scrgbClr r="0" g="0" b="0"/>
          </a:fillRef>
          <a:effectRef idx="0">
            <a:scrgbClr r="0" g="0" b="0"/>
          </a:effectRef>
          <a:fontRef idx="none"/>
        </p:style>
      </p:cxnSp>
      <p:grpSp>
        <p:nvGrpSpPr>
          <p:cNvPr id="17" name="Group 16">
            <a:extLst>
              <a:ext uri="{FF2B5EF4-FFF2-40B4-BE49-F238E27FC236}">
                <a16:creationId xmlns:a16="http://schemas.microsoft.com/office/drawing/2014/main" id="{03FE64B4-10BA-B54D-85FA-0A11220FF92B}"/>
              </a:ext>
            </a:extLst>
          </p:cNvPr>
          <p:cNvGrpSpPr/>
          <p:nvPr/>
        </p:nvGrpSpPr>
        <p:grpSpPr>
          <a:xfrm>
            <a:off x="470230" y="7654073"/>
            <a:ext cx="1763183" cy="1747801"/>
            <a:chOff x="4402381" y="3872850"/>
            <a:chExt cx="872187" cy="832733"/>
          </a:xfrm>
        </p:grpSpPr>
        <p:sp>
          <p:nvSpPr>
            <p:cNvPr id="18" name="Freeform 17">
              <a:hlinkClick r:id="rId4"/>
              <a:extLst>
                <a:ext uri="{FF2B5EF4-FFF2-40B4-BE49-F238E27FC236}">
                  <a16:creationId xmlns:a16="http://schemas.microsoft.com/office/drawing/2014/main" id="{574498D0-4F11-424D-B4A3-7FAC66C4C3FA}"/>
                </a:ext>
              </a:extLst>
            </p:cNvPr>
            <p:cNvSpPr/>
            <p:nvPr/>
          </p:nvSpPr>
          <p:spPr>
            <a:xfrm>
              <a:off x="4402381" y="3872850"/>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sz="1200" dirty="0">
                <a:latin typeface="Calibri" panose="020F0502020204030204" pitchFamily="34" charset="0"/>
                <a:cs typeface="Calibri" panose="020F0502020204030204" pitchFamily="34" charset="0"/>
              </a:endParaRPr>
            </a:p>
          </p:txBody>
        </p:sp>
        <p:sp>
          <p:nvSpPr>
            <p:cNvPr id="19" name="Rectangle 18">
              <a:extLst>
                <a:ext uri="{FF2B5EF4-FFF2-40B4-BE49-F238E27FC236}">
                  <a16:creationId xmlns:a16="http://schemas.microsoft.com/office/drawing/2014/main" id="{091555B9-DA8A-5946-92D3-B5899CDDEC04}"/>
                </a:ext>
              </a:extLst>
            </p:cNvPr>
            <p:cNvSpPr/>
            <p:nvPr/>
          </p:nvSpPr>
          <p:spPr>
            <a:xfrm rot="585404">
              <a:off x="4425589" y="4037947"/>
              <a:ext cx="825771" cy="402035"/>
            </a:xfrm>
            <a:prstGeom prst="rect">
              <a:avLst/>
            </a:prstGeom>
          </p:spPr>
          <p:txBody>
            <a:bodyPr wrap="square">
              <a:spAutoFit/>
            </a:bodyPr>
            <a:lstStyle/>
            <a:p>
              <a:pPr marL="12700" algn="ctr">
                <a:spcBef>
                  <a:spcPts val="100"/>
                </a:spcBef>
              </a:pPr>
              <a:r>
                <a:rPr lang="en-IE" sz="1600"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KLIKNIJ</a:t>
              </a:r>
            </a:p>
            <a:p>
              <a:pPr marL="12700" algn="ctr">
                <a:spcBef>
                  <a:spcPts val="100"/>
                </a:spcBef>
              </a:pPr>
              <a:r>
                <a:rPr lang="hr-BA" sz="1600" dirty="0">
                  <a:solidFill>
                    <a:schemeClr val="bg1"/>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aby znaleźć wideo z webinarium</a:t>
              </a:r>
              <a:endParaRPr lang="en-IE" sz="1600" dirty="0">
                <a:solidFill>
                  <a:schemeClr val="bg1"/>
                </a:solidFill>
                <a:latin typeface="Calibri" panose="020F0502020204030204" pitchFamily="34" charset="0"/>
                <a:cs typeface="Calibri" panose="020F0502020204030204" pitchFamily="34" charset="0"/>
              </a:endParaRPr>
            </a:p>
          </p:txBody>
        </p:sp>
      </p:grpSp>
      <p:pic>
        <p:nvPicPr>
          <p:cNvPr id="22" name="Picture Placeholder 21">
            <a:extLst>
              <a:ext uri="{FF2B5EF4-FFF2-40B4-BE49-F238E27FC236}">
                <a16:creationId xmlns:a16="http://schemas.microsoft.com/office/drawing/2014/main" id="{0C756ED2-26C1-B8B5-7533-C333A9A14D84}"/>
              </a:ext>
            </a:extLst>
          </p:cNvPr>
          <p:cNvPicPr>
            <a:picLocks noGrp="1" noChangeAspect="1"/>
          </p:cNvPicPr>
          <p:nvPr>
            <p:ph type="pic" sz="quarter" idx="66"/>
          </p:nvPr>
        </p:nvPicPr>
        <p:blipFill rotWithShape="1">
          <a:blip r:embed="rId6" cstate="screen">
            <a:extLst>
              <a:ext uri="{28A0092B-C50C-407E-A947-70E740481C1C}">
                <a14:useLocalDpi xmlns:a14="http://schemas.microsoft.com/office/drawing/2010/main"/>
              </a:ext>
            </a:extLst>
          </a:blip>
          <a:srcRect/>
          <a:stretch/>
        </p:blipFill>
        <p:spPr>
          <a:xfrm>
            <a:off x="-1" y="0"/>
            <a:ext cx="4998431" cy="3049375"/>
          </a:xfrm>
        </p:spPr>
      </p:pic>
      <p:pic>
        <p:nvPicPr>
          <p:cNvPr id="5" name="Picture 4" descr="Graphical user interface, text, application&#10;&#10;Description automatically generated">
            <a:extLst>
              <a:ext uri="{FF2B5EF4-FFF2-40B4-BE49-F238E27FC236}">
                <a16:creationId xmlns:a16="http://schemas.microsoft.com/office/drawing/2014/main" id="{497A052F-E8FD-4876-919E-1F5CEEAB5183}"/>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624213" y="1524687"/>
            <a:ext cx="2193375" cy="1259985"/>
          </a:xfrm>
          <a:prstGeom prst="rect">
            <a:avLst/>
          </a:prstGeom>
        </p:spPr>
      </p:pic>
      <p:pic>
        <p:nvPicPr>
          <p:cNvPr id="16" name="Graphic 15" descr="Arrow: Clockwise curve with solid fill">
            <a:extLst>
              <a:ext uri="{FF2B5EF4-FFF2-40B4-BE49-F238E27FC236}">
                <a16:creationId xmlns:a16="http://schemas.microsoft.com/office/drawing/2014/main" id="{37A43894-BB91-0C33-0DF2-B53275FE2BA2}"/>
              </a:ext>
            </a:extLst>
          </p:cNvPr>
          <p:cNvPicPr>
            <a:picLocks noChangeAspect="1"/>
          </p:cNvPicPr>
          <p:nvPr/>
        </p:nvPicPr>
        <p:blipFill>
          <a:blip r:embed="rId8">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rot="16200000">
            <a:off x="2504864" y="8160953"/>
            <a:ext cx="823686" cy="1163114"/>
          </a:xfrm>
          <a:prstGeom prst="rect">
            <a:avLst/>
          </a:prstGeom>
        </p:spPr>
      </p:pic>
    </p:spTree>
    <p:extLst>
      <p:ext uri="{BB962C8B-B14F-4D97-AF65-F5344CB8AC3E}">
        <p14:creationId xmlns:p14="http://schemas.microsoft.com/office/powerpoint/2010/main" val="2858327148"/>
      </p:ext>
    </p:extLst>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32"/>
          </p:nvPr>
        </p:nvSpPr>
        <p:spPr>
          <a:xfrm>
            <a:off x="3756541" y="2775795"/>
            <a:ext cx="2865335" cy="5864101"/>
          </a:xfrm>
        </p:spPr>
        <p:txBody>
          <a:bodyPr/>
          <a:lstStyle/>
          <a:p>
            <a:r>
              <a:rPr lang="en-US" sz="1400" dirty="0">
                <a:latin typeface="Calibri" panose="020F0502020204030204" pitchFamily="34" charset="0"/>
                <a:cs typeface="Calibri" panose="020F0502020204030204" pitchFamily="34" charset="0"/>
              </a:rPr>
              <a:t>Niniejsze studium przypadku zostało przygotowane na podstawie danych podanych przez pracownicę zatrudnioną w logistyce.</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Dzięki temu wywiadowi, który przeprowadziłyśmy przez telefon, udało nam się zrozumieć, że uczestniczka dąży do zmiany w dziedzinie w zakresie wzrostu liczby Kobiet w branży.</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Jest głęboko przekonana, że kobiety są równie zdolne do wykonywania swoich obowiązków w terenie i nie musi istnieć żadna bariera, która powstrzymuje je przed pójściem do przodu.</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Uważa też, że w logistyce nie ma równego wynagrodzenia dla kobiet w porównaniu z mężczyznami.</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Kobiety w logistyce otrzymują mniejsze wynagrodzenie niż mężczyźni w tej branży, a jej opinia na ten temat jest taka, że kobiety powinny otrzymywać takie samo wynagrodzenie jak mężczyźni i powinny bronić swoich praw.</a:t>
            </a:r>
          </a:p>
        </p:txBody>
      </p:sp>
      <p:sp>
        <p:nvSpPr>
          <p:cNvPr id="8" name="Text Placeholder 7"/>
          <p:cNvSpPr>
            <a:spLocks noGrp="1"/>
          </p:cNvSpPr>
          <p:nvPr>
            <p:ph type="body" sz="quarter" idx="60"/>
          </p:nvPr>
        </p:nvSpPr>
        <p:spPr>
          <a:prstGeom prst="rect">
            <a:avLst/>
          </a:prstGeom>
        </p:spPr>
        <p:txBody>
          <a:bodyPr/>
          <a:lstStyle/>
          <a:p>
            <a:r>
              <a:rPr lang="en-US" dirty="0"/>
              <a:t>Data rozmowy kwalifikacyjnej</a:t>
            </a:r>
          </a:p>
        </p:txBody>
      </p:sp>
      <p:sp>
        <p:nvSpPr>
          <p:cNvPr id="9" name="Text Placeholder 8"/>
          <p:cNvSpPr>
            <a:spLocks noGrp="1"/>
          </p:cNvSpPr>
          <p:nvPr>
            <p:ph type="body" sz="quarter" idx="61"/>
          </p:nvPr>
        </p:nvSpPr>
        <p:spPr>
          <a:prstGeom prst="rect">
            <a:avLst/>
          </a:prstGeom>
        </p:spPr>
        <p:txBody>
          <a:bodyPr/>
          <a:lstStyle/>
          <a:p>
            <a:r>
              <a:rPr lang="en-US" dirty="0"/>
              <a:t>05.01.2022</a:t>
            </a:r>
          </a:p>
        </p:txBody>
      </p:sp>
      <p:sp>
        <p:nvSpPr>
          <p:cNvPr id="10" name="Text Placeholder 9"/>
          <p:cNvSpPr>
            <a:spLocks noGrp="1"/>
          </p:cNvSpPr>
          <p:nvPr>
            <p:ph type="body" sz="quarter" idx="62"/>
          </p:nvPr>
        </p:nvSpPr>
        <p:spPr>
          <a:prstGeom prst="rect">
            <a:avLst/>
          </a:prstGeom>
        </p:spPr>
        <p:txBody>
          <a:bodyPr/>
          <a:lstStyle/>
          <a:p>
            <a:r>
              <a:rPr lang="en-US" dirty="0"/>
              <a:t>Osoba kontaktowa</a:t>
            </a:r>
          </a:p>
        </p:txBody>
      </p:sp>
      <p:sp>
        <p:nvSpPr>
          <p:cNvPr id="11" name="Text Placeholder 10"/>
          <p:cNvSpPr>
            <a:spLocks noGrp="1"/>
          </p:cNvSpPr>
          <p:nvPr>
            <p:ph type="body" sz="quarter" idx="63"/>
          </p:nvPr>
        </p:nvSpPr>
        <p:spPr>
          <a:prstGeom prst="rect">
            <a:avLst/>
          </a:prstGeom>
        </p:spPr>
        <p:txBody>
          <a:bodyPr/>
          <a:lstStyle/>
          <a:p>
            <a:r>
              <a:rPr lang="en-US" dirty="0"/>
              <a:t>Anonimowy</a:t>
            </a:r>
          </a:p>
        </p:txBody>
      </p:sp>
      <p:sp>
        <p:nvSpPr>
          <p:cNvPr id="12" name="Text Placeholder 11"/>
          <p:cNvSpPr>
            <a:spLocks noGrp="1"/>
          </p:cNvSpPr>
          <p:nvPr>
            <p:ph type="body" sz="quarter" idx="64"/>
          </p:nvPr>
        </p:nvSpPr>
        <p:spPr>
          <a:prstGeom prst="rect">
            <a:avLst/>
          </a:prstGeom>
        </p:spPr>
        <p:txBody>
          <a:bodyPr/>
          <a:lstStyle/>
          <a:p>
            <a:r>
              <a:rPr lang="en-US" dirty="0"/>
              <a:t>Email</a:t>
            </a:r>
          </a:p>
        </p:txBody>
      </p:sp>
      <p:sp>
        <p:nvSpPr>
          <p:cNvPr id="13" name="Text Placeholder 12"/>
          <p:cNvSpPr>
            <a:spLocks noGrp="1"/>
          </p:cNvSpPr>
          <p:nvPr>
            <p:ph type="body" sz="quarter" idx="65"/>
          </p:nvPr>
        </p:nvSpPr>
        <p:spPr>
          <a:prstGeom prst="rect">
            <a:avLst/>
          </a:prstGeom>
        </p:spPr>
        <p:txBody>
          <a:bodyPr/>
          <a:lstStyle/>
          <a:p>
            <a:r>
              <a:rPr lang="en-US" dirty="0"/>
              <a:t>Anonimowy</a:t>
            </a:r>
          </a:p>
        </p:txBody>
      </p:sp>
      <p:sp>
        <p:nvSpPr>
          <p:cNvPr id="6" name="Text Placeholder 5"/>
          <p:cNvSpPr>
            <a:spLocks noGrp="1"/>
          </p:cNvSpPr>
          <p:nvPr>
            <p:ph type="body" sz="quarter" idx="58"/>
          </p:nvPr>
        </p:nvSpPr>
        <p:spPr>
          <a:xfrm>
            <a:off x="264746" y="3523328"/>
            <a:ext cx="2694087" cy="349177"/>
          </a:xfrm>
          <a:prstGeom prst="rect">
            <a:avLst/>
          </a:prstGeom>
        </p:spPr>
        <p:txBody>
          <a:bodyPr/>
          <a:lstStyle/>
          <a:p>
            <a:r>
              <a:rPr lang="en-US" dirty="0"/>
              <a:t>Nazwa</a:t>
            </a:r>
          </a:p>
        </p:txBody>
      </p:sp>
      <p:sp>
        <p:nvSpPr>
          <p:cNvPr id="7" name="Text Placeholder 6"/>
          <p:cNvSpPr>
            <a:spLocks noGrp="1"/>
          </p:cNvSpPr>
          <p:nvPr>
            <p:ph type="body" sz="quarter" idx="59"/>
          </p:nvPr>
        </p:nvSpPr>
        <p:spPr>
          <a:prstGeom prst="rect">
            <a:avLst/>
          </a:prstGeom>
        </p:spPr>
        <p:txBody>
          <a:bodyPr/>
          <a:lstStyle/>
          <a:p>
            <a:r>
              <a:rPr lang="en-US" dirty="0"/>
              <a:t>Anonimowy</a:t>
            </a:r>
          </a:p>
        </p:txBody>
      </p:sp>
      <p:grpSp>
        <p:nvGrpSpPr>
          <p:cNvPr id="17" name="Group 16"/>
          <p:cNvGrpSpPr/>
          <p:nvPr/>
        </p:nvGrpSpPr>
        <p:grpSpPr>
          <a:xfrm>
            <a:off x="2759134" y="7228751"/>
            <a:ext cx="971741" cy="832733"/>
            <a:chOff x="3916507" y="3269513"/>
            <a:chExt cx="971741" cy="832733"/>
          </a:xfrm>
        </p:grpSpPr>
        <p:sp>
          <p:nvSpPr>
            <p:cNvPr id="18" name="Freeform 17"/>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KLIKNIJ</a:t>
              </a:r>
            </a:p>
            <a:p>
              <a:pPr marL="12700" algn="ctr">
                <a:lnSpc>
                  <a:spcPts val="1420"/>
                </a:lnSpc>
                <a:spcBef>
                  <a:spcPts val="100"/>
                </a:spcBef>
              </a:pPr>
              <a:r>
                <a:rPr lang="en-IE" sz="1300" dirty="0">
                  <a:solidFill>
                    <a:schemeClr val="bg1"/>
                  </a:solidFill>
                  <a:latin typeface="Gotham Medium" pitchFamily="2" charset="0"/>
                  <a:cs typeface="Gotham Medium" pitchFamily="2" charset="0"/>
                </a:rPr>
                <a:t>DO WGLĄDU</a:t>
              </a:r>
            </a:p>
          </p:txBody>
        </p:sp>
      </p:grpSp>
      <p:pic>
        <p:nvPicPr>
          <p:cNvPr id="31" name="Picture Placeholder 30"/>
          <p:cNvPicPr>
            <a:picLocks noGrp="1" noChangeAspect="1"/>
          </p:cNvPicPr>
          <p:nvPr>
            <p:ph type="pic" sz="quarter" idx="66"/>
          </p:nvPr>
        </p:nvPicPr>
        <p:blipFill>
          <a:blip r:embed="rId2" cstate="screen">
            <a:extLst>
              <a:ext uri="{28A0092B-C50C-407E-A947-70E740481C1C}">
                <a14:useLocalDpi xmlns:a14="http://schemas.microsoft.com/office/drawing/2010/main"/>
              </a:ext>
            </a:extLst>
          </a:blip>
          <a:srcRect/>
          <a:stretch>
            <a:fillRect/>
          </a:stretch>
        </p:blipFill>
        <p:spPr>
          <a:xfrm>
            <a:off x="37059" y="70521"/>
            <a:ext cx="5062508" cy="3191814"/>
          </a:xfrm>
        </p:spPr>
      </p:pic>
      <p:pic>
        <p:nvPicPr>
          <p:cNvPr id="35" name="Picture Placeholder 34"/>
          <p:cNvPicPr>
            <a:picLocks noGrp="1" noChangeAspect="1"/>
          </p:cNvPicPr>
          <p:nvPr>
            <p:ph type="pic" sz="quarter" idx="56"/>
          </p:nvPr>
        </p:nvPicPr>
        <p:blipFill>
          <a:blip r:embed="rId3" cstate="screen">
            <a:extLst>
              <a:ext uri="{28A0092B-C50C-407E-A947-70E740481C1C}">
                <a14:useLocalDpi xmlns:a14="http://schemas.microsoft.com/office/drawing/2010/main"/>
              </a:ext>
            </a:extLst>
          </a:blip>
          <a:srcRect/>
          <a:stretch>
            <a:fillRect/>
          </a:stretch>
        </p:blipFill>
        <p:spPr>
          <a:xfrm>
            <a:off x="0" y="7649937"/>
            <a:ext cx="2739604" cy="1721116"/>
          </a:xfrm>
        </p:spPr>
      </p:pic>
    </p:spTree>
  </p:cSld>
  <p:clrMapOvr>
    <a:masterClrMapping/>
  </p:clrMapOvr>
  <p:transition spd="med"/>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95E2D5BE-6C40-CE4E-95F8-C4DF9375CE35}"/>
              </a:ext>
            </a:extLst>
          </p:cNvPr>
          <p:cNvSpPr>
            <a:spLocks noGrp="1"/>
          </p:cNvSpPr>
          <p:nvPr>
            <p:ph type="body" sz="quarter" idx="58"/>
          </p:nvPr>
        </p:nvSpPr>
        <p:spPr>
          <a:xfrm>
            <a:off x="914058" y="3410019"/>
            <a:ext cx="5430160" cy="348400"/>
          </a:xfrm>
        </p:spPr>
        <p:txBody>
          <a:bodyPr/>
          <a:lstStyle/>
          <a:p>
            <a:r>
              <a:rPr lang="hr-BA" sz="1400" b="1" dirty="0">
                <a:latin typeface="Gotham Medium"/>
                <a:cs typeface="Calibri" panose="020F0502020204030204" pitchFamily="34" charset="0"/>
              </a:rPr>
              <a:t>Szanse na edukację</a:t>
            </a:r>
            <a:endParaRPr lang="en-US" sz="1400" b="1" dirty="0">
              <a:latin typeface="Gotham Medium"/>
              <a:cs typeface="Calibri" panose="020F0502020204030204" pitchFamily="34" charset="0"/>
            </a:endParaRPr>
          </a:p>
        </p:txBody>
      </p:sp>
      <p:sp>
        <p:nvSpPr>
          <p:cNvPr id="6" name="Text Placeholder 5">
            <a:extLst>
              <a:ext uri="{FF2B5EF4-FFF2-40B4-BE49-F238E27FC236}">
                <a16:creationId xmlns:a16="http://schemas.microsoft.com/office/drawing/2014/main" id="{EF93BB67-20B3-2142-AB7B-02A3C1AD02ED}"/>
              </a:ext>
            </a:extLst>
          </p:cNvPr>
          <p:cNvSpPr>
            <a:spLocks noGrp="1"/>
          </p:cNvSpPr>
          <p:nvPr>
            <p:ph type="body" sz="quarter" idx="32"/>
          </p:nvPr>
        </p:nvSpPr>
        <p:spPr>
          <a:xfrm>
            <a:off x="904240" y="3907073"/>
            <a:ext cx="5412847" cy="2570340"/>
          </a:xfrm>
        </p:spPr>
        <p:txBody>
          <a:bodyPr/>
          <a:lstStyle/>
          <a:p>
            <a:r>
              <a:rPr lang="en-US" sz="1200" dirty="0">
                <a:solidFill>
                  <a:schemeClr val="tx1"/>
                </a:solidFill>
                <a:latin typeface="Calibri" panose="020F0502020204030204" pitchFamily="34" charset="0"/>
                <a:cs typeface="Calibri" panose="020F0502020204030204" pitchFamily="34" charset="0"/>
              </a:rPr>
              <a:t>CILT Mobility &amp; Supply Chain </a:t>
            </a:r>
            <a:r>
              <a:rPr lang="en-US" sz="1200" dirty="0" err="1">
                <a:solidFill>
                  <a:schemeClr val="tx1"/>
                </a:solidFill>
                <a:latin typeface="Calibri" panose="020F0502020204030204" pitchFamily="34" charset="0"/>
                <a:cs typeface="Calibri" panose="020F0502020204030204" pitchFamily="34" charset="0"/>
              </a:rPr>
              <a:t>Skillnet </a:t>
            </a:r>
            <a:r>
              <a:rPr lang="en-US" sz="1200" dirty="0">
                <a:solidFill>
                  <a:schemeClr val="tx1"/>
                </a:solidFill>
                <a:latin typeface="Calibri" panose="020F0502020204030204" pitchFamily="34" charset="0"/>
                <a:cs typeface="Calibri" panose="020F0502020204030204" pitchFamily="34" charset="0"/>
              </a:rPr>
              <a:t>oferuje kursy off-the-shelf, specjalnie wybrane i dostosowane do wielu potrzeb szkoleniowych przedsiębiorstw. </a:t>
            </a:r>
            <a:endParaRPr lang="hr-BA" sz="1200" dirty="0">
              <a:solidFill>
                <a:schemeClr val="tx1"/>
              </a:solidFill>
              <a:latin typeface="Calibri" panose="020F0502020204030204" pitchFamily="34" charset="0"/>
              <a:cs typeface="Calibri" panose="020F0502020204030204" pitchFamily="34" charset="0"/>
            </a:endParaRPr>
          </a:p>
          <a:p>
            <a:endParaRPr lang="hr-BA" sz="1200" dirty="0">
              <a:solidFill>
                <a:schemeClr val="tx1"/>
              </a:solidFill>
              <a:latin typeface="Calibri" panose="020F0502020204030204" pitchFamily="34" charset="0"/>
              <a:cs typeface="Calibri" panose="020F0502020204030204" pitchFamily="34" charset="0"/>
            </a:endParaRPr>
          </a:p>
          <a:p>
            <a:pPr>
              <a:buFont typeface="Arial" panose="020B0604020202020204" pitchFamily="34" charset="0"/>
              <a:buChar char="•"/>
            </a:pPr>
            <a:r>
              <a:rPr lang="hr-BA" sz="1200" dirty="0">
                <a:solidFill>
                  <a:schemeClr val="tx1"/>
                </a:solidFill>
                <a:latin typeface="Calibri" panose="020F0502020204030204" pitchFamily="34" charset="0"/>
                <a:cs typeface="Calibri" panose="020F0502020204030204" pitchFamily="34" charset="0"/>
              </a:rPr>
              <a:t> CILT </a:t>
            </a:r>
            <a:r>
              <a:rPr lang="en-US" sz="1200" dirty="0">
                <a:solidFill>
                  <a:schemeClr val="tx1"/>
                </a:solidFill>
                <a:latin typeface="Calibri" panose="020F0502020204030204" pitchFamily="34" charset="0"/>
                <a:cs typeface="Calibri" panose="020F0502020204030204" pitchFamily="34" charset="0"/>
              </a:rPr>
              <a:t>jest zaangażowane w rozwój zdolności i zwiększanie profesjonalizmu w naszym sektorze przemysłu. </a:t>
            </a:r>
            <a:endParaRPr lang="hr-BA"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pPr>
              <a:buFont typeface="Arial" panose="020B0604020202020204" pitchFamily="34" charset="0"/>
              <a:buChar char="•"/>
            </a:pPr>
            <a:r>
              <a:rPr lang="en-US" sz="1200" dirty="0">
                <a:solidFill>
                  <a:schemeClr val="tx1"/>
                </a:solidFill>
                <a:latin typeface="Calibri" panose="020F0502020204030204" pitchFamily="34" charset="0"/>
                <a:cs typeface="Calibri" panose="020F0502020204030204" pitchFamily="34" charset="0"/>
              </a:rPr>
              <a:t> Uznany dostawca usług edukacyjnych, studenci mogą studiować dla kwalifikacji CILT w elastycznym i wspierającym środowisku.    </a:t>
            </a:r>
            <a:endParaRPr lang="hr-BA"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pPr>
              <a:buFont typeface="Arial" panose="020B0604020202020204" pitchFamily="34" charset="0"/>
              <a:buChar char="•"/>
            </a:pPr>
            <a:r>
              <a:rPr lang="en-US" sz="1200" dirty="0">
                <a:solidFill>
                  <a:schemeClr val="tx1"/>
                </a:solidFill>
                <a:latin typeface="Calibri" panose="020F0502020204030204" pitchFamily="34" charset="0"/>
                <a:cs typeface="Calibri" panose="020F0502020204030204" pitchFamily="34" charset="0"/>
              </a:rPr>
              <a:t> Wykładowcy pochodzą z różnych dyscyplin i instytutów trzeciego stopnia, a moduły kursów są wzbogacone o wsparcie członków CILT na poziomie wykonawczym, którzy wykorzystują swoją unikalną wiedzę i doświadczenie do nauki studentów. </a:t>
            </a:r>
            <a:endParaRPr lang="hr-BA" sz="1200" dirty="0">
              <a:solidFill>
                <a:schemeClr val="tx1"/>
              </a:solidFill>
              <a:latin typeface="Calibri" panose="020F0502020204030204" pitchFamily="34" charset="0"/>
              <a:cs typeface="Calibri" panose="020F0502020204030204" pitchFamily="34" charset="0"/>
            </a:endParaRPr>
          </a:p>
          <a:p>
            <a:pPr>
              <a:buFont typeface="Arial" panose="020B0604020202020204" pitchFamily="34" charset="0"/>
              <a:buChar char="•"/>
            </a:pPr>
            <a:endParaRPr lang="en-US" sz="1200" dirty="0">
              <a:solidFill>
                <a:schemeClr val="tx1"/>
              </a:solidFill>
              <a:latin typeface="Calibri" panose="020F0502020204030204" pitchFamily="34" charset="0"/>
              <a:cs typeface="Calibri" panose="020F0502020204030204" pitchFamily="34" charset="0"/>
            </a:endParaRPr>
          </a:p>
          <a:p>
            <a:pPr>
              <a:buFont typeface="Arial" panose="020B0604020202020204" pitchFamily="34" charset="0"/>
              <a:buChar char="•"/>
            </a:pPr>
            <a:r>
              <a:rPr lang="en-US" sz="1200" dirty="0">
                <a:solidFill>
                  <a:schemeClr val="tx1"/>
                </a:solidFill>
                <a:latin typeface="Calibri" panose="020F0502020204030204" pitchFamily="34" charset="0"/>
                <a:cs typeface="Calibri" panose="020F0502020204030204" pitchFamily="34" charset="0"/>
              </a:rPr>
              <a:t> Kursy są odpowiednie dla doświadczonych profesjonalistów poszukujących formalnej akredytacji i potwierdzenia swoich praktycznych umiejętności.</a:t>
            </a:r>
          </a:p>
          <a:p>
            <a:pPr algn="l"/>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a:extLst>
              <a:ext uri="{FF2B5EF4-FFF2-40B4-BE49-F238E27FC236}">
                <a16:creationId xmlns:a16="http://schemas.microsoft.com/office/drawing/2014/main" id="{D81064AC-77E8-294D-B5E3-6B925EE515BB}"/>
              </a:ext>
            </a:extLst>
          </p:cNvPr>
          <p:cNvSpPr>
            <a:spLocks noGrp="1"/>
          </p:cNvSpPr>
          <p:nvPr>
            <p:ph type="body" sz="quarter" idx="59"/>
          </p:nvPr>
        </p:nvSpPr>
        <p:spPr>
          <a:xfrm>
            <a:off x="2749458" y="421699"/>
            <a:ext cx="2584258" cy="1632228"/>
          </a:xfrm>
        </p:spPr>
        <p:txBody>
          <a:bodyPr/>
          <a:lstStyle/>
          <a:p>
            <a:endParaRPr lang="hr-BA" sz="1200" dirty="0">
              <a:latin typeface="Calibri" panose="020F0502020204030204" pitchFamily="34" charset="0"/>
              <a:cs typeface="Calibri" panose="020F0502020204030204" pitchFamily="34" charset="0"/>
            </a:endParaRPr>
          </a:p>
          <a:p>
            <a:r>
              <a:rPr lang="en-US" sz="1200" dirty="0">
                <a:latin typeface="Gotham Medium"/>
                <a:cs typeface="Calibri" panose="020F0502020204030204" pitchFamily="34" charset="0"/>
              </a:rPr>
              <a:t>Członkinie CILT są automatycznie członkiniami </a:t>
            </a:r>
            <a:r>
              <a:rPr lang="en-US" sz="1200" dirty="0" err="1">
                <a:latin typeface="Gotham Medium"/>
                <a:cs typeface="Calibri" panose="020F0502020204030204" pitchFamily="34" charset="0"/>
              </a:rPr>
              <a:t>WiLAT </a:t>
            </a:r>
            <a:r>
              <a:rPr lang="en-US" sz="1200" dirty="0">
                <a:latin typeface="Gotham Medium"/>
                <a:cs typeface="Calibri" panose="020F0502020204030204" pitchFamily="34" charset="0"/>
              </a:rPr>
              <a:t>International.</a:t>
            </a:r>
          </a:p>
          <a:p>
            <a:r>
              <a:rPr lang="en-US" sz="1200" dirty="0">
                <a:latin typeface="Gotham Medium"/>
                <a:cs typeface="Calibri" panose="020F0502020204030204" pitchFamily="34" charset="0"/>
              </a:rPr>
              <a:t>Męscy członkowie Instytutu lub osoby zainteresowane grupą, ale nie będące aktualnymi członkami CILT, mogą zostać Przyjacielem </a:t>
            </a:r>
            <a:r>
              <a:rPr lang="en-US" sz="1200" dirty="0" err="1">
                <a:latin typeface="Gotham Medium"/>
                <a:cs typeface="Calibri" panose="020F0502020204030204" pitchFamily="34" charset="0"/>
              </a:rPr>
              <a:t>WiLAT.</a:t>
            </a:r>
          </a:p>
          <a:p>
            <a:r>
              <a:rPr lang="en-US" sz="1200" dirty="0">
                <a:latin typeface="Gotham Medium"/>
                <a:cs typeface="Calibri" panose="020F0502020204030204" pitchFamily="34" charset="0"/>
              </a:rPr>
              <a:t>Więcej informacji można uzyskać pod adresem: www.cilt.org</a:t>
            </a:r>
          </a:p>
        </p:txBody>
      </p:sp>
      <p:sp>
        <p:nvSpPr>
          <p:cNvPr id="10" name="Text Placeholder 9">
            <a:extLst>
              <a:ext uri="{FF2B5EF4-FFF2-40B4-BE49-F238E27FC236}">
                <a16:creationId xmlns:a16="http://schemas.microsoft.com/office/drawing/2014/main" id="{003BFAF5-A772-CC42-9ED3-997BA0353700}"/>
              </a:ext>
            </a:extLst>
          </p:cNvPr>
          <p:cNvSpPr>
            <a:spLocks noGrp="1"/>
          </p:cNvSpPr>
          <p:nvPr>
            <p:ph type="body" sz="quarter" idx="4294967295"/>
          </p:nvPr>
        </p:nvSpPr>
        <p:spPr>
          <a:xfrm rot="10800000">
            <a:off x="3629138" y="-184166"/>
            <a:ext cx="2522147" cy="216147"/>
          </a:xfrm>
          <a:prstGeom prst="rect">
            <a:avLst/>
          </a:prstGeom>
        </p:spPr>
        <p:txBody>
          <a:bodyPr/>
          <a:lstStyle/>
          <a:p>
            <a:r>
              <a:rPr lang="en-US" sz="1200" dirty="0">
                <a:latin typeface="Calibri" panose="020F0502020204030204" pitchFamily="34" charset="0"/>
                <a:cs typeface="Calibri" panose="020F0502020204030204" pitchFamily="34" charset="0"/>
              </a:rPr>
              <a:t>"</a:t>
            </a:r>
          </a:p>
        </p:txBody>
      </p:sp>
      <p:sp>
        <p:nvSpPr>
          <p:cNvPr id="12" name="Text Placeholder 11">
            <a:extLst>
              <a:ext uri="{FF2B5EF4-FFF2-40B4-BE49-F238E27FC236}">
                <a16:creationId xmlns:a16="http://schemas.microsoft.com/office/drawing/2014/main" id="{B5A363E9-FD13-4C4C-A2F7-A1EB7726C28C}"/>
              </a:ext>
            </a:extLst>
          </p:cNvPr>
          <p:cNvSpPr>
            <a:spLocks noGrp="1"/>
          </p:cNvSpPr>
          <p:nvPr>
            <p:ph type="body" sz="quarter" idx="62"/>
          </p:nvPr>
        </p:nvSpPr>
        <p:spPr/>
        <p:txBody>
          <a:bodyPr/>
          <a:lstStyle/>
          <a:p>
            <a:r>
              <a:rPr lang="en-US" sz="1400" b="1" dirty="0">
                <a:latin typeface="Gotham Medium"/>
                <a:cs typeface="Calibri" panose="020F0502020204030204" pitchFamily="34" charset="0"/>
              </a:rPr>
              <a:t>Kobiety w Logistyce i Transporcie (</a:t>
            </a:r>
            <a:r>
              <a:rPr lang="en-US" sz="1400" b="1" dirty="0" err="1">
                <a:latin typeface="Gotham Medium"/>
                <a:cs typeface="Calibri" panose="020F0502020204030204" pitchFamily="34" charset="0"/>
              </a:rPr>
              <a:t>WiLAT</a:t>
            </a:r>
            <a:r>
              <a:rPr lang="en-US" sz="1400" b="1" dirty="0">
                <a:latin typeface="Gotham Medium"/>
                <a:cs typeface="Calibri" panose="020F0502020204030204" pitchFamily="34" charset="0"/>
              </a:rPr>
              <a:t>)</a:t>
            </a:r>
          </a:p>
        </p:txBody>
      </p:sp>
      <p:sp>
        <p:nvSpPr>
          <p:cNvPr id="13" name="Text Placeholder 12">
            <a:extLst>
              <a:ext uri="{FF2B5EF4-FFF2-40B4-BE49-F238E27FC236}">
                <a16:creationId xmlns:a16="http://schemas.microsoft.com/office/drawing/2014/main" id="{60676D48-B9A1-FD45-9FAF-F48E4636748D}"/>
              </a:ext>
            </a:extLst>
          </p:cNvPr>
          <p:cNvSpPr>
            <a:spLocks noGrp="1"/>
          </p:cNvSpPr>
          <p:nvPr>
            <p:ph type="body" sz="quarter" idx="63"/>
          </p:nvPr>
        </p:nvSpPr>
        <p:spPr>
          <a:xfrm>
            <a:off x="905402" y="7546492"/>
            <a:ext cx="5725159" cy="1526820"/>
          </a:xfrm>
        </p:spPr>
        <p:txBody>
          <a:bodyPr/>
          <a:lstStyle/>
          <a:p>
            <a:pPr marL="0" indent="0">
              <a:buClrTx/>
              <a:buNone/>
            </a:pPr>
            <a:r>
              <a:rPr lang="en-US" sz="1200" dirty="0" err="1">
                <a:solidFill>
                  <a:schemeClr val="tx1"/>
                </a:solidFill>
                <a:latin typeface="Calibri" panose="020F0502020204030204" pitchFamily="34" charset="0"/>
                <a:cs typeface="Calibri" panose="020F0502020204030204" pitchFamily="34" charset="0"/>
              </a:rPr>
              <a:t>WiLAT </a:t>
            </a:r>
            <a:r>
              <a:rPr lang="en-US" sz="1200" dirty="0">
                <a:solidFill>
                  <a:schemeClr val="tx1"/>
                </a:solidFill>
                <a:latin typeface="Calibri" panose="020F0502020204030204" pitchFamily="34" charset="0"/>
                <a:cs typeface="Calibri" panose="020F0502020204030204" pitchFamily="34" charset="0"/>
              </a:rPr>
              <a:t>to grupa członkowska mająca na celu wspieranie kobiet w branży logistyki, transportu i łańcucha dostaw. Jest ona częścią szerszej sieci CILT International z oddziałami w 14 krajach i ponad 1600 członkami na całym świecie. </a:t>
            </a:r>
          </a:p>
          <a:p>
            <a:pPr marL="0" indent="0">
              <a:buClrTx/>
              <a:buNone/>
            </a:pPr>
            <a:r>
              <a:rPr lang="en-US" sz="1200" dirty="0">
                <a:solidFill>
                  <a:schemeClr val="tx1"/>
                </a:solidFill>
                <a:latin typeface="Calibri" panose="020F0502020204030204" pitchFamily="34" charset="0"/>
                <a:cs typeface="Calibri" panose="020F0502020204030204" pitchFamily="34" charset="0"/>
              </a:rPr>
              <a:t>Wizja</a:t>
            </a:r>
            <a:r>
              <a:rPr lang="hr-BA" sz="1200" dirty="0">
                <a:solidFill>
                  <a:schemeClr val="tx1"/>
                </a:solidFill>
                <a:latin typeface="Calibri" panose="020F0502020204030204" pitchFamily="34" charset="0"/>
                <a:cs typeface="Calibri" panose="020F0502020204030204" pitchFamily="34" charset="0"/>
              </a:rPr>
              <a:t>: </a:t>
            </a:r>
            <a:r>
              <a:rPr lang="en-US" sz="1200" dirty="0">
                <a:solidFill>
                  <a:schemeClr val="tx1"/>
                </a:solidFill>
                <a:latin typeface="Calibri" panose="020F0502020204030204" pitchFamily="34" charset="0"/>
                <a:cs typeface="Calibri" panose="020F0502020204030204" pitchFamily="34" charset="0"/>
              </a:rPr>
              <a:t>Być najbardziej </a:t>
            </a:r>
            <a:r>
              <a:rPr lang="hr-BA" sz="1200" dirty="0">
                <a:solidFill>
                  <a:schemeClr val="tx1"/>
                </a:solidFill>
                <a:latin typeface="Calibri" panose="020F0502020204030204" pitchFamily="34" charset="0"/>
                <a:cs typeface="Calibri" panose="020F0502020204030204" pitchFamily="34" charset="0"/>
              </a:rPr>
              <a:t>pożądaną </a:t>
            </a:r>
            <a:r>
              <a:rPr lang="en-US" sz="1200" dirty="0">
                <a:solidFill>
                  <a:schemeClr val="tx1"/>
                </a:solidFill>
                <a:latin typeface="Calibri" panose="020F0502020204030204" pitchFamily="34" charset="0"/>
                <a:cs typeface="Calibri" panose="020F0502020204030204" pitchFamily="34" charset="0"/>
              </a:rPr>
              <a:t>grupą dla rzecznictwa, profesjonalizmu i wzmocnienia pozycji kobiet w branży transportu, logistyki i łańcucha dostaw.</a:t>
            </a:r>
            <a:endParaRPr lang="hr-BA"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r>
              <a:rPr lang="en-US" sz="1200" b="1" dirty="0">
                <a:solidFill>
                  <a:schemeClr val="tx1"/>
                </a:solidFill>
                <a:latin typeface="Calibri" panose="020F0502020204030204" pitchFamily="34" charset="0"/>
                <a:cs typeface="Calibri" panose="020F0502020204030204" pitchFamily="34" charset="0"/>
              </a:rPr>
              <a:t>Misja</a:t>
            </a:r>
            <a:r>
              <a:rPr lang="hr-BA" sz="1200" b="1" dirty="0">
                <a:solidFill>
                  <a:schemeClr val="tx1"/>
                </a:solidFill>
                <a:latin typeface="Calibri" panose="020F0502020204030204" pitchFamily="34" charset="0"/>
                <a:cs typeface="Calibri" panose="020F0502020204030204" pitchFamily="34" charset="0"/>
              </a:rPr>
              <a:t>:  </a:t>
            </a:r>
            <a:r>
              <a:rPr lang="en-US" sz="1200" dirty="0" err="1">
                <a:solidFill>
                  <a:schemeClr val="tx1"/>
                </a:solidFill>
                <a:latin typeface="Calibri" panose="020F0502020204030204" pitchFamily="34" charset="0"/>
                <a:cs typeface="Calibri" panose="020F0502020204030204" pitchFamily="34" charset="0"/>
              </a:rPr>
              <a:t>WiLAT </a:t>
            </a:r>
            <a:r>
              <a:rPr lang="en-US" sz="1200" dirty="0">
                <a:solidFill>
                  <a:schemeClr val="tx1"/>
                </a:solidFill>
                <a:latin typeface="Calibri" panose="020F0502020204030204" pitchFamily="34" charset="0"/>
                <a:cs typeface="Calibri" panose="020F0502020204030204" pitchFamily="34" charset="0"/>
              </a:rPr>
              <a:t>istnieje, aby:</a:t>
            </a:r>
          </a:p>
          <a:p>
            <a:pPr>
              <a:buClr>
                <a:srgbClr val="24CAF8"/>
              </a:buClr>
            </a:pPr>
            <a:r>
              <a:rPr lang="en-US" sz="1200" dirty="0">
                <a:solidFill>
                  <a:schemeClr val="tx1"/>
                </a:solidFill>
                <a:latin typeface="Calibri" panose="020F0502020204030204" pitchFamily="34" charset="0"/>
                <a:cs typeface="Calibri" panose="020F0502020204030204" pitchFamily="34" charset="0"/>
              </a:rPr>
              <a:t>    Promowanie statusu kobiet w branży logistyki, transportu i łańcucha dostaw.</a:t>
            </a:r>
          </a:p>
          <a:p>
            <a:pPr>
              <a:buClr>
                <a:srgbClr val="24CAF8"/>
              </a:buClr>
            </a:pPr>
            <a:r>
              <a:rPr lang="en-US" sz="1200" dirty="0">
                <a:solidFill>
                  <a:schemeClr val="tx1"/>
                </a:solidFill>
                <a:latin typeface="Calibri" panose="020F0502020204030204" pitchFamily="34" charset="0"/>
                <a:cs typeface="Calibri" panose="020F0502020204030204" pitchFamily="34" charset="0"/>
              </a:rPr>
              <a:t>    Zbierz osoby, które wspierają rozwój talentów i kariery kobiet.</a:t>
            </a:r>
          </a:p>
          <a:p>
            <a:pPr>
              <a:buClr>
                <a:srgbClr val="24CAF8"/>
              </a:buClr>
            </a:pPr>
            <a:r>
              <a:rPr lang="en-US" sz="1200" dirty="0">
                <a:solidFill>
                  <a:schemeClr val="tx1"/>
                </a:solidFill>
                <a:latin typeface="Calibri" panose="020F0502020204030204" pitchFamily="34" charset="0"/>
                <a:cs typeface="Calibri" panose="020F0502020204030204" pitchFamily="34" charset="0"/>
              </a:rPr>
              <a:t>    Zapewnienie sieci wsparcia i możliwości mentoringu dla kobiet pracujących w branży. </a:t>
            </a:r>
          </a:p>
          <a:p>
            <a:pPr>
              <a:buClr>
                <a:srgbClr val="24CAF8"/>
              </a:buClr>
            </a:pP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endParaRPr lang="en-US" sz="1200" dirty="0">
              <a:solidFill>
                <a:schemeClr val="tx1"/>
              </a:solidFill>
              <a:latin typeface="Calibri" panose="020F0502020204030204" pitchFamily="34" charset="0"/>
              <a:cs typeface="Calibri" panose="020F0502020204030204" pitchFamily="34" charset="0"/>
            </a:endParaRPr>
          </a:p>
        </p:txBody>
      </p:sp>
      <p:grpSp>
        <p:nvGrpSpPr>
          <p:cNvPr id="48" name="Group 47">
            <a:extLst>
              <a:ext uri="{FF2B5EF4-FFF2-40B4-BE49-F238E27FC236}">
                <a16:creationId xmlns:a16="http://schemas.microsoft.com/office/drawing/2014/main" id="{3B5A89C3-2C44-FD4C-84A0-170EB5E3CAED}"/>
              </a:ext>
            </a:extLst>
          </p:cNvPr>
          <p:cNvGrpSpPr/>
          <p:nvPr/>
        </p:nvGrpSpPr>
        <p:grpSpPr>
          <a:xfrm>
            <a:off x="145649" y="3459163"/>
            <a:ext cx="6712351" cy="597212"/>
            <a:chOff x="137702" y="3746222"/>
            <a:chExt cx="6712351" cy="597212"/>
          </a:xfrm>
        </p:grpSpPr>
        <p:cxnSp>
          <p:nvCxnSpPr>
            <p:cNvPr id="18" name="Straight Connector 17">
              <a:extLst>
                <a:ext uri="{FF2B5EF4-FFF2-40B4-BE49-F238E27FC236}">
                  <a16:creationId xmlns:a16="http://schemas.microsoft.com/office/drawing/2014/main" id="{E1A171FA-7197-4D4B-A02B-219696EA701F}"/>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a:extLst>
                <a:ext uri="{FF2B5EF4-FFF2-40B4-BE49-F238E27FC236}">
                  <a16:creationId xmlns:a16="http://schemas.microsoft.com/office/drawing/2014/main" id="{FE47A91B-EF91-7C48-B3F7-7DA806657414}"/>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grpSp>
      <p:cxnSp>
        <p:nvCxnSpPr>
          <p:cNvPr id="35" name="Straight Connector 34">
            <a:extLst>
              <a:ext uri="{FF2B5EF4-FFF2-40B4-BE49-F238E27FC236}">
                <a16:creationId xmlns:a16="http://schemas.microsoft.com/office/drawing/2014/main" id="{2C63DCA9-EEA0-44DD-BE30-0AE0A593C1F5}"/>
              </a:ext>
            </a:extLst>
          </p:cNvPr>
          <p:cNvCxnSpPr>
            <a:cxnSpLocks/>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2BA955AB-809C-439D-813A-0704BC531FF5}"/>
              </a:ext>
            </a:extLst>
          </p:cNvPr>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latin typeface="Calibri" panose="020F0502020204030204" pitchFamily="34" charset="0"/>
              <a:cs typeface="Calibri" panose="020F0502020204030204" pitchFamily="34" charset="0"/>
            </a:endParaRPr>
          </a:p>
        </p:txBody>
      </p:sp>
      <p:pic>
        <p:nvPicPr>
          <p:cNvPr id="17" name="Picture Placeholder 16">
            <a:extLst>
              <a:ext uri="{FF2B5EF4-FFF2-40B4-BE49-F238E27FC236}">
                <a16:creationId xmlns:a16="http://schemas.microsoft.com/office/drawing/2014/main" id="{10B0908C-1D6A-4418-BFE8-AF6CC4671C7B}"/>
              </a:ext>
            </a:extLst>
          </p:cNvPr>
          <p:cNvPicPr>
            <a:picLocks noGrp="1" noChangeAspect="1"/>
          </p:cNvPicPr>
          <p:nvPr>
            <p:ph type="pic" sz="quarter" idx="56"/>
          </p:nvPr>
        </p:nvPicPr>
        <p:blipFill rotWithShape="1">
          <a:blip r:embed="rId2" cstate="screen">
            <a:extLst>
              <a:ext uri="{28A0092B-C50C-407E-A947-70E740481C1C}">
                <a14:useLocalDpi xmlns:a14="http://schemas.microsoft.com/office/drawing/2010/main"/>
              </a:ext>
            </a:extLst>
          </a:blip>
          <a:srcRect b="-2257"/>
          <a:stretch/>
        </p:blipFill>
        <p:spPr>
          <a:xfrm>
            <a:off x="10885" y="-16269"/>
            <a:ext cx="3045016" cy="3124790"/>
          </a:xfrm>
        </p:spPr>
      </p:pic>
      <p:pic>
        <p:nvPicPr>
          <p:cNvPr id="15" name="Graphic 14">
            <a:hlinkClick r:id="rId3"/>
            <a:extLst>
              <a:ext uri="{FF2B5EF4-FFF2-40B4-BE49-F238E27FC236}">
                <a16:creationId xmlns:a16="http://schemas.microsoft.com/office/drawing/2014/main" id="{9BB6F34B-CD7B-1469-B351-044A25FD881A}"/>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841750" y="6260019"/>
            <a:ext cx="2062012" cy="775316"/>
          </a:xfrm>
          <a:prstGeom prst="rect">
            <a:avLst/>
          </a:prstGeom>
        </p:spPr>
      </p:pic>
      <p:pic>
        <p:nvPicPr>
          <p:cNvPr id="5" name="Graphic 4" descr="Exclamation mark with solid fill">
            <a:extLst>
              <a:ext uri="{FF2B5EF4-FFF2-40B4-BE49-F238E27FC236}">
                <a16:creationId xmlns:a16="http://schemas.microsoft.com/office/drawing/2014/main" id="{2908669A-4CC8-7DB6-A10F-4E0C86478F6A}"/>
              </a:ext>
            </a:extLst>
          </p:cNvPr>
          <p:cNvPicPr>
            <a:picLocks noChangeAspect="1"/>
          </p:cNvPicPr>
          <p:nvPr/>
        </p:nvPicPr>
        <p:blipFill>
          <a:blip r:embed="rId6">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333716" y="377333"/>
            <a:ext cx="1145447" cy="1145447"/>
          </a:xfrm>
          <a:prstGeom prst="rect">
            <a:avLst/>
          </a:prstGeom>
        </p:spPr>
      </p:pic>
    </p:spTree>
    <p:extLst>
      <p:ext uri="{BB962C8B-B14F-4D97-AF65-F5344CB8AC3E}">
        <p14:creationId xmlns:p14="http://schemas.microsoft.com/office/powerpoint/2010/main" val="814352650"/>
      </p:ext>
    </p:extLst>
  </p:cSld>
  <p:clrMapOvr>
    <a:masterClrMapping/>
  </p:clrMapOvr>
  <p:transition spd="med"/>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Placeholder 32">
            <a:extLst>
              <a:ext uri="{FF2B5EF4-FFF2-40B4-BE49-F238E27FC236}">
                <a16:creationId xmlns:a16="http://schemas.microsoft.com/office/drawing/2014/main" id="{827418B2-A6C0-0A54-E5A8-3449F3B7A71A}"/>
              </a:ext>
            </a:extLst>
          </p:cNvPr>
          <p:cNvPicPr>
            <a:picLocks noGrp="1" noChangeAspect="1"/>
          </p:cNvPicPr>
          <p:nvPr>
            <p:ph type="pic" sz="quarter" idx="56"/>
          </p:nvPr>
        </p:nvPicPr>
        <p:blipFill>
          <a:blip r:embed="rId3" cstate="screen">
            <a:extLst>
              <a:ext uri="{28A0092B-C50C-407E-A947-70E740481C1C}">
                <a14:useLocalDpi xmlns:a14="http://schemas.microsoft.com/office/drawing/2010/main"/>
              </a:ext>
            </a:extLst>
          </a:blip>
          <a:srcRect/>
          <a:stretch>
            <a:fillRect/>
          </a:stretch>
        </p:blipFill>
        <p:spPr>
          <a:xfrm>
            <a:off x="0" y="7707313"/>
            <a:ext cx="2740025" cy="1720850"/>
          </a:xfrm>
        </p:spPr>
      </p:pic>
      <p:sp>
        <p:nvSpPr>
          <p:cNvPr id="4" name="Text Placeholder 3">
            <a:extLst>
              <a:ext uri="{FF2B5EF4-FFF2-40B4-BE49-F238E27FC236}">
                <a16:creationId xmlns:a16="http://schemas.microsoft.com/office/drawing/2014/main" id="{AB72645E-E2DD-4042-BA94-F2AFE06AC3F1}"/>
              </a:ext>
            </a:extLst>
          </p:cNvPr>
          <p:cNvSpPr>
            <a:spLocks noGrp="1"/>
          </p:cNvSpPr>
          <p:nvPr>
            <p:ph type="body" sz="quarter" idx="32"/>
          </p:nvPr>
        </p:nvSpPr>
        <p:spPr>
          <a:xfrm>
            <a:off x="3744595" y="2823030"/>
            <a:ext cx="2865335" cy="4590728"/>
          </a:xfrm>
        </p:spPr>
        <p:txBody>
          <a:bodyPr/>
          <a:lstStyle/>
          <a:p>
            <a:r>
              <a:rPr lang="en-US" sz="1200" dirty="0">
                <a:solidFill>
                  <a:schemeClr val="tx1"/>
                </a:solidFill>
                <a:latin typeface="Calibri" panose="020F0502020204030204" pitchFamily="34" charset="0"/>
                <a:cs typeface="Calibri" panose="020F0502020204030204" pitchFamily="34" charset="0"/>
              </a:rPr>
              <a:t>Grupa Woodside Logistics jest pionierem zmian w sektorze logistyki i rozpoczęła tę podróż od wdrożenia polityki i zmian najpierw we własnej </a:t>
            </a:r>
            <a:r>
              <a:rPr lang="en-US" sz="1200" dirty="0" err="1">
                <a:solidFill>
                  <a:schemeClr val="tx1"/>
                </a:solidFill>
                <a:latin typeface="Calibri" panose="020F0502020204030204" pitchFamily="34" charset="0"/>
                <a:cs typeface="Calibri" panose="020F0502020204030204" pitchFamily="34" charset="0"/>
              </a:rPr>
              <a:t>organizacji. </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Przy prawie równym podziale mężczyzn i kobiet na szczeblach kierowniczych. Woodsides dąży do równości w całej swojej </a:t>
            </a:r>
            <a:r>
              <a:rPr lang="en-US" sz="1200" dirty="0" err="1">
                <a:solidFill>
                  <a:schemeClr val="tx1"/>
                </a:solidFill>
                <a:latin typeface="Calibri" panose="020F0502020204030204" pitchFamily="34" charset="0"/>
                <a:cs typeface="Calibri" panose="020F0502020204030204" pitchFamily="34" charset="0"/>
              </a:rPr>
              <a:t>organizacji </a:t>
            </a:r>
            <a:r>
              <a:rPr lang="en-US" sz="1200" dirty="0">
                <a:solidFill>
                  <a:schemeClr val="tx1"/>
                </a:solidFill>
                <a:latin typeface="Calibri" panose="020F0502020204030204" pitchFamily="34" charset="0"/>
                <a:cs typeface="Calibri" panose="020F0502020204030204" pitchFamily="34" charset="0"/>
              </a:rPr>
              <a:t>i jest w pełni świadoma potrzeb kobiet w sektorze, w którym dominują mężczyźni, takim jak logistyka. </a:t>
            </a: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b="1" dirty="0">
                <a:solidFill>
                  <a:schemeClr val="tx1"/>
                </a:solidFill>
                <a:latin typeface="Calibri" panose="020F0502020204030204" pitchFamily="34" charset="0"/>
                <a:cs typeface="Calibri" panose="020F0502020204030204" pitchFamily="34" charset="0"/>
              </a:rPr>
              <a:t>Obecnie mają kobiety w każdej roli, od </a:t>
            </a:r>
            <a:r>
              <a:rPr lang="en-US" sz="1200" b="1" i="1" dirty="0">
                <a:solidFill>
                  <a:schemeClr val="tx1"/>
                </a:solidFill>
                <a:latin typeface="Calibri" panose="020F0502020204030204" pitchFamily="34" charset="0"/>
                <a:cs typeface="Calibri" panose="020F0502020204030204" pitchFamily="34" charset="0"/>
              </a:rPr>
              <a:t>zupełnie nowych startów </a:t>
            </a:r>
            <a:r>
              <a:rPr lang="en-US" sz="1200" b="1" dirty="0">
                <a:solidFill>
                  <a:schemeClr val="tx1"/>
                </a:solidFill>
                <a:latin typeface="Calibri" panose="020F0502020204030204" pitchFamily="34" charset="0"/>
                <a:cs typeface="Calibri" panose="020F0502020204030204" pitchFamily="34" charset="0"/>
              </a:rPr>
              <a:t>do </a:t>
            </a:r>
            <a:r>
              <a:rPr lang="en-US" sz="1200" b="1" i="1" dirty="0">
                <a:solidFill>
                  <a:schemeClr val="tx1"/>
                </a:solidFill>
                <a:latin typeface="Calibri" panose="020F0502020204030204" pitchFamily="34" charset="0"/>
                <a:cs typeface="Calibri" panose="020F0502020204030204" pitchFamily="34" charset="0"/>
              </a:rPr>
              <a:t>menedżerów, </a:t>
            </a:r>
            <a:r>
              <a:rPr lang="en-US" sz="1200" b="1" dirty="0">
                <a:solidFill>
                  <a:schemeClr val="tx1"/>
                </a:solidFill>
                <a:latin typeface="Calibri" panose="020F0502020204030204" pitchFamily="34" charset="0"/>
                <a:cs typeface="Calibri" panose="020F0502020204030204" pitchFamily="34" charset="0"/>
              </a:rPr>
              <a:t>od </a:t>
            </a:r>
            <a:r>
              <a:rPr lang="en-US" sz="1200" b="1" i="1" dirty="0">
                <a:solidFill>
                  <a:schemeClr val="tx1"/>
                </a:solidFill>
                <a:latin typeface="Calibri" panose="020F0502020204030204" pitchFamily="34" charset="0"/>
                <a:cs typeface="Calibri" panose="020F0502020204030204" pitchFamily="34" charset="0"/>
              </a:rPr>
              <a:t>planistów </a:t>
            </a:r>
            <a:r>
              <a:rPr lang="en-US" sz="1200" b="1" dirty="0">
                <a:solidFill>
                  <a:schemeClr val="tx1"/>
                </a:solidFill>
                <a:latin typeface="Calibri" panose="020F0502020204030204" pitchFamily="34" charset="0"/>
                <a:cs typeface="Calibri" panose="020F0502020204030204" pitchFamily="34" charset="0"/>
              </a:rPr>
              <a:t>ruchu, przez </a:t>
            </a:r>
            <a:r>
              <a:rPr lang="en-US" sz="1200" b="1" i="1" dirty="0">
                <a:solidFill>
                  <a:schemeClr val="tx1"/>
                </a:solidFill>
                <a:latin typeface="Calibri" panose="020F0502020204030204" pitchFamily="34" charset="0"/>
                <a:cs typeface="Calibri" panose="020F0502020204030204" pitchFamily="34" charset="0"/>
              </a:rPr>
              <a:t>kierowców, </a:t>
            </a:r>
            <a:r>
              <a:rPr lang="en-US" sz="1200" b="1" dirty="0">
                <a:solidFill>
                  <a:schemeClr val="tx1"/>
                </a:solidFill>
                <a:latin typeface="Calibri" panose="020F0502020204030204" pitchFamily="34" charset="0"/>
                <a:cs typeface="Calibri" panose="020F0502020204030204" pitchFamily="34" charset="0"/>
              </a:rPr>
              <a:t>po </a:t>
            </a:r>
            <a:r>
              <a:rPr lang="en-US" sz="1200" b="1" i="1" dirty="0">
                <a:solidFill>
                  <a:schemeClr val="tx1"/>
                </a:solidFill>
                <a:latin typeface="Calibri" panose="020F0502020204030204" pitchFamily="34" charset="0"/>
                <a:cs typeface="Calibri" panose="020F0502020204030204" pitchFamily="34" charset="0"/>
              </a:rPr>
              <a:t>obsługę klienta </a:t>
            </a:r>
            <a:r>
              <a:rPr lang="en-US" sz="1200" b="1" dirty="0">
                <a:solidFill>
                  <a:schemeClr val="tx1"/>
                </a:solidFill>
                <a:latin typeface="Calibri" panose="020F0502020204030204" pitchFamily="34" charset="0"/>
                <a:cs typeface="Calibri" panose="020F0502020204030204" pitchFamily="34" charset="0"/>
              </a:rPr>
              <a:t>i </a:t>
            </a:r>
            <a:r>
              <a:rPr lang="en-US" sz="1200" b="1" i="1" dirty="0">
                <a:solidFill>
                  <a:schemeClr val="tx1"/>
                </a:solidFill>
                <a:latin typeface="Calibri" panose="020F0502020204030204" pitchFamily="34" charset="0"/>
                <a:cs typeface="Calibri" panose="020F0502020204030204" pitchFamily="34" charset="0"/>
              </a:rPr>
              <a:t>utrzymanie floty </a:t>
            </a:r>
            <a:r>
              <a:rPr lang="en-US" sz="1200" b="1" dirty="0">
                <a:solidFill>
                  <a:schemeClr val="tx1"/>
                </a:solidFill>
                <a:latin typeface="Calibri" panose="020F0502020204030204" pitchFamily="34" charset="0"/>
                <a:cs typeface="Calibri" panose="020F0502020204030204" pitchFamily="34" charset="0"/>
              </a:rPr>
              <a:t>oraz </a:t>
            </a:r>
            <a:r>
              <a:rPr lang="en-US" sz="1200" b="1" i="1" dirty="0">
                <a:solidFill>
                  <a:schemeClr val="tx1"/>
                </a:solidFill>
                <a:latin typeface="Calibri" panose="020F0502020204030204" pitchFamily="34" charset="0"/>
                <a:cs typeface="Calibri" panose="020F0502020204030204" pitchFamily="34" charset="0"/>
              </a:rPr>
              <a:t>magazyn. </a:t>
            </a:r>
          </a:p>
        </p:txBody>
      </p:sp>
      <p:sp>
        <p:nvSpPr>
          <p:cNvPr id="8" name="Text Placeholder 7">
            <a:extLst>
              <a:ext uri="{FF2B5EF4-FFF2-40B4-BE49-F238E27FC236}">
                <a16:creationId xmlns:a16="http://schemas.microsoft.com/office/drawing/2014/main" id="{5E105B26-2F8E-6F42-ACD9-B0D3E54B639A}"/>
              </a:ext>
            </a:extLst>
          </p:cNvPr>
          <p:cNvSpPr>
            <a:spLocks noGrp="1"/>
          </p:cNvSpPr>
          <p:nvPr>
            <p:ph type="body" sz="quarter" idx="60"/>
          </p:nvPr>
        </p:nvSpPr>
        <p:spPr>
          <a:prstGeom prst="rect">
            <a:avLst/>
          </a:prstGeom>
        </p:spPr>
        <p:txBody>
          <a:bodyPr/>
          <a:lstStyle/>
          <a:p>
            <a:pPr>
              <a:lnSpc>
                <a:spcPct val="120000"/>
              </a:lnSpc>
              <a:spcBef>
                <a:spcPts val="4158"/>
              </a:spcBef>
            </a:pPr>
            <a:r>
              <a:rPr lang="en-US" sz="1400" dirty="0">
                <a:latin typeface="Gotham Medium"/>
                <a:cs typeface="Calibri" panose="020F0502020204030204" pitchFamily="34" charset="0"/>
              </a:rPr>
              <a:t>Data rozmowy kwalifikacyjnej</a:t>
            </a:r>
          </a:p>
        </p:txBody>
      </p:sp>
      <p:sp>
        <p:nvSpPr>
          <p:cNvPr id="9" name="Text Placeholder 8">
            <a:extLst>
              <a:ext uri="{FF2B5EF4-FFF2-40B4-BE49-F238E27FC236}">
                <a16:creationId xmlns:a16="http://schemas.microsoft.com/office/drawing/2014/main" id="{14EDA875-0F22-A044-8C7D-E6C220D3E5A5}"/>
              </a:ext>
            </a:extLst>
          </p:cNvPr>
          <p:cNvSpPr>
            <a:spLocks noGrp="1"/>
          </p:cNvSpPr>
          <p:nvPr>
            <p:ph type="body" sz="quarter" idx="61"/>
          </p:nvPr>
        </p:nvSpPr>
        <p:spPr>
          <a:prstGeom prst="rect">
            <a:avLst/>
          </a:prstGeom>
        </p:spPr>
        <p:txBody>
          <a:bodyPr/>
          <a:lstStyle/>
          <a:p>
            <a:r>
              <a:rPr lang="en-US" dirty="0"/>
              <a:t>sierpień 2022 r. </a:t>
            </a:r>
          </a:p>
        </p:txBody>
      </p:sp>
      <p:sp>
        <p:nvSpPr>
          <p:cNvPr id="10" name="Text Placeholder 9">
            <a:extLst>
              <a:ext uri="{FF2B5EF4-FFF2-40B4-BE49-F238E27FC236}">
                <a16:creationId xmlns:a16="http://schemas.microsoft.com/office/drawing/2014/main" id="{41F06FCC-8744-6B40-A08C-4AFCBD84B721}"/>
              </a:ext>
            </a:extLst>
          </p:cNvPr>
          <p:cNvSpPr>
            <a:spLocks noGrp="1"/>
          </p:cNvSpPr>
          <p:nvPr>
            <p:ph type="body" sz="quarter" idx="62"/>
          </p:nvPr>
        </p:nvSpPr>
        <p:spPr>
          <a:prstGeom prst="rect">
            <a:avLst/>
          </a:prstGeom>
        </p:spPr>
        <p:txBody>
          <a:bodyPr/>
          <a:lstStyle/>
          <a:p>
            <a:r>
              <a:rPr lang="en-US" dirty="0"/>
              <a:t>Osoba kontaktowa</a:t>
            </a:r>
          </a:p>
        </p:txBody>
      </p:sp>
      <p:sp>
        <p:nvSpPr>
          <p:cNvPr id="11" name="Text Placeholder 10">
            <a:extLst>
              <a:ext uri="{FF2B5EF4-FFF2-40B4-BE49-F238E27FC236}">
                <a16:creationId xmlns:a16="http://schemas.microsoft.com/office/drawing/2014/main" id="{C1CA4F2B-4C9D-7A4F-BF06-EFD72398FD2F}"/>
              </a:ext>
            </a:extLst>
          </p:cNvPr>
          <p:cNvSpPr>
            <a:spLocks noGrp="1"/>
          </p:cNvSpPr>
          <p:nvPr>
            <p:ph type="body" sz="quarter" idx="63"/>
          </p:nvPr>
        </p:nvSpPr>
        <p:spPr>
          <a:prstGeom prst="rect">
            <a:avLst/>
          </a:prstGeom>
        </p:spPr>
        <p:txBody>
          <a:bodyPr/>
          <a:lstStyle/>
          <a:p>
            <a:r>
              <a:rPr lang="en-US" dirty="0"/>
              <a:t>Sarah Crowe</a:t>
            </a:r>
          </a:p>
        </p:txBody>
      </p:sp>
      <p:sp>
        <p:nvSpPr>
          <p:cNvPr id="12" name="Text Placeholder 11">
            <a:extLst>
              <a:ext uri="{FF2B5EF4-FFF2-40B4-BE49-F238E27FC236}">
                <a16:creationId xmlns:a16="http://schemas.microsoft.com/office/drawing/2014/main" id="{6B2A3C40-037D-704A-8619-98C82C91D011}"/>
              </a:ext>
            </a:extLst>
          </p:cNvPr>
          <p:cNvSpPr>
            <a:spLocks noGrp="1"/>
          </p:cNvSpPr>
          <p:nvPr>
            <p:ph type="body" sz="quarter" idx="64"/>
          </p:nvPr>
        </p:nvSpPr>
        <p:spPr>
          <a:prstGeom prst="rect">
            <a:avLst/>
          </a:prstGeom>
        </p:spPr>
        <p:txBody>
          <a:bodyPr/>
          <a:lstStyle/>
          <a:p>
            <a:r>
              <a:rPr lang="en-US" dirty="0"/>
              <a:t>Email</a:t>
            </a:r>
          </a:p>
        </p:txBody>
      </p:sp>
      <p:sp>
        <p:nvSpPr>
          <p:cNvPr id="13" name="Text Placeholder 12">
            <a:extLst>
              <a:ext uri="{FF2B5EF4-FFF2-40B4-BE49-F238E27FC236}">
                <a16:creationId xmlns:a16="http://schemas.microsoft.com/office/drawing/2014/main" id="{01A445BE-C237-B94C-8B70-E2C1CF3032DF}"/>
              </a:ext>
            </a:extLst>
          </p:cNvPr>
          <p:cNvSpPr>
            <a:spLocks noGrp="1"/>
          </p:cNvSpPr>
          <p:nvPr>
            <p:ph type="body" sz="quarter" idx="65"/>
          </p:nvPr>
        </p:nvSpPr>
        <p:spPr>
          <a:prstGeom prst="rect">
            <a:avLst/>
          </a:prstGeom>
        </p:spPr>
        <p:txBody>
          <a:bodyPr/>
          <a:lstStyle/>
          <a:p>
            <a:r>
              <a:rPr lang="en-US" dirty="0"/>
              <a:t>sarahcrowe@woodsides.com</a:t>
            </a:r>
          </a:p>
        </p:txBody>
      </p:sp>
      <p:sp>
        <p:nvSpPr>
          <p:cNvPr id="7" name="Text Placeholder 6">
            <a:extLst>
              <a:ext uri="{FF2B5EF4-FFF2-40B4-BE49-F238E27FC236}">
                <a16:creationId xmlns:a16="http://schemas.microsoft.com/office/drawing/2014/main" id="{335C0B89-DA40-0F4D-B609-4555DB7012C6}"/>
              </a:ext>
            </a:extLst>
          </p:cNvPr>
          <p:cNvSpPr>
            <a:spLocks noGrp="1"/>
          </p:cNvSpPr>
          <p:nvPr>
            <p:ph type="body" sz="quarter" idx="59"/>
          </p:nvPr>
        </p:nvSpPr>
        <p:spPr>
          <a:xfrm>
            <a:off x="248070" y="3578636"/>
            <a:ext cx="2694086" cy="349177"/>
          </a:xfrm>
          <a:prstGeom prst="rect">
            <a:avLst/>
          </a:prstGeom>
        </p:spPr>
        <p:txBody>
          <a:bodyPr/>
          <a:lstStyle/>
          <a:p>
            <a:r>
              <a:rPr lang="en-US" sz="1400" b="1" dirty="0">
                <a:latin typeface="Gotham Medium"/>
                <a:cs typeface="Calibri" panose="020F0502020204030204" pitchFamily="34" charset="0"/>
              </a:rPr>
              <a:t>Grupa Woodside Logistics </a:t>
            </a:r>
          </a:p>
        </p:txBody>
      </p:sp>
      <p:grpSp>
        <p:nvGrpSpPr>
          <p:cNvPr id="17" name="Group 16">
            <a:extLst>
              <a:ext uri="{FF2B5EF4-FFF2-40B4-BE49-F238E27FC236}">
                <a16:creationId xmlns:a16="http://schemas.microsoft.com/office/drawing/2014/main" id="{03FE64B4-10BA-B54D-85FA-0A11220FF92B}"/>
              </a:ext>
            </a:extLst>
          </p:cNvPr>
          <p:cNvGrpSpPr/>
          <p:nvPr/>
        </p:nvGrpSpPr>
        <p:grpSpPr>
          <a:xfrm>
            <a:off x="2179156" y="8061484"/>
            <a:ext cx="971741" cy="832733"/>
            <a:chOff x="3916507" y="3269513"/>
            <a:chExt cx="971741" cy="832733"/>
          </a:xfrm>
        </p:grpSpPr>
        <p:sp>
          <p:nvSpPr>
            <p:cNvPr id="18" name="Freeform 17">
              <a:extLst>
                <a:ext uri="{FF2B5EF4-FFF2-40B4-BE49-F238E27FC236}">
                  <a16:creationId xmlns:a16="http://schemas.microsoft.com/office/drawing/2014/main" id="{574498D0-4F11-424D-B4A3-7FAC66C4C3FA}"/>
                </a:ext>
              </a:extLst>
            </p:cNvPr>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a:extLst>
                <a:ext uri="{FF2B5EF4-FFF2-40B4-BE49-F238E27FC236}">
                  <a16:creationId xmlns:a16="http://schemas.microsoft.com/office/drawing/2014/main" id="{091555B9-DA8A-5946-92D3-B5899CDDEC04}"/>
                </a:ext>
              </a:extLst>
            </p:cNvPr>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KLIKNIJ</a:t>
              </a:r>
            </a:p>
            <a:p>
              <a:pPr marL="12700" algn="ctr">
                <a:lnSpc>
                  <a:spcPts val="1420"/>
                </a:lnSpc>
                <a:spcBef>
                  <a:spcPts val="100"/>
                </a:spcBef>
              </a:pPr>
              <a:r>
                <a:rPr lang="en-IE" sz="1300" dirty="0">
                  <a:solidFill>
                    <a:schemeClr val="bg1"/>
                  </a:solidFill>
                  <a:latin typeface="Gotham Medium" pitchFamily="2" charset="0"/>
                  <a:cs typeface="Gotham Medium" pitchFamily="2" charset="0"/>
                </a:rPr>
                <a:t>DO WGLĄDU</a:t>
              </a:r>
            </a:p>
          </p:txBody>
        </p:sp>
      </p:grpSp>
      <p:pic>
        <p:nvPicPr>
          <p:cNvPr id="31" name="Picture Placeholder 30">
            <a:extLst>
              <a:ext uri="{FF2B5EF4-FFF2-40B4-BE49-F238E27FC236}">
                <a16:creationId xmlns:a16="http://schemas.microsoft.com/office/drawing/2014/main" id="{E33839BE-BF73-1AB8-63A3-5043C56DE05D}"/>
              </a:ext>
            </a:extLst>
          </p:cNvPr>
          <p:cNvPicPr>
            <a:picLocks noGrp="1" noChangeAspect="1"/>
          </p:cNvPicPr>
          <p:nvPr>
            <p:ph type="pic" sz="quarter" idx="66"/>
          </p:nvPr>
        </p:nvPicPr>
        <p:blipFill>
          <a:blip r:embed="rId4" cstate="screen">
            <a:extLst>
              <a:ext uri="{28A0092B-C50C-407E-A947-70E740481C1C}">
                <a14:useLocalDpi xmlns:a14="http://schemas.microsoft.com/office/drawing/2010/main"/>
              </a:ext>
            </a:extLst>
          </a:blip>
          <a:srcRect/>
          <a:stretch>
            <a:fillRect/>
          </a:stretch>
        </p:blipFill>
        <p:spPr/>
      </p:pic>
      <p:pic>
        <p:nvPicPr>
          <p:cNvPr id="35" name="Picture 34">
            <a:extLst>
              <a:ext uri="{FF2B5EF4-FFF2-40B4-BE49-F238E27FC236}">
                <a16:creationId xmlns:a16="http://schemas.microsoft.com/office/drawing/2014/main" id="{EF213E04-9E07-63C8-D366-2D6E897B63F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97715" y="5350721"/>
            <a:ext cx="2437534" cy="783058"/>
          </a:xfrm>
          <a:prstGeom prst="rect">
            <a:avLst/>
          </a:prstGeom>
        </p:spPr>
      </p:pic>
    </p:spTree>
    <p:extLst>
      <p:ext uri="{BB962C8B-B14F-4D97-AF65-F5344CB8AC3E}">
        <p14:creationId xmlns:p14="http://schemas.microsoft.com/office/powerpoint/2010/main" val="515804087"/>
      </p:ext>
    </p:extLst>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1487306" y="427011"/>
            <a:ext cx="4124457" cy="597212"/>
          </a:xfrm>
        </p:spPr>
        <p:txBody>
          <a:bodyPr/>
          <a:lstStyle/>
          <a:p>
            <a:pPr lvl="1" algn="ctr"/>
            <a:r>
              <a:rPr lang="en-US" sz="1600" b="1" dirty="0">
                <a:solidFill>
                  <a:srgbClr val="31475E"/>
                </a:solidFill>
                <a:latin typeface="Gothic medium"/>
                <a:cs typeface="Calibri" panose="020F0502020204030204" pitchFamily="34" charset="0"/>
              </a:rPr>
              <a:t>Możliwości rozwoju kariery - "Pytanie zadawane na każdej rozmowie kwalifikacyjnej"</a:t>
            </a:r>
          </a:p>
        </p:txBody>
      </p:sp>
      <p:sp>
        <p:nvSpPr>
          <p:cNvPr id="6" name="Text Placeholder 5">
            <a:extLst>
              <a:ext uri="{FF2B5EF4-FFF2-40B4-BE49-F238E27FC236}">
                <a16:creationId xmlns:a16="http://schemas.microsoft.com/office/drawing/2014/main" id="{55A12568-AA8A-FD48-B41C-E585D0F66557}"/>
              </a:ext>
            </a:extLst>
          </p:cNvPr>
          <p:cNvSpPr>
            <a:spLocks noGrp="1"/>
          </p:cNvSpPr>
          <p:nvPr>
            <p:ph type="body" sz="quarter" idx="32"/>
          </p:nvPr>
        </p:nvSpPr>
        <p:spPr>
          <a:xfrm>
            <a:off x="387755" y="1259979"/>
            <a:ext cx="6381082" cy="2515305"/>
          </a:xfrm>
        </p:spPr>
        <p:txBody>
          <a:bodyPr/>
          <a:lstStyle/>
          <a:p>
            <a:r>
              <a:rPr lang="en-US" sz="1200" dirty="0">
                <a:solidFill>
                  <a:schemeClr val="tx1"/>
                </a:solidFill>
                <a:latin typeface="Calibri" panose="020F0502020204030204" pitchFamily="34" charset="0"/>
                <a:cs typeface="Calibri" panose="020F0502020204030204" pitchFamily="34" charset="0"/>
              </a:rPr>
              <a:t>Z ponad 500 pracownikami, ogromną pulą talentów, które są wyraźnie pielęgnowane i zachęcane na każdym poziomie w </a:t>
            </a:r>
            <a:r>
              <a:rPr lang="en-US" sz="1200" dirty="0" err="1">
                <a:solidFill>
                  <a:schemeClr val="tx1"/>
                </a:solidFill>
                <a:latin typeface="Calibri" panose="020F0502020204030204" pitchFamily="34" charset="0"/>
                <a:cs typeface="Calibri" panose="020F0502020204030204" pitchFamily="34" charset="0"/>
              </a:rPr>
              <a:t>organizacji, </a:t>
            </a:r>
            <a:r>
              <a:rPr lang="en-US" sz="1200" dirty="0">
                <a:solidFill>
                  <a:schemeClr val="tx1"/>
                </a:solidFill>
                <a:latin typeface="Calibri" panose="020F0502020204030204" pitchFamily="34" charset="0"/>
                <a:cs typeface="Calibri" panose="020F0502020204030204" pitchFamily="34" charset="0"/>
              </a:rPr>
              <a:t>istnieją jasne możliwości rozwoju kariery w Woodsides. </a:t>
            </a:r>
          </a:p>
          <a:p>
            <a:endParaRPr lang="en-US" sz="1200" dirty="0">
              <a:solidFill>
                <a:schemeClr val="tx1"/>
              </a:solidFill>
              <a:latin typeface="Calibri" panose="020F0502020204030204" pitchFamily="34" charset="0"/>
              <a:cs typeface="Calibri" panose="020F0502020204030204" pitchFamily="34" charset="0"/>
            </a:endParaRPr>
          </a:p>
          <a:p>
            <a:r>
              <a:rPr lang="en-US" sz="1200" b="1" i="1" dirty="0">
                <a:solidFill>
                  <a:schemeClr val="tx1"/>
                </a:solidFill>
                <a:latin typeface="Calibri" panose="020F0502020204030204" pitchFamily="34" charset="0"/>
                <a:cs typeface="Calibri" panose="020F0502020204030204" pitchFamily="34" charset="0"/>
              </a:rPr>
              <a:t>"Nasz konkurencyjny pakiet świadczeń odzwierciedla to, abyśmy przyciągali i osiągali wysoki kaliber pracowników dla każdej z naszych ról".</a:t>
            </a:r>
          </a:p>
          <a:p>
            <a:endParaRPr lang="en-US" sz="1200" b="1" i="1"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rPr>
              <a:t>Firma Woodsides szczyci się tym, że rekrutuje, zatrudnia i promuje najbardziej utalentowanych pracowników na wszystkich stanowiskach. </a:t>
            </a:r>
          </a:p>
          <a:p>
            <a:r>
              <a:rPr lang="en-US" sz="1200" dirty="0">
                <a:solidFill>
                  <a:schemeClr val="tx1"/>
                </a:solidFill>
                <a:latin typeface="Calibri" panose="020F0502020204030204" pitchFamily="34" charset="0"/>
                <a:cs typeface="Calibri" panose="020F0502020204030204" pitchFamily="34" charset="0"/>
              </a:rPr>
              <a:t>Aktywnie promują Institute of Leadership &amp; Management (ILM) wśród swoich pracowników i są dumni z rozwoju swoich pracowników pod parasolem Woodsides. Wewnętrzna promocja i rozwój w ramach istniejących talentów wewnętrznych, HR coraz rzadziej muszą iść na zewnątrz dla ról kierowniczych. Proste rzeczy, takie jak odpowiednia reprezentacja na ich stronie internetowej </a:t>
            </a:r>
          </a:p>
          <a:p>
            <a:endParaRPr lang="en-US" sz="1200" dirty="0">
              <a:solidFill>
                <a:schemeClr val="tx1"/>
              </a:solidFill>
              <a:latin typeface="Calibri" panose="020F0502020204030204" pitchFamily="34" charset="0"/>
              <a:cs typeface="Calibri" panose="020F0502020204030204" pitchFamily="34" charset="0"/>
            </a:endParaRPr>
          </a:p>
        </p:txBody>
      </p:sp>
      <p:grpSp>
        <p:nvGrpSpPr>
          <p:cNvPr id="54" name="Graphic 2">
            <a:extLst>
              <a:ext uri="{FF2B5EF4-FFF2-40B4-BE49-F238E27FC236}">
                <a16:creationId xmlns:a16="http://schemas.microsoft.com/office/drawing/2014/main" id="{4BDD091B-4633-7D4E-95D5-07EE1E0D547C}"/>
              </a:ext>
            </a:extLst>
          </p:cNvPr>
          <p:cNvGrpSpPr/>
          <p:nvPr/>
        </p:nvGrpSpPr>
        <p:grpSpPr>
          <a:xfrm>
            <a:off x="303728" y="952545"/>
            <a:ext cx="331769" cy="383118"/>
            <a:chOff x="8823055" y="3850915"/>
            <a:chExt cx="751563" cy="867883"/>
          </a:xfrm>
          <a:solidFill>
            <a:schemeClr val="bg1"/>
          </a:solidFill>
        </p:grpSpPr>
        <p:sp>
          <p:nvSpPr>
            <p:cNvPr id="55" name="Freeform 54">
              <a:extLst>
                <a:ext uri="{FF2B5EF4-FFF2-40B4-BE49-F238E27FC236}">
                  <a16:creationId xmlns:a16="http://schemas.microsoft.com/office/drawing/2014/main" id="{0E3191AB-EA79-484F-815E-A1BA6BE96F59}"/>
                </a:ext>
              </a:extLst>
            </p:cNvPr>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97F999E-BFFF-2A4A-B889-8772DD4C8C0F}"/>
                </a:ext>
              </a:extLst>
            </p:cNvPr>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0DCAE963-EA61-9248-B874-BDCCC00CF22B}"/>
                </a:ext>
              </a:extLst>
            </p:cNvPr>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6E33A2EB-99AE-3F4D-AA92-391CF5FC597E}"/>
                </a:ext>
              </a:extLst>
            </p:cNvPr>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402F589-DBC8-1446-98EE-E70D68FE5D06}"/>
                </a:ext>
              </a:extLst>
            </p:cNvPr>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F50C4AE-5C85-0C4A-90FD-151C369E1E65}"/>
                </a:ext>
              </a:extLst>
            </p:cNvPr>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851E2FF-7CE5-5A42-879F-B22BB005B120}"/>
                </a:ext>
              </a:extLst>
            </p:cNvPr>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572FD1DD-0497-AB46-B2A4-FBBE368CC9FE}"/>
                </a:ext>
              </a:extLst>
            </p:cNvPr>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1F70C06-5FC0-2849-83AF-8A166DCD4635}"/>
                </a:ext>
              </a:extLst>
            </p:cNvPr>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a:extLst>
              <a:ext uri="{FF2B5EF4-FFF2-40B4-BE49-F238E27FC236}">
                <a16:creationId xmlns:a16="http://schemas.microsoft.com/office/drawing/2014/main" id="{F899A834-34D8-4C10-8EB6-33C4878AB26E}"/>
              </a:ext>
            </a:extLst>
          </p:cNvPr>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a:extLst>
              <a:ext uri="{FF2B5EF4-FFF2-40B4-BE49-F238E27FC236}">
                <a16:creationId xmlns:a16="http://schemas.microsoft.com/office/drawing/2014/main" id="{DAFFE613-71ED-46DA-9250-16E8235A326D}"/>
              </a:ext>
            </a:extLst>
          </p:cNvPr>
          <p:cNvGrpSpPr/>
          <p:nvPr/>
        </p:nvGrpSpPr>
        <p:grpSpPr>
          <a:xfrm>
            <a:off x="142266" y="722913"/>
            <a:ext cx="6712351" cy="597212"/>
            <a:chOff x="137702" y="3746222"/>
            <a:chExt cx="6712351" cy="597212"/>
          </a:xfrm>
        </p:grpSpPr>
        <p:cxnSp>
          <p:nvCxnSpPr>
            <p:cNvPr id="31" name="Straight Connector 30">
              <a:extLst>
                <a:ext uri="{FF2B5EF4-FFF2-40B4-BE49-F238E27FC236}">
                  <a16:creationId xmlns:a16="http://schemas.microsoft.com/office/drawing/2014/main" id="{4574630D-A0FB-4C02-9B70-CEBB07AAEE39}"/>
                </a:ext>
              </a:extLst>
            </p:cNvPr>
            <p:cNvCxnSpPr>
              <a:cxnSpLocks/>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AD7CA5F-9D47-48C7-8C2C-3284EBE6B28D}"/>
                </a:ext>
              </a:extLst>
            </p:cNvPr>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ext Placeholder 3">
            <a:extLst>
              <a:ext uri="{FF2B5EF4-FFF2-40B4-BE49-F238E27FC236}">
                <a16:creationId xmlns:a16="http://schemas.microsoft.com/office/drawing/2014/main" id="{3B7986D9-11F0-D955-3997-0705CAB4C273}"/>
              </a:ext>
            </a:extLst>
          </p:cNvPr>
          <p:cNvSpPr txBox="1">
            <a:spLocks/>
          </p:cNvSpPr>
          <p:nvPr/>
        </p:nvSpPr>
        <p:spPr>
          <a:xfrm>
            <a:off x="666635" y="9028072"/>
            <a:ext cx="5823321" cy="522350"/>
          </a:xfrm>
          <a:prstGeom prst="rect">
            <a:avLst/>
          </a:prstGeom>
        </p:spPr>
        <p:txBody>
          <a:bodyPr numCol="1" spcCol="288000" anchor="t">
            <a:noAutofit/>
          </a:bodyPr>
          <a:lstStyle>
            <a:lvl1pPr marL="0" marR="0" indent="0" algn="just" defTabSz="583729" rtl="0" latinLnBrk="0">
              <a:lnSpc>
                <a:spcPct val="100000"/>
              </a:lnSpc>
              <a:spcBef>
                <a:spcPts val="0"/>
              </a:spcBef>
              <a:spcAft>
                <a:spcPts val="0"/>
              </a:spcAft>
              <a:buClrTx/>
              <a:buSzTx/>
              <a:buFontTx/>
              <a:buNone/>
              <a:tabLst/>
              <a:defRPr sz="1000" b="0" i="0" u="none" strike="noStrike" cap="none" spc="0" baseline="0">
                <a:ln>
                  <a:noFill/>
                </a:ln>
                <a:solidFill>
                  <a:srgbClr val="595959"/>
                </a:solidFill>
                <a:uFillTx/>
                <a:latin typeface="Gotham Book" pitchFamily="2" charset="0"/>
                <a:ea typeface="Montserrat Light"/>
                <a:cs typeface="Gotham Book" pitchFamily="2" charset="0"/>
                <a:sym typeface="Montserrat Light"/>
              </a:defRPr>
            </a:lvl1pPr>
            <a:lvl2pPr marL="377967"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934"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3901"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869" marR="0" indent="0" algn="l" defTabSz="583729" rtl="0" latinLnBrk="0">
              <a:lnSpc>
                <a:spcPct val="120000"/>
              </a:lnSpc>
              <a:spcBef>
                <a:spcPts val="4158"/>
              </a:spcBef>
              <a:spcAft>
                <a:spcPts val="0"/>
              </a:spcAft>
              <a:buClrTx/>
              <a:buSzTx/>
              <a:buFontTx/>
              <a:buNone/>
              <a:tabLst/>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831"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597"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364"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30" algn="l" defTabSz="583729" rtl="0" latinLnBrk="0">
              <a:lnSpc>
                <a:spcPct val="120000"/>
              </a:lnSpc>
              <a:spcBef>
                <a:spcPts val="4158"/>
              </a:spcBef>
              <a:spcAft>
                <a:spcPts val="0"/>
              </a:spcAft>
              <a:buClrTx/>
              <a:buSzTx/>
              <a:buFontTx/>
              <a:buNone/>
              <a:tabLst/>
              <a:defRPr sz="1219" b="0" i="0" u="none" strike="noStrike" cap="none" spc="0" baseline="0">
                <a:ln>
                  <a:noFill/>
                </a:ln>
                <a:solidFill>
                  <a:srgbClr val="595457"/>
                </a:solidFill>
                <a:uFillTx/>
                <a:latin typeface="Montserrat Light"/>
                <a:ea typeface="Montserrat Light"/>
                <a:cs typeface="Montserrat Light"/>
                <a:sym typeface="Montserrat Light"/>
              </a:defRPr>
            </a:lvl9pPr>
          </a:lstStyle>
          <a:p>
            <a:pPr algn="ctr"/>
            <a:r>
              <a:rPr lang="en-US" sz="1200" i="1" dirty="0"/>
              <a:t>Jeśli jesteś zainteresowany karierą w logistyce, sprawdź stronę Woodsides klikając na obrazek powyżej. </a:t>
            </a:r>
          </a:p>
        </p:txBody>
      </p:sp>
      <p:pic>
        <p:nvPicPr>
          <p:cNvPr id="4" name="Picture 3">
            <a:hlinkClick r:id="rId2"/>
            <a:extLst>
              <a:ext uri="{FF2B5EF4-FFF2-40B4-BE49-F238E27FC236}">
                <a16:creationId xmlns:a16="http://schemas.microsoft.com/office/drawing/2014/main" id="{CC0C36D9-FF88-CE47-FEE0-3CE47028A99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66635" y="6449299"/>
            <a:ext cx="5765800" cy="2600020"/>
          </a:xfrm>
          <a:prstGeom prst="rect">
            <a:avLst/>
          </a:prstGeom>
        </p:spPr>
      </p:pic>
      <p:pic>
        <p:nvPicPr>
          <p:cNvPr id="10" name="Picture 9">
            <a:extLst>
              <a:ext uri="{FF2B5EF4-FFF2-40B4-BE49-F238E27FC236}">
                <a16:creationId xmlns:a16="http://schemas.microsoft.com/office/drawing/2014/main" id="{397136D7-DD7C-5800-D6F1-F82C64D4688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20724" y="3609587"/>
            <a:ext cx="6123087" cy="2783222"/>
          </a:xfrm>
          <a:prstGeom prst="rect">
            <a:avLst/>
          </a:prstGeom>
        </p:spPr>
      </p:pic>
    </p:spTree>
    <p:extLst>
      <p:ext uri="{BB962C8B-B14F-4D97-AF65-F5344CB8AC3E}">
        <p14:creationId xmlns:p14="http://schemas.microsoft.com/office/powerpoint/2010/main" val="3557795548"/>
      </p:ext>
    </p:extLst>
  </p:cSld>
  <p:clrMapOvr>
    <a:masterClrMapping/>
  </p:clrMapOvr>
  <p:transition spd="med"/>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32"/>
          </p:nvPr>
        </p:nvSpPr>
        <p:spPr>
          <a:xfrm>
            <a:off x="3715491" y="3283832"/>
            <a:ext cx="2972435" cy="6084570"/>
          </a:xfrm>
        </p:spPr>
        <p:txBody>
          <a:bodyPr/>
          <a:lstStyle/>
          <a:p>
            <a:r>
              <a:rPr lang="en-US" sz="1600" b="1" dirty="0">
                <a:solidFill>
                  <a:srgbClr val="2E495E"/>
                </a:solidFill>
                <a:latin typeface="Gothic medium"/>
                <a:cs typeface="Calibri" panose="020F0502020204030204" pitchFamily="34" charset="0"/>
                <a:sym typeface="+mn-ea"/>
              </a:rPr>
              <a:t>Wstęp</a:t>
            </a:r>
            <a:endParaRPr lang="en-US" sz="1600" b="1" dirty="0">
              <a:solidFill>
                <a:srgbClr val="2E495E"/>
              </a:solidFill>
              <a:latin typeface="Gothic medium"/>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MentorME to program wsparcia dla młodych kobiet z branży zakupów, SCM i logistyki.</a:t>
            </a:r>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effectLst/>
                <a:latin typeface="Calibri" panose="020F0502020204030204" pitchFamily="34" charset="0"/>
                <a:ea typeface="Calibri" panose="020F0502020204030204" pitchFamily="34" charset="0"/>
                <a:cs typeface="Calibri" panose="020F0502020204030204" pitchFamily="34" charset="0"/>
                <a:sym typeface="+mn-ea"/>
              </a:rPr>
              <a:t>Pomaga młodym kobietom w przejściu z uczelni do pracy, aby mogły z powodzeniem opanować wejście na rynek pracy. </a:t>
            </a:r>
          </a:p>
          <a:p>
            <a:endParaRPr lang="en-US" sz="1200" dirty="0">
              <a:solidFill>
                <a:schemeClr val="tx1"/>
              </a:solidFill>
              <a:effectLst/>
              <a:latin typeface="Calibri" panose="020F0502020204030204" pitchFamily="34" charset="0"/>
              <a:ea typeface="Calibri" panose="020F0502020204030204" pitchFamily="34" charset="0"/>
              <a:cs typeface="Calibri" panose="020F0502020204030204" pitchFamily="34" charset="0"/>
              <a:sym typeface="+mn-ea"/>
            </a:endParaRPr>
          </a:p>
          <a:p>
            <a:r>
              <a:rPr lang="en-US" sz="1200" dirty="0">
                <a:latin typeface="Calibri" panose="020F0502020204030204" pitchFamily="34" charset="0"/>
                <a:cs typeface="Calibri" panose="020F0502020204030204" pitchFamily="34" charset="0"/>
                <a:sym typeface="+mn-ea"/>
              </a:rPr>
              <a:t>Projekt "Mentor Me" został zainicjowany przez organizację o nazwie BME </a:t>
            </a:r>
            <a:r>
              <a:rPr lang="en-US" sz="1200" dirty="0" err="1">
                <a:latin typeface="Calibri" panose="020F0502020204030204" pitchFamily="34" charset="0"/>
                <a:cs typeface="Calibri" panose="020F0502020204030204" pitchFamily="34" charset="0"/>
                <a:sym typeface="+mn-ea"/>
              </a:rPr>
              <a:t>verband</a:t>
            </a:r>
            <a:r>
              <a:rPr lang="en-US" sz="1200" dirty="0">
                <a:latin typeface="Calibri" panose="020F0502020204030204" pitchFamily="34" charset="0"/>
                <a:cs typeface="Calibri" panose="020F0502020204030204" pitchFamily="34" charset="0"/>
                <a:sym typeface="+mn-ea"/>
              </a:rPr>
              <a:t>. BME jest silną społecznością dla zakupów, zarządzania łańcuchem dostaw i logistyki. Organizacja ta została założona w 1954 roku i jest stowarzyszeniem handlowym dla kupców, menedżerów łańcucha dostaw i logistyków w Niemczech, a także w Europie kontynentalnej.</a:t>
            </a:r>
            <a:endParaRPr lang="en-US" sz="1200" dirty="0">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a:p>
            <a:r>
              <a:rPr lang="en-US" sz="1200" dirty="0">
                <a:latin typeface="Calibri" panose="020F0502020204030204" pitchFamily="34" charset="0"/>
                <a:cs typeface="Calibri" panose="020F0502020204030204" pitchFamily="34" charset="0"/>
                <a:sym typeface="+mn-ea"/>
              </a:rPr>
              <a:t>BME oznacza </a:t>
            </a:r>
            <a:r>
              <a:rPr lang="en-US" sz="1200" dirty="0" err="1">
                <a:latin typeface="Calibri" panose="020F0502020204030204" pitchFamily="34" charset="0"/>
                <a:cs typeface="Calibri" panose="020F0502020204030204" pitchFamily="34" charset="0"/>
                <a:sym typeface="+mn-ea"/>
              </a:rPr>
              <a:t>Bundesverband Materialwirtschaft</a:t>
            </a:r>
            <a:r>
              <a:rPr lang="en-US" sz="1200" dirty="0">
                <a:latin typeface="Calibri" panose="020F0502020204030204" pitchFamily="34" charset="0"/>
                <a:cs typeface="Calibri" panose="020F0502020204030204" pitchFamily="34" charset="0"/>
                <a:sym typeface="+mn-ea"/>
              </a:rPr>
              <a:t>, </a:t>
            </a:r>
            <a:r>
              <a:rPr lang="en-US" sz="1200" dirty="0" err="1">
                <a:latin typeface="Calibri" panose="020F0502020204030204" pitchFamily="34" charset="0"/>
                <a:cs typeface="Calibri" panose="020F0502020204030204" pitchFamily="34" charset="0"/>
                <a:sym typeface="+mn-ea"/>
              </a:rPr>
              <a:t>Einkauf </a:t>
            </a:r>
            <a:r>
              <a:rPr lang="en-US" sz="1200" dirty="0">
                <a:latin typeface="Calibri" panose="020F0502020204030204" pitchFamily="34" charset="0"/>
                <a:cs typeface="Calibri" panose="020F0502020204030204" pitchFamily="34" charset="0"/>
                <a:sym typeface="+mn-ea"/>
              </a:rPr>
              <a:t>und </a:t>
            </a:r>
            <a:r>
              <a:rPr lang="en-US" sz="1200" dirty="0" err="1">
                <a:latin typeface="Calibri" panose="020F0502020204030204" pitchFamily="34" charset="0"/>
                <a:cs typeface="Calibri" panose="020F0502020204030204" pitchFamily="34" charset="0"/>
                <a:sym typeface="+mn-ea"/>
              </a:rPr>
              <a:t>Logistik e.</a:t>
            </a:r>
            <a:r>
              <a:rPr lang="en-US" sz="1200" dirty="0">
                <a:latin typeface="Calibri" panose="020F0502020204030204" pitchFamily="34" charset="0"/>
                <a:cs typeface="Calibri" panose="020F0502020204030204" pitchFamily="34" charset="0"/>
                <a:sym typeface="+mn-ea"/>
              </a:rPr>
              <a:t>V.</a:t>
            </a:r>
            <a:endParaRPr lang="en-US" sz="1200" dirty="0">
              <a:latin typeface="Calibri" panose="020F0502020204030204" pitchFamily="34" charset="0"/>
              <a:cs typeface="Calibri" panose="020F0502020204030204" pitchFamily="34" charset="0"/>
            </a:endParaRPr>
          </a:p>
          <a:p>
            <a:endParaRPr lang="en-US" sz="1200" dirty="0">
              <a:solidFill>
                <a:schemeClr val="tx1"/>
              </a:solidFill>
              <a:effectLst/>
              <a:latin typeface="Calibri" panose="020F0502020204030204" pitchFamily="34" charset="0"/>
              <a:ea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endParaRPr lang="en-US" sz="1200" dirty="0">
              <a:latin typeface="Calibri" panose="020F0502020204030204" pitchFamily="34" charset="0"/>
              <a:cs typeface="Calibri" panose="020F0502020204030204" pitchFamily="34" charset="0"/>
            </a:endParaRPr>
          </a:p>
        </p:txBody>
      </p:sp>
      <p:sp>
        <p:nvSpPr>
          <p:cNvPr id="8" name="Text Placeholder 7"/>
          <p:cNvSpPr>
            <a:spLocks noGrp="1"/>
          </p:cNvSpPr>
          <p:nvPr>
            <p:ph type="body" sz="quarter" idx="60"/>
          </p:nvPr>
        </p:nvSpPr>
        <p:spPr>
          <a:xfrm>
            <a:off x="251460" y="4074795"/>
            <a:ext cx="2705735" cy="574675"/>
          </a:xfrm>
          <a:prstGeom prst="rect">
            <a:avLst/>
          </a:prstGeom>
        </p:spPr>
        <p:txBody>
          <a:bodyPr/>
          <a:lstStyle/>
          <a:p>
            <a:r>
              <a:rPr lang="en-US" sz="1400" dirty="0">
                <a:latin typeface="Gothic medium"/>
                <a:cs typeface="Calibri" panose="020F0502020204030204" pitchFamily="34" charset="0"/>
              </a:rPr>
              <a:t>Promowanie kobiecego przywództwa</a:t>
            </a:r>
          </a:p>
        </p:txBody>
      </p:sp>
      <p:sp>
        <p:nvSpPr>
          <p:cNvPr id="11" name="Text Placeholder 10"/>
          <p:cNvSpPr>
            <a:spLocks noGrp="1"/>
          </p:cNvSpPr>
          <p:nvPr>
            <p:ph type="body" sz="quarter" idx="63"/>
          </p:nvPr>
        </p:nvSpPr>
        <p:spPr>
          <a:xfrm>
            <a:off x="257284" y="5417545"/>
            <a:ext cx="2694086" cy="349177"/>
          </a:xfrm>
          <a:prstGeom prst="rect">
            <a:avLst/>
          </a:prstGeom>
        </p:spPr>
        <p:txBody>
          <a:bodyPr/>
          <a:lstStyle/>
          <a:p>
            <a:r>
              <a:rPr lang="en-US" sz="1400" b="1" dirty="0">
                <a:latin typeface="Calibri" panose="020F0502020204030204" pitchFamily="34" charset="0"/>
                <a:cs typeface="Calibri" panose="020F0502020204030204" pitchFamily="34" charset="0"/>
              </a:rPr>
              <a:t>Zasoby : </a:t>
            </a:r>
          </a:p>
          <a:p>
            <a:r>
              <a:rPr lang="en-US" sz="1400" b="1" dirty="0">
                <a:latin typeface="Calibri" panose="020F0502020204030204" pitchFamily="34" charset="0"/>
                <a:cs typeface="Calibri" panose="020F0502020204030204" pitchFamily="34" charset="0"/>
              </a:rPr>
              <a:t>https://www.bme.de/netzwerk/young-professionals/</a:t>
            </a:r>
          </a:p>
        </p:txBody>
      </p:sp>
      <p:sp>
        <p:nvSpPr>
          <p:cNvPr id="6" name="Text Placeholder 5"/>
          <p:cNvSpPr>
            <a:spLocks noGrp="1"/>
          </p:cNvSpPr>
          <p:nvPr>
            <p:ph type="body" sz="quarter" idx="58"/>
          </p:nvPr>
        </p:nvSpPr>
        <p:spPr>
          <a:xfrm>
            <a:off x="278983" y="3697916"/>
            <a:ext cx="2694087" cy="349177"/>
          </a:xfrm>
          <a:prstGeom prst="rect">
            <a:avLst/>
          </a:prstGeom>
        </p:spPr>
        <p:txBody>
          <a:bodyPr/>
          <a:lstStyle/>
          <a:p>
            <a:r>
              <a:rPr lang="en-US" sz="1600" dirty="0">
                <a:latin typeface="Gothic medium"/>
                <a:cs typeface="Calibri" panose="020F0502020204030204" pitchFamily="34" charset="0"/>
              </a:rPr>
              <a:t>MENTOR MNIE</a:t>
            </a:r>
          </a:p>
        </p:txBody>
      </p:sp>
      <p:pic>
        <p:nvPicPr>
          <p:cNvPr id="3" name="Picture Placeholder 2" descr="woman-courier-flat-color-vector-detailed-character-gender-equality-workplace-cheerful-female-working-delivery-service-189916198"/>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tretch>
            <a:fillRect/>
          </a:stretch>
        </p:blipFill>
        <p:spPr>
          <a:xfrm>
            <a:off x="635" y="7555230"/>
            <a:ext cx="2972435" cy="2177415"/>
          </a:xfrm>
          <a:prstGeom prst="rect">
            <a:avLst/>
          </a:prstGeom>
        </p:spPr>
      </p:pic>
      <p:pic>
        <p:nvPicPr>
          <p:cNvPr id="2" name="Picture Placeholder 1" descr="pic 6"/>
          <p:cNvPicPr>
            <a:picLocks noGrp="1" noChangeAspect="1"/>
          </p:cNvPicPr>
          <p:nvPr>
            <p:ph type="pic" sz="quarter" idx="66"/>
          </p:nvPr>
        </p:nvPicPr>
        <p:blipFill>
          <a:blip r:embed="rId3" cstate="screen">
            <a:extLst>
              <a:ext uri="{28A0092B-C50C-407E-A947-70E740481C1C}">
                <a14:useLocalDpi xmlns:a14="http://schemas.microsoft.com/office/drawing/2010/main"/>
              </a:ext>
            </a:extLst>
          </a:blip>
          <a:srcRect r="-3701"/>
          <a:stretch>
            <a:fillRect/>
          </a:stretch>
        </p:blipFill>
        <p:spPr>
          <a:xfrm>
            <a:off x="86360" y="102870"/>
            <a:ext cx="3559175" cy="2781935"/>
          </a:xfrm>
          <a:prstGeom prst="rect">
            <a:avLst/>
          </a:prstGeom>
          <a:solidFill>
            <a:srgbClr val="F05856"/>
          </a:solidFill>
        </p:spPr>
      </p:pic>
      <p:grpSp>
        <p:nvGrpSpPr>
          <p:cNvPr id="17" name="Group 16"/>
          <p:cNvGrpSpPr/>
          <p:nvPr/>
        </p:nvGrpSpPr>
        <p:grpSpPr>
          <a:xfrm>
            <a:off x="2179156" y="8061484"/>
            <a:ext cx="971741" cy="832733"/>
            <a:chOff x="3916507" y="3269513"/>
            <a:chExt cx="971741" cy="832733"/>
          </a:xfrm>
        </p:grpSpPr>
        <p:sp>
          <p:nvSpPr>
            <p:cNvPr id="18" name="Freeform 17"/>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KLIKNIJ</a:t>
              </a:r>
            </a:p>
            <a:p>
              <a:pPr marL="12700" algn="ctr">
                <a:lnSpc>
                  <a:spcPts val="1420"/>
                </a:lnSpc>
                <a:spcBef>
                  <a:spcPts val="100"/>
                </a:spcBef>
              </a:pPr>
              <a:r>
                <a:rPr lang="en-IE" sz="1300" dirty="0">
                  <a:solidFill>
                    <a:schemeClr val="bg1"/>
                  </a:solidFill>
                  <a:latin typeface="Gotham Medium" pitchFamily="2" charset="0"/>
                  <a:cs typeface="Gotham Medium" pitchFamily="2" charset="0"/>
                </a:rPr>
                <a:t>DO WGLĄDU</a:t>
              </a:r>
            </a:p>
          </p:txBody>
        </p:sp>
      </p:grpSp>
      <p:sp>
        <p:nvSpPr>
          <p:cNvPr id="23" name="Text Placeholder 22"/>
          <p:cNvSpPr>
            <a:spLocks noGrp="1"/>
          </p:cNvSpPr>
          <p:nvPr>
            <p:ph type="body" sz="quarter" idx="64"/>
          </p:nvPr>
        </p:nvSpPr>
        <p:spPr/>
        <p:txBody>
          <a:bodyPr anchor="ctr" anchorCtr="0"/>
          <a:lstStyle/>
          <a:p>
            <a:endParaRPr lang="en-US" dirty="0"/>
          </a:p>
          <a:p>
            <a:endParaRPr lang="en-US" dirty="0"/>
          </a:p>
          <a:p>
            <a:endParaRPr lang="en-US" dirty="0"/>
          </a:p>
          <a:p>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a14="http://schemas.microsoft.com/office/drawing/2010/main" xmlns="">
      <p:transition spd="slow">
        <p:dissolv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58"/>
          </p:nvPr>
        </p:nvSpPr>
        <p:spPr/>
        <p:txBody>
          <a:bodyPr/>
          <a:lstStyle/>
          <a:p>
            <a:r>
              <a:rPr lang="en-US" sz="1400" b="1" dirty="0">
                <a:solidFill>
                  <a:srgbClr val="3D3C7D"/>
                </a:solidFill>
                <a:latin typeface="Gotham Medium"/>
                <a:cs typeface="Calibri" panose="020F0502020204030204" pitchFamily="34" charset="0"/>
              </a:rPr>
              <a:t>O PROGRAMIE</a:t>
            </a:r>
          </a:p>
        </p:txBody>
      </p:sp>
      <p:sp>
        <p:nvSpPr>
          <p:cNvPr id="6" name="Text Placeholder 5"/>
          <p:cNvSpPr>
            <a:spLocks noGrp="1"/>
          </p:cNvSpPr>
          <p:nvPr>
            <p:ph type="body" sz="quarter" idx="32"/>
          </p:nvPr>
        </p:nvSpPr>
        <p:spPr>
          <a:xfrm>
            <a:off x="860425" y="1259840"/>
            <a:ext cx="5763895" cy="2929890"/>
          </a:xfrm>
        </p:spPr>
        <p:txBody>
          <a:bodyPr/>
          <a:lstStyle/>
          <a:p>
            <a:r>
              <a:rPr lang="en-US" sz="1400" dirty="0">
                <a:solidFill>
                  <a:schemeClr val="tx1"/>
                </a:solidFill>
                <a:latin typeface="Calibri" panose="020F0502020204030204" pitchFamily="34" charset="0"/>
                <a:cs typeface="Calibri" panose="020F0502020204030204" pitchFamily="34" charset="0"/>
                <a:sym typeface="+mn-ea"/>
              </a:rPr>
              <a:t>W </a:t>
            </a:r>
            <a:r>
              <a:rPr lang="en-US" sz="1400" dirty="0" err="1">
                <a:solidFill>
                  <a:schemeClr val="tx1"/>
                </a:solidFill>
                <a:latin typeface="Calibri" panose="020F0502020204030204" pitchFamily="34" charset="0"/>
                <a:cs typeface="Calibri" panose="020F0502020204030204" pitchFamily="34" charset="0"/>
                <a:sym typeface="+mn-ea"/>
              </a:rPr>
              <a:t>MentorMe </a:t>
            </a:r>
            <a:r>
              <a:rPr lang="en-US" sz="1400" dirty="0">
                <a:solidFill>
                  <a:schemeClr val="tx1"/>
                </a:solidFill>
                <a:latin typeface="Calibri" panose="020F0502020204030204" pitchFamily="34" charset="0"/>
                <a:cs typeface="Calibri" panose="020F0502020204030204" pitchFamily="34" charset="0"/>
                <a:sym typeface="+mn-ea"/>
              </a:rPr>
              <a:t>młode profesjonalistki są prowadzone w kierunku znalezienia pracy i wspierane w rozwoju kariery lub jej reorientacji.</a:t>
            </a:r>
            <a:endParaRPr lang="en-US" sz="1400" dirty="0">
              <a:solidFill>
                <a:schemeClr val="tx1"/>
              </a:solidFill>
              <a:latin typeface="Calibri" panose="020F0502020204030204" pitchFamily="34" charset="0"/>
              <a:cs typeface="Calibri" panose="020F0502020204030204" pitchFamily="34" charset="0"/>
            </a:endParaRPr>
          </a:p>
          <a:p>
            <a:endParaRPr lang="en-US" sz="1400" dirty="0">
              <a:solidFill>
                <a:schemeClr val="tx1"/>
              </a:solidFill>
              <a:latin typeface="Calibri" panose="020F0502020204030204" pitchFamily="34" charset="0"/>
              <a:cs typeface="Calibri" panose="020F0502020204030204" pitchFamily="34" charset="0"/>
            </a:endParaRPr>
          </a:p>
          <a:p>
            <a:r>
              <a:rPr lang="en-US" sz="1400" dirty="0">
                <a:solidFill>
                  <a:schemeClr val="tx1"/>
                </a:solidFill>
                <a:latin typeface="Calibri" panose="020F0502020204030204" pitchFamily="34" charset="0"/>
                <a:cs typeface="Calibri" panose="020F0502020204030204" pitchFamily="34" charset="0"/>
                <a:sym typeface="+mn-ea"/>
              </a:rPr>
              <a:t>Doradztwo zawodowe odbywa się poprzez indywidualne porady, szkolenia zorientowane na praktykę oraz włączenie do sieci doświadczonych ekspertów i pracodawców.</a:t>
            </a:r>
            <a:endParaRPr lang="en-US" sz="1400" dirty="0">
              <a:solidFill>
                <a:schemeClr val="tx1"/>
              </a:solidFill>
              <a:latin typeface="Calibri" panose="020F0502020204030204" pitchFamily="34" charset="0"/>
              <a:cs typeface="Calibri" panose="020F0502020204030204" pitchFamily="34" charset="0"/>
            </a:endParaRPr>
          </a:p>
          <a:p>
            <a:endParaRPr lang="en-US" sz="1400" dirty="0">
              <a:solidFill>
                <a:schemeClr val="tx1"/>
              </a:solidFill>
              <a:latin typeface="Calibri" panose="020F0502020204030204" pitchFamily="34" charset="0"/>
              <a:cs typeface="Calibri" panose="020F0502020204030204" pitchFamily="34" charset="0"/>
            </a:endParaRPr>
          </a:p>
          <a:p>
            <a:endParaRPr lang="en-US" sz="1400" dirty="0">
              <a:solidFill>
                <a:schemeClr val="tx1"/>
              </a:solidFill>
              <a:latin typeface="Calibri" panose="020F0502020204030204" pitchFamily="34" charset="0"/>
              <a:cs typeface="Calibri" panose="020F0502020204030204" pitchFamily="34" charset="0"/>
            </a:endParaRPr>
          </a:p>
          <a:p>
            <a:r>
              <a:rPr lang="en-US" sz="1400" dirty="0">
                <a:solidFill>
                  <a:schemeClr val="tx1"/>
                </a:solidFill>
                <a:latin typeface="Calibri" panose="020F0502020204030204" pitchFamily="34" charset="0"/>
                <a:cs typeface="Calibri" panose="020F0502020204030204" pitchFamily="34" charset="0"/>
                <a:sym typeface="+mn-ea"/>
              </a:rPr>
              <a:t>Pomaga to młodym kobietom nabrać pewności, że kobiety są w stanie wyróżnić się w każdej dziedzinie, niezależnie od charakteru pracy.</a:t>
            </a:r>
            <a:endParaRPr lang="en-US" sz="1400" dirty="0">
              <a:solidFill>
                <a:schemeClr val="tx1"/>
              </a:solidFill>
              <a:latin typeface="Calibri" panose="020F0502020204030204" pitchFamily="34" charset="0"/>
              <a:cs typeface="Calibri" panose="020F0502020204030204" pitchFamily="34" charset="0"/>
            </a:endParaRPr>
          </a:p>
          <a:p>
            <a:endParaRPr lang="en-US" sz="1400" dirty="0">
              <a:solidFill>
                <a:schemeClr val="tx1"/>
              </a:solidFill>
            </a:endParaRPr>
          </a:p>
        </p:txBody>
      </p:sp>
      <p:sp>
        <p:nvSpPr>
          <p:cNvPr id="8" name="Text Placeholder 7"/>
          <p:cNvSpPr>
            <a:spLocks noGrp="1"/>
          </p:cNvSpPr>
          <p:nvPr>
            <p:ph type="body" sz="quarter" idx="59"/>
          </p:nvPr>
        </p:nvSpPr>
        <p:spPr>
          <a:xfrm>
            <a:off x="860496" y="4377582"/>
            <a:ext cx="5435600" cy="446871"/>
          </a:xfrm>
        </p:spPr>
        <p:txBody>
          <a:bodyPr/>
          <a:lstStyle/>
          <a:p>
            <a:pPr fontAlgn="base"/>
            <a:r>
              <a:rPr lang="en-US" altLang="en-IE" sz="1400" b="1" dirty="0">
                <a:solidFill>
                  <a:srgbClr val="3D3C7D"/>
                </a:solidFill>
                <a:latin typeface="Gotham Medium"/>
                <a:cs typeface="Calibri" panose="020F0502020204030204" pitchFamily="34" charset="0"/>
              </a:rPr>
              <a:t>MOŻLIWOŚCI I KORZYŚCI</a:t>
            </a:r>
          </a:p>
        </p:txBody>
      </p:sp>
      <p:sp>
        <p:nvSpPr>
          <p:cNvPr id="9" name="Text Placeholder 8"/>
          <p:cNvSpPr>
            <a:spLocks noGrp="1"/>
          </p:cNvSpPr>
          <p:nvPr>
            <p:ph type="body" sz="quarter" idx="60"/>
          </p:nvPr>
        </p:nvSpPr>
        <p:spPr/>
        <p:txBody>
          <a:bodyPr/>
          <a:lstStyle/>
          <a:p>
            <a:r>
              <a:rPr lang="en-US" sz="1400" dirty="0">
                <a:solidFill>
                  <a:schemeClr val="tx1"/>
                </a:solidFill>
                <a:latin typeface="Calibri" panose="020F0502020204030204" pitchFamily="34" charset="0"/>
                <a:cs typeface="Calibri" panose="020F0502020204030204" pitchFamily="34" charset="0"/>
                <a:sym typeface="+mn-ea"/>
              </a:rPr>
              <a:t>Do udziału w programie kwalifikują się studentki i młode profesjonalistki (do 30 roku życia włącznie), które mają udokumentowany związek z zakupami, zarządzaniem dostawami i łańcuchem dostaw oraz logistyką.</a:t>
            </a:r>
          </a:p>
          <a:p>
            <a:endParaRPr lang="en-US" sz="1400" dirty="0">
              <a:solidFill>
                <a:schemeClr val="tx1"/>
              </a:solidFill>
              <a:latin typeface="Calibri" panose="020F0502020204030204" pitchFamily="34" charset="0"/>
              <a:cs typeface="Calibri" panose="020F0502020204030204" pitchFamily="34" charset="0"/>
              <a:sym typeface="+mn-ea"/>
            </a:endParaRPr>
          </a:p>
          <a:p>
            <a:r>
              <a:rPr lang="en-US" sz="1400" dirty="0">
                <a:solidFill>
                  <a:schemeClr val="tx1"/>
                </a:solidFill>
                <a:latin typeface="Calibri" panose="020F0502020204030204" pitchFamily="34" charset="0"/>
                <a:cs typeface="Calibri" panose="020F0502020204030204" pitchFamily="34" charset="0"/>
              </a:rPr>
              <a:t>Członkostwo BME jest bezpłatne dla studentek, młodych profesjonalistek (do 27 roku życia włącznie)</a:t>
            </a: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rgbClr val="0000FF"/>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pPr algn="r"/>
            <a:endParaRPr lang="en-US" sz="1400" dirty="0">
              <a:solidFill>
                <a:schemeClr val="tx1"/>
              </a:solidFill>
              <a:latin typeface="Calibri" panose="020F0502020204030204" pitchFamily="34" charset="0"/>
              <a:cs typeface="Calibri" panose="020F0502020204030204" pitchFamily="34" charset="0"/>
              <a:sym typeface="+mn-ea"/>
              <a:hlinkClick r:id="" action="ppaction://noaction">
                <a:extLst>
                  <a:ext uri="{A12FA001-AC4F-418D-AE19-62706E023703}">
                    <ahyp:hlinkClr xmlns:ahyp="http://schemas.microsoft.com/office/drawing/2018/hyperlinkcolor" val="tx"/>
                  </a:ext>
                </a:extLst>
              </a:hlinkClick>
            </a:endParaRPr>
          </a:p>
          <a:p>
            <a:endParaRPr lang="en-US" sz="1400" dirty="0">
              <a:solidFill>
                <a:schemeClr val="tx1"/>
              </a:solidFill>
            </a:endParaRPr>
          </a:p>
        </p:txBody>
      </p:sp>
      <p:grpSp>
        <p:nvGrpSpPr>
          <p:cNvPr id="54" name="Graphic 2"/>
          <p:cNvGrpSpPr/>
          <p:nvPr/>
        </p:nvGrpSpPr>
        <p:grpSpPr>
          <a:xfrm>
            <a:off x="303728" y="952545"/>
            <a:ext cx="331769" cy="383118"/>
            <a:chOff x="8823055" y="3850915"/>
            <a:chExt cx="751563" cy="867883"/>
          </a:xfrm>
          <a:solidFill>
            <a:schemeClr val="bg1"/>
          </a:solidFill>
        </p:grpSpPr>
        <p:sp>
          <p:nvSpPr>
            <p:cNvPr id="55" name="Freeform 54"/>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p:cNvGrpSpPr/>
          <p:nvPr/>
        </p:nvGrpSpPr>
        <p:grpSpPr>
          <a:xfrm>
            <a:off x="222118" y="927722"/>
            <a:ext cx="6712351" cy="597212"/>
            <a:chOff x="137702" y="3746222"/>
            <a:chExt cx="6712351" cy="597212"/>
          </a:xfrm>
        </p:grpSpPr>
        <p:cxnSp>
          <p:nvCxnSpPr>
            <p:cNvPr id="31" name="Straight Connector 30"/>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p:cNvGrpSpPr/>
          <p:nvPr/>
        </p:nvGrpSpPr>
        <p:grpSpPr>
          <a:xfrm>
            <a:off x="222118" y="4525847"/>
            <a:ext cx="6712351" cy="597212"/>
            <a:chOff x="137702" y="3746222"/>
            <a:chExt cx="6712351" cy="597212"/>
          </a:xfrm>
        </p:grpSpPr>
        <p:cxnSp>
          <p:nvCxnSpPr>
            <p:cNvPr id="34" name="Straight Connector 33"/>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Picture 2">
            <a:extLst>
              <a:ext uri="{FF2B5EF4-FFF2-40B4-BE49-F238E27FC236}">
                <a16:creationId xmlns:a16="http://schemas.microsoft.com/office/drawing/2014/main" id="{7F574BF5-AC69-D2AA-5168-724A55721CF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8172" y="5012305"/>
            <a:ext cx="3011385" cy="2177686"/>
          </a:xfrm>
          <a:prstGeom prst="rect">
            <a:avLst/>
          </a:prstGeom>
        </p:spPr>
      </p:pic>
      <p:pic>
        <p:nvPicPr>
          <p:cNvPr id="5" name="Picture 4">
            <a:extLst>
              <a:ext uri="{FF2B5EF4-FFF2-40B4-BE49-F238E27FC236}">
                <a16:creationId xmlns:a16="http://schemas.microsoft.com/office/drawing/2014/main" id="{918FD7B7-E367-9B39-914E-149DEC86CD6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19823" y="2266573"/>
            <a:ext cx="2879734" cy="2060803"/>
          </a:xfrm>
          <a:prstGeom prst="rect">
            <a:avLst/>
          </a:prstGeom>
        </p:spPr>
      </p:pic>
    </p:spTree>
  </p:cSld>
  <p:clrMapOvr>
    <a:masterClrMapping/>
  </p:clrMapOvr>
  <p:transition spd="med"/>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32"/>
          </p:nvPr>
        </p:nvSpPr>
        <p:spPr>
          <a:xfrm>
            <a:off x="3756541" y="2975429"/>
            <a:ext cx="2865335" cy="6129073"/>
          </a:xfrm>
        </p:spPr>
        <p:txBody>
          <a:bodyPr/>
          <a:lstStyle/>
          <a:p>
            <a:pPr>
              <a:lnSpc>
                <a:spcPct val="150000"/>
              </a:lnSpc>
            </a:pPr>
            <a:r>
              <a:rPr lang="en-US" sz="1400" b="1" dirty="0">
                <a:solidFill>
                  <a:srgbClr val="31475E"/>
                </a:solidFill>
                <a:effectLst/>
                <a:latin typeface="Gotham Medium"/>
                <a:cs typeface="Calibri" panose="020F0502020204030204" pitchFamily="34" charset="0"/>
                <a:sym typeface="+mn-ea"/>
              </a:rPr>
              <a:t>Wstęp </a:t>
            </a:r>
          </a:p>
          <a:p>
            <a:pPr>
              <a:lnSpc>
                <a:spcPct val="150000"/>
              </a:lnSpc>
            </a:pPr>
            <a:endParaRPr lang="en-US" sz="1200" dirty="0">
              <a:solidFill>
                <a:schemeClr val="tx1"/>
              </a:solidFill>
              <a:effectLst/>
              <a:latin typeface="Calibri" panose="020F0502020204030204" pitchFamily="34" charset="0"/>
              <a:cs typeface="Calibri" panose="020F0502020204030204" pitchFamily="34" charset="0"/>
              <a:sym typeface="+mn-ea"/>
            </a:endParaRPr>
          </a:p>
          <a:p>
            <a:pPr>
              <a:lnSpc>
                <a:spcPct val="150000"/>
              </a:lnSpc>
            </a:pPr>
            <a:r>
              <a:rPr lang="en-US" sz="1200" dirty="0">
                <a:solidFill>
                  <a:schemeClr val="tx1"/>
                </a:solidFill>
                <a:effectLst/>
                <a:latin typeface="Calibri" panose="020F0502020204030204" pitchFamily="34" charset="0"/>
                <a:cs typeface="Calibri" panose="020F0502020204030204" pitchFamily="34" charset="0"/>
                <a:sym typeface="+mn-ea"/>
              </a:rPr>
              <a:t>Impreza logistyczna dla specjalistek i menedżerek z branży - tak wyglądało nieco nietypowe, ale bardzo nośne wydarzenie, na które hamburska grupa regionalna Federalnego Stowarzyszenia </a:t>
            </a:r>
            <a:r>
              <a:rPr lang="en-US" sz="1200" dirty="0" err="1">
                <a:solidFill>
                  <a:schemeClr val="tx1"/>
                </a:solidFill>
                <a:effectLst/>
                <a:latin typeface="Calibri" panose="020F0502020204030204" pitchFamily="34" charset="0"/>
                <a:cs typeface="Calibri" panose="020F0502020204030204" pitchFamily="34" charset="0"/>
                <a:sym typeface="+mn-ea"/>
              </a:rPr>
              <a:t>Logistyki </a:t>
            </a:r>
            <a:r>
              <a:rPr lang="en-US" sz="1200" dirty="0">
                <a:solidFill>
                  <a:schemeClr val="tx1"/>
                </a:solidFill>
                <a:effectLst/>
                <a:latin typeface="Calibri" panose="020F0502020204030204" pitchFamily="34" charset="0"/>
                <a:cs typeface="Calibri" panose="020F0502020204030204" pitchFamily="34" charset="0"/>
                <a:sym typeface="+mn-ea"/>
              </a:rPr>
              <a:t>(BVL) we współpracy z Inicjatywą </a:t>
            </a:r>
            <a:r>
              <a:rPr lang="en-US" sz="1200" dirty="0" err="1">
                <a:solidFill>
                  <a:schemeClr val="tx1"/>
                </a:solidFill>
                <a:effectLst/>
                <a:latin typeface="Calibri" panose="020F0502020204030204" pitchFamily="34" charset="0"/>
                <a:cs typeface="Calibri" panose="020F0502020204030204" pitchFamily="34" charset="0"/>
                <a:sym typeface="+mn-ea"/>
              </a:rPr>
              <a:t>Logistyczną </a:t>
            </a:r>
            <a:r>
              <a:rPr lang="en-US" sz="1200" dirty="0">
                <a:solidFill>
                  <a:schemeClr val="tx1"/>
                </a:solidFill>
                <a:effectLst/>
                <a:latin typeface="Calibri" panose="020F0502020204030204" pitchFamily="34" charset="0"/>
                <a:cs typeface="Calibri" panose="020F0502020204030204" pitchFamily="34" charset="0"/>
                <a:sym typeface="+mn-ea"/>
              </a:rPr>
              <a:t>Hamburg, Ministerstwem Gospodarki, Transportu i Innowacji oraz Izbą Handlową w Hamburgu zaprosiła 10 czerwca 2010 r. na terenie Hamburger </a:t>
            </a:r>
            <a:r>
              <a:rPr lang="en-US" sz="1200" dirty="0" err="1">
                <a:solidFill>
                  <a:schemeClr val="tx1"/>
                </a:solidFill>
                <a:effectLst/>
                <a:latin typeface="Calibri" panose="020F0502020204030204" pitchFamily="34" charset="0"/>
                <a:cs typeface="Calibri" panose="020F0502020204030204" pitchFamily="34" charset="0"/>
                <a:sym typeface="+mn-ea"/>
              </a:rPr>
              <a:t>Hafen </a:t>
            </a:r>
            <a:r>
              <a:rPr lang="en-US" sz="1200" dirty="0">
                <a:solidFill>
                  <a:schemeClr val="tx1"/>
                </a:solidFill>
                <a:effectLst/>
                <a:latin typeface="Calibri" panose="020F0502020204030204" pitchFamily="34" charset="0"/>
                <a:cs typeface="Calibri" panose="020F0502020204030204" pitchFamily="34" charset="0"/>
                <a:sym typeface="+mn-ea"/>
              </a:rPr>
              <a:t>und </a:t>
            </a:r>
            <a:r>
              <a:rPr lang="en-US" sz="1200" dirty="0" err="1">
                <a:solidFill>
                  <a:schemeClr val="tx1"/>
                </a:solidFill>
                <a:effectLst/>
                <a:latin typeface="Calibri" panose="020F0502020204030204" pitchFamily="34" charset="0"/>
                <a:cs typeface="Calibri" panose="020F0502020204030204" pitchFamily="34" charset="0"/>
                <a:sym typeface="+mn-ea"/>
              </a:rPr>
              <a:t>Logistik </a:t>
            </a:r>
            <a:r>
              <a:rPr lang="en-US" sz="1200" dirty="0">
                <a:solidFill>
                  <a:schemeClr val="tx1"/>
                </a:solidFill>
                <a:effectLst/>
                <a:latin typeface="Calibri" panose="020F0502020204030204" pitchFamily="34" charset="0"/>
                <a:cs typeface="Calibri" panose="020F0502020204030204" pitchFamily="34" charset="0"/>
                <a:sym typeface="+mn-ea"/>
              </a:rPr>
              <a:t>AG. Wydarzenie to zapoczątkowało "Ladies Logistics Lounge", imprezę networkingową dotyczącą aktualnych kluczowych tematów w interaktywnym formacie, odbywającą się zazwyczaj raz na kwartał.</a:t>
            </a:r>
            <a:endParaRPr lang="en-US" sz="1200" dirty="0">
              <a:solidFill>
                <a:schemeClr val="tx1"/>
              </a:solidFill>
              <a:latin typeface="Calibri" panose="020F0502020204030204" pitchFamily="34" charset="0"/>
              <a:cs typeface="Calibri" panose="020F0502020204030204" pitchFamily="34" charset="0"/>
            </a:endParaRPr>
          </a:p>
        </p:txBody>
      </p:sp>
      <p:sp>
        <p:nvSpPr>
          <p:cNvPr id="8" name="Text Placeholder 7"/>
          <p:cNvSpPr>
            <a:spLocks noGrp="1"/>
          </p:cNvSpPr>
          <p:nvPr>
            <p:ph type="body" sz="quarter" idx="60"/>
          </p:nvPr>
        </p:nvSpPr>
        <p:spPr>
          <a:xfrm>
            <a:off x="264160" y="4081780"/>
            <a:ext cx="2681605" cy="584200"/>
          </a:xfrm>
          <a:prstGeom prst="rect">
            <a:avLst/>
          </a:prstGeom>
        </p:spPr>
        <p:txBody>
          <a:bodyPr/>
          <a:lstStyle/>
          <a:p>
            <a:endParaRPr lang="en-US" dirty="0"/>
          </a:p>
          <a:p>
            <a:pPr algn="just"/>
            <a:r>
              <a:rPr lang="en-US" sz="1400" dirty="0">
                <a:latin typeface="Gotham Medium"/>
                <a:cs typeface="Calibri" panose="020F0502020204030204" pitchFamily="34" charset="0"/>
              </a:rPr>
              <a:t>Szkolenie i rozwój kariery</a:t>
            </a:r>
          </a:p>
        </p:txBody>
      </p:sp>
      <p:grpSp>
        <p:nvGrpSpPr>
          <p:cNvPr id="17" name="Group 16"/>
          <p:cNvGrpSpPr/>
          <p:nvPr/>
        </p:nvGrpSpPr>
        <p:grpSpPr>
          <a:xfrm>
            <a:off x="2179156" y="8061484"/>
            <a:ext cx="971741" cy="832733"/>
            <a:chOff x="3916507" y="3269513"/>
            <a:chExt cx="971741" cy="832733"/>
          </a:xfrm>
        </p:grpSpPr>
        <p:sp>
          <p:nvSpPr>
            <p:cNvPr id="18" name="Freeform 17"/>
            <p:cNvSpPr/>
            <p:nvPr/>
          </p:nvSpPr>
          <p:spPr>
            <a:xfrm>
              <a:off x="3966625" y="3269513"/>
              <a:ext cx="872187" cy="832733"/>
            </a:xfrm>
            <a:custGeom>
              <a:avLst/>
              <a:gdLst>
                <a:gd name="connsiteX0" fmla="*/ 367164 w 927186"/>
                <a:gd name="connsiteY0" fmla="*/ 875601 h 885244"/>
                <a:gd name="connsiteX1" fmla="*/ 916920 w 927186"/>
                <a:gd name="connsiteY1" fmla="*/ 534991 h 885244"/>
                <a:gd name="connsiteX2" fmla="*/ 560517 w 927186"/>
                <a:gd name="connsiteY2" fmla="*/ 9644 h 885244"/>
                <a:gd name="connsiteX3" fmla="*/ 10760 w 927186"/>
                <a:gd name="connsiteY3" fmla="*/ 350254 h 885244"/>
                <a:gd name="connsiteX4" fmla="*/ 367164 w 927186"/>
                <a:gd name="connsiteY4" fmla="*/ 875601 h 88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186" h="885244">
                  <a:moveTo>
                    <a:pt x="367164" y="875601"/>
                  </a:moveTo>
                  <a:cubicBezTo>
                    <a:pt x="616790" y="926115"/>
                    <a:pt x="863531" y="773130"/>
                    <a:pt x="916920" y="534991"/>
                  </a:cubicBezTo>
                  <a:cubicBezTo>
                    <a:pt x="970308" y="296853"/>
                    <a:pt x="810143" y="60158"/>
                    <a:pt x="560517" y="9644"/>
                  </a:cubicBezTo>
                  <a:cubicBezTo>
                    <a:pt x="310890" y="-40870"/>
                    <a:pt x="64149" y="112115"/>
                    <a:pt x="10760" y="350254"/>
                  </a:cubicBezTo>
                  <a:cubicBezTo>
                    <a:pt x="-44071" y="589835"/>
                    <a:pt x="116095" y="825087"/>
                    <a:pt x="367164" y="875601"/>
                  </a:cubicBezTo>
                </a:path>
              </a:pathLst>
            </a:custGeom>
            <a:solidFill>
              <a:srgbClr val="002060"/>
            </a:solidFill>
            <a:ln w="14423" cap="flat">
              <a:noFill/>
              <a:prstDash val="solid"/>
              <a:miter/>
            </a:ln>
            <a:effectLst>
              <a:outerShdw blurRad="126454" dist="38100" dir="2700000" algn="tl" rotWithShape="0">
                <a:prstClr val="black">
                  <a:alpha val="40000"/>
                </a:prstClr>
              </a:outerShdw>
            </a:effectLst>
          </p:spPr>
          <p:txBody>
            <a:bodyPr rtlCol="0" anchor="ctr"/>
            <a:lstStyle/>
            <a:p>
              <a:endParaRPr lang="en-US" dirty="0"/>
            </a:p>
          </p:txBody>
        </p:sp>
        <p:sp>
          <p:nvSpPr>
            <p:cNvPr id="19" name="Rectangle 18"/>
            <p:cNvSpPr/>
            <p:nvPr/>
          </p:nvSpPr>
          <p:spPr>
            <a:xfrm rot="585404">
              <a:off x="3916507" y="3484238"/>
              <a:ext cx="971741" cy="464230"/>
            </a:xfrm>
            <a:prstGeom prst="rect">
              <a:avLst/>
            </a:prstGeom>
          </p:spPr>
          <p:txBody>
            <a:bodyPr wrap="none">
              <a:spAutoFit/>
            </a:bodyPr>
            <a:lstStyle/>
            <a:p>
              <a:pPr marL="12700" algn="ctr">
                <a:lnSpc>
                  <a:spcPts val="1420"/>
                </a:lnSpc>
                <a:spcBef>
                  <a:spcPts val="100"/>
                </a:spcBef>
              </a:pPr>
              <a:r>
                <a:rPr lang="en-IE" sz="1300" dirty="0">
                  <a:solidFill>
                    <a:schemeClr val="bg1"/>
                  </a:solidFill>
                  <a:latin typeface="Gotham Medium" pitchFamily="2" charset="0"/>
                  <a:cs typeface="Gotham Medium" pitchFamily="2" charset="0"/>
                </a:rPr>
                <a:t>KLIKNIJ</a:t>
              </a:r>
            </a:p>
            <a:p>
              <a:pPr marL="12700" algn="ctr">
                <a:lnSpc>
                  <a:spcPts val="1420"/>
                </a:lnSpc>
                <a:spcBef>
                  <a:spcPts val="100"/>
                </a:spcBef>
              </a:pPr>
              <a:r>
                <a:rPr lang="en-IE" sz="1300" dirty="0">
                  <a:solidFill>
                    <a:schemeClr val="bg1"/>
                  </a:solidFill>
                  <a:latin typeface="Gotham Medium" pitchFamily="2" charset="0"/>
                  <a:cs typeface="Gotham Medium" pitchFamily="2" charset="0"/>
                </a:rPr>
                <a:t>DO WGLĄDU</a:t>
              </a:r>
            </a:p>
          </p:txBody>
        </p:sp>
      </p:grpSp>
      <p:pic>
        <p:nvPicPr>
          <p:cNvPr id="2" name="Picture Placeholder 1" descr="Pic 2"/>
          <p:cNvPicPr>
            <a:picLocks noGrp="1" noChangeAspect="1"/>
          </p:cNvPicPr>
          <p:nvPr>
            <p:ph type="pic" sz="quarter" idx="66"/>
          </p:nvPr>
        </p:nvPicPr>
        <p:blipFill>
          <a:blip r:embed="rId2"/>
          <a:stretch>
            <a:fillRect/>
          </a:stretch>
        </p:blipFill>
        <p:spPr>
          <a:xfrm>
            <a:off x="0" y="-61595"/>
            <a:ext cx="3580130" cy="3580130"/>
          </a:xfrm>
          <a:prstGeom prst="rect">
            <a:avLst/>
          </a:prstGeom>
        </p:spPr>
      </p:pic>
      <p:pic>
        <p:nvPicPr>
          <p:cNvPr id="3" name="Picture Placeholder 2" descr="pic 5"/>
          <p:cNvPicPr>
            <a:picLocks noGrp="1" noChangeAspect="1"/>
          </p:cNvPicPr>
          <p:nvPr>
            <p:ph type="pic" sz="quarter" idx="56"/>
          </p:nvPr>
        </p:nvPicPr>
        <p:blipFill>
          <a:blip r:embed="rId3" cstate="screen">
            <a:extLst>
              <a:ext uri="{28A0092B-C50C-407E-A947-70E740481C1C}">
                <a14:useLocalDpi xmlns:a14="http://schemas.microsoft.com/office/drawing/2010/main"/>
              </a:ext>
            </a:extLst>
          </a:blip>
          <a:stretch>
            <a:fillRect/>
          </a:stretch>
        </p:blipFill>
        <p:spPr>
          <a:xfrm>
            <a:off x="10160" y="7516495"/>
            <a:ext cx="3006090" cy="2105025"/>
          </a:xfrm>
          <a:prstGeom prst="rect">
            <a:avLst/>
          </a:prstGeom>
        </p:spPr>
      </p:pic>
      <p:sp>
        <p:nvSpPr>
          <p:cNvPr id="16" name="Text Placeholder 15"/>
          <p:cNvSpPr>
            <a:spLocks noGrp="1"/>
          </p:cNvSpPr>
          <p:nvPr>
            <p:ph type="body" sz="quarter" idx="58"/>
          </p:nvPr>
        </p:nvSpPr>
        <p:spPr/>
        <p:txBody>
          <a:bodyPr/>
          <a:lstStyle/>
          <a:p>
            <a:endParaRPr lang="en-US" sz="1400" dirty="0">
              <a:latin typeface="Calibri" panose="020F0502020204030204" pitchFamily="34" charset="0"/>
              <a:cs typeface="Calibri" panose="020F0502020204030204" pitchFamily="34" charset="0"/>
            </a:endParaRPr>
          </a:p>
          <a:p>
            <a:endParaRPr lang="en-US" sz="1400" dirty="0">
              <a:latin typeface="Calibri" panose="020F0502020204030204" pitchFamily="34" charset="0"/>
              <a:cs typeface="Calibri" panose="020F0502020204030204" pitchFamily="34" charset="0"/>
            </a:endParaRPr>
          </a:p>
          <a:p>
            <a:r>
              <a:rPr lang="en-US" sz="1400" dirty="0">
                <a:latin typeface="Gotham Medium"/>
                <a:cs typeface="Calibri" panose="020F0502020204030204" pitchFamily="34" charset="0"/>
              </a:rPr>
              <a:t>Ladies Logistics Longue</a:t>
            </a:r>
          </a:p>
        </p:txBody>
      </p:sp>
      <p:sp>
        <p:nvSpPr>
          <p:cNvPr id="48" name="Text Box 47"/>
          <p:cNvSpPr txBox="1"/>
          <p:nvPr/>
        </p:nvSpPr>
        <p:spPr>
          <a:xfrm>
            <a:off x="2159000" y="-2868295"/>
            <a:ext cx="2540000" cy="376555"/>
          </a:xfrm>
          <a:prstGeom prst="rect">
            <a:avLst/>
          </a:prstGeom>
          <a:noFill/>
          <a:ln w="12700" cap="flat">
            <a:noFill/>
            <a:miter lim="400000"/>
          </a:ln>
        </p:spPr>
        <p:style>
          <a:lnRef idx="0">
            <a:scrgbClr r="0" g="0" b="0"/>
          </a:lnRef>
          <a:fillRef idx="0">
            <a:scrgbClr r="0" g="0" b="0"/>
          </a:fillRef>
          <a:effectRef idx="0">
            <a:scrgbClr r="0" g="0" b="0"/>
          </a:effectRef>
          <a:fontRef idx="none"/>
        </p:style>
        <p:txBody>
          <a:bodyPr rot="0" vertOverflow="overflow" horzOverflow="overflow" vert="horz" wrap="square" lIns="65616" tIns="65616" rIns="65616" bIns="65616" numCol="1" spcCol="38100" rtlCol="0" anchor="t" forceAA="0">
            <a:spAutoFit/>
          </a:bodyPr>
          <a:lstStyle/>
          <a:p>
            <a:pPr marL="0" marR="0" indent="0" algn="ctr" defTabSz="825500" rtl="0" fontAlgn="auto" latinLnBrk="0" hangingPunct="0">
              <a:lnSpc>
                <a:spcPct val="100000"/>
              </a:lnSpc>
              <a:spcBef>
                <a:spcPts val="0"/>
              </a:spcBef>
              <a:spcAft>
                <a:spcPts val="0"/>
              </a:spcAft>
              <a:buClrTx/>
              <a:buSzTx/>
              <a:buFontTx/>
              <a:buNone/>
            </a:pPr>
            <a:r>
              <a:rPr kumimoji="0" lang="en-US" sz="800" b="0" i="0" u="none" strike="noStrike" cap="none" spc="0" normalizeH="0" baseline="0">
                <a:ln>
                  <a:noFill/>
                </a:ln>
                <a:solidFill>
                  <a:srgbClr val="151314"/>
                </a:solidFill>
                <a:effectLst/>
                <a:uFillTx/>
                <a:latin typeface="Calibri" panose="020F0502020204030204" pitchFamily="34" charset="0"/>
                <a:ea typeface="FontAwesome"/>
                <a:cs typeface="Calibri" panose="020F0502020204030204" pitchFamily="34" charset="0"/>
                <a:sym typeface="FontAwesome"/>
              </a:rPr>
              <a:t>https://www.hamburg-logistik.net/ladies-logistics-lounge/</a:t>
            </a:r>
          </a:p>
        </p:txBody>
      </p:sp>
      <p:sp>
        <p:nvSpPr>
          <p:cNvPr id="53" name="Text Box 52"/>
          <p:cNvSpPr txBox="1"/>
          <p:nvPr/>
        </p:nvSpPr>
        <p:spPr>
          <a:xfrm>
            <a:off x="248070" y="4836070"/>
            <a:ext cx="2748915" cy="930910"/>
          </a:xfrm>
          <a:prstGeom prst="rect">
            <a:avLst/>
          </a:prstGeom>
          <a:noFill/>
          <a:ln w="12700" cap="flat">
            <a:noFill/>
            <a:miter lim="400000"/>
          </a:ln>
        </p:spPr>
        <p:style>
          <a:lnRef idx="0">
            <a:scrgbClr r="0" g="0" b="0"/>
          </a:lnRef>
          <a:fillRef idx="0">
            <a:scrgbClr r="0" g="0" b="0"/>
          </a:fillRef>
          <a:effectRef idx="0">
            <a:scrgbClr r="0" g="0" b="0"/>
          </a:effectRef>
          <a:fontRef idx="none"/>
        </p:style>
        <p:txBody>
          <a:bodyPr rot="0" vertOverflow="overflow" horzOverflow="overflow" vert="horz" wrap="square" lIns="65616" tIns="65616" rIns="65616" bIns="65616" numCol="1" spcCol="38100" rtlCol="0" anchor="ctr" forceAA="0">
            <a:spAutoFit/>
          </a:bodyPr>
          <a:lstStyle/>
          <a:p>
            <a:pPr marL="0" marR="0" indent="0" algn="l" defTabSz="825500" rtl="0" fontAlgn="auto" latinLnBrk="0" hangingPunct="0">
              <a:lnSpc>
                <a:spcPct val="100000"/>
              </a:lnSpc>
              <a:spcBef>
                <a:spcPts val="0"/>
              </a:spcBef>
              <a:spcAft>
                <a:spcPts val="0"/>
              </a:spcAft>
              <a:buClrTx/>
              <a:buSzTx/>
              <a:buFontTx/>
              <a:buNone/>
            </a:pPr>
            <a:r>
              <a:rPr kumimoji="0" lang="en-US" sz="1400" b="1" i="0" u="none" strike="noStrike" cap="none" spc="0" normalizeH="0" baseline="0" dirty="0">
                <a:ln>
                  <a:noFill/>
                </a:ln>
                <a:solidFill>
                  <a:schemeClr val="bg1"/>
                </a:solidFill>
                <a:effectLst/>
                <a:uFillTx/>
                <a:latin typeface="Calibri" panose="020F0502020204030204" pitchFamily="34" charset="0"/>
                <a:ea typeface="FontAwesome"/>
                <a:cs typeface="Calibri" panose="020F0502020204030204" pitchFamily="34" charset="0"/>
                <a:sym typeface="FontAwesome"/>
              </a:rPr>
              <a:t>Zasoby: </a:t>
            </a:r>
          </a:p>
          <a:p>
            <a:pPr marL="0" marR="0" indent="0" algn="l" defTabSz="825500" rtl="0" fontAlgn="auto" latinLnBrk="0" hangingPunct="0">
              <a:lnSpc>
                <a:spcPct val="100000"/>
              </a:lnSpc>
              <a:spcBef>
                <a:spcPts val="0"/>
              </a:spcBef>
              <a:spcAft>
                <a:spcPts val="0"/>
              </a:spcAft>
              <a:buClrTx/>
              <a:buSzTx/>
              <a:buFontTx/>
              <a:buNone/>
            </a:pPr>
            <a:endParaRPr kumimoji="0" lang="en-US" sz="1400" b="1" i="0" u="none" strike="noStrike" cap="none" spc="0" normalizeH="0" baseline="0" dirty="0">
              <a:ln>
                <a:noFill/>
              </a:ln>
              <a:solidFill>
                <a:schemeClr val="accent1"/>
              </a:solidFill>
              <a:effectLst/>
              <a:uFillTx/>
              <a:latin typeface="Calibri" panose="020F0502020204030204" pitchFamily="34" charset="0"/>
              <a:ea typeface="FontAwesome"/>
              <a:cs typeface="Calibri" panose="020F0502020204030204" pitchFamily="34" charset="0"/>
              <a:sym typeface="FontAwesome"/>
            </a:endParaRPr>
          </a:p>
          <a:p>
            <a:pPr marL="0" marR="0" indent="0" algn="l" defTabSz="825500" rtl="0" fontAlgn="auto" latinLnBrk="0" hangingPunct="0">
              <a:lnSpc>
                <a:spcPct val="100000"/>
              </a:lnSpc>
              <a:spcBef>
                <a:spcPts val="0"/>
              </a:spcBef>
              <a:spcAft>
                <a:spcPts val="0"/>
              </a:spcAft>
              <a:buClrTx/>
              <a:buSzTx/>
              <a:buFontTx/>
              <a:buNone/>
            </a:pPr>
            <a:r>
              <a:rPr kumimoji="0" lang="en-US" sz="1200" b="0" i="0" u="none" strike="noStrike" cap="none" spc="0" normalizeH="0" baseline="0" dirty="0">
                <a:ln>
                  <a:noFill/>
                </a:ln>
                <a:solidFill>
                  <a:srgbClr val="002060"/>
                </a:solidFill>
                <a:effectLst/>
                <a:uFillTx/>
                <a:latin typeface="Calibri" panose="020F0502020204030204" pitchFamily="34" charset="0"/>
                <a:ea typeface="FontAwesome"/>
                <a:cs typeface="Calibri" panose="020F0502020204030204" pitchFamily="34" charset="0"/>
                <a:sym typeface="FontAwesome"/>
              </a:rPr>
              <a:t>https://www.hamburg-logistik.net/ladies-logistics-lounge/</a:t>
            </a:r>
          </a:p>
        </p:txBody>
      </p:sp>
    </p:spTree>
  </p:cSld>
  <p:clrMapOvr>
    <a:masterClrMapping/>
  </p:clrMapOvr>
  <p:transition spd="med"/>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p:cNvSpPr>
            <a:spLocks noGrp="1"/>
          </p:cNvSpPr>
          <p:nvPr>
            <p:ph type="body" sz="quarter" idx="58"/>
          </p:nvPr>
        </p:nvSpPr>
        <p:spPr>
          <a:xfrm>
            <a:off x="886820" y="3251630"/>
            <a:ext cx="5430160" cy="348400"/>
          </a:xfrm>
        </p:spPr>
        <p:txBody>
          <a:bodyPr/>
          <a:lstStyle/>
          <a:p>
            <a:r>
              <a:rPr lang="en-US" sz="1400" b="1" dirty="0">
                <a:solidFill>
                  <a:srgbClr val="2E495E"/>
                </a:solidFill>
                <a:latin typeface="Gotham Medium"/>
                <a:cs typeface="Calibri" panose="020F0502020204030204" pitchFamily="34" charset="0"/>
              </a:rPr>
              <a:t>O co chodzi?</a:t>
            </a:r>
          </a:p>
        </p:txBody>
      </p:sp>
      <p:sp>
        <p:nvSpPr>
          <p:cNvPr id="6" name="Text Placeholder 5"/>
          <p:cNvSpPr>
            <a:spLocks noGrp="1"/>
          </p:cNvSpPr>
          <p:nvPr>
            <p:ph type="body" sz="quarter" idx="32"/>
          </p:nvPr>
        </p:nvSpPr>
        <p:spPr>
          <a:xfrm>
            <a:off x="776437" y="3676439"/>
            <a:ext cx="5412740" cy="3103880"/>
          </a:xfrm>
        </p:spPr>
        <p:txBody>
          <a:bodyPr/>
          <a:lstStyle/>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Ladies Logistics longue to kwartalne wydarzenie networkingowe dla specjalistek i menedżerek z branży logistycznej, podczas którego odbywają się specjalistyczne wykłady, warsztaty i wspólne biesiadowanie.</a:t>
            </a:r>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Dzięki tej grupie w Hamburgu udało się stworzyć sieć kobiet i prowadzić regularne spotkania sieciowe, dzięki którym można poznać grupę kobiet z tej samej branży.</a:t>
            </a: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Prowadzą spotkania i wydarzenia dla specjalistek zapisanych do ich sieci.</a:t>
            </a:r>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Podczas tego spotkania zespół organizuje wykłady specjalistów z podobnej branży oraz kilka warsztatów motywujących specjalistki.</a:t>
            </a:r>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Są również na tyle elastyczne, że mogą organizować i prowadzić wydarzenia, jeśli firma zwróci się do nich z tematem związanym ze wzmocnieniem pozycji kobiet w logistyce.</a:t>
            </a:r>
            <a:endParaRPr lang="en-US" sz="1200" dirty="0">
              <a:solidFill>
                <a:schemeClr val="tx1"/>
              </a:solidFill>
              <a:latin typeface="Calibri" panose="020F0502020204030204" pitchFamily="34" charset="0"/>
              <a:cs typeface="Calibri" panose="020F0502020204030204" pitchFamily="34" charset="0"/>
            </a:endParaRPr>
          </a:p>
          <a:p>
            <a:endParaRPr lang="en-US" sz="1200" dirty="0">
              <a:solidFill>
                <a:schemeClr val="tx1"/>
              </a:solidFill>
              <a:latin typeface="Calibri" panose="020F0502020204030204" pitchFamily="34" charset="0"/>
              <a:cs typeface="Calibri" panose="020F0502020204030204" pitchFamily="34" charset="0"/>
            </a:endParaRPr>
          </a:p>
          <a:p>
            <a:r>
              <a:rPr lang="en-US" sz="1200" dirty="0">
                <a:solidFill>
                  <a:schemeClr val="tx1"/>
                </a:solidFill>
                <a:latin typeface="Calibri" panose="020F0502020204030204" pitchFamily="34" charset="0"/>
                <a:cs typeface="Calibri" panose="020F0502020204030204" pitchFamily="34" charset="0"/>
                <a:sym typeface="+mn-ea"/>
              </a:rPr>
              <a:t>Jeśli więc jakaś organizacja chciałaby zorganizować wydarzenie dla swoich pracownic, to jak najbardziej może zwrócić się do tej grupy</a:t>
            </a:r>
            <a:endParaRPr lang="en-US" sz="1200" dirty="0">
              <a:solidFill>
                <a:schemeClr val="tx1"/>
              </a:solidFill>
              <a:latin typeface="Calibri" panose="020F0502020204030204" pitchFamily="34" charset="0"/>
              <a:cs typeface="Calibri" panose="020F0502020204030204" pitchFamily="34" charset="0"/>
            </a:endParaRPr>
          </a:p>
        </p:txBody>
      </p:sp>
      <p:sp>
        <p:nvSpPr>
          <p:cNvPr id="9" name="Text Placeholder 8"/>
          <p:cNvSpPr>
            <a:spLocks noGrp="1"/>
          </p:cNvSpPr>
          <p:nvPr>
            <p:ph type="body" sz="quarter" idx="59"/>
          </p:nvPr>
        </p:nvSpPr>
        <p:spPr>
          <a:xfrm>
            <a:off x="3149605" y="387185"/>
            <a:ext cx="3700448" cy="1632228"/>
          </a:xfrm>
        </p:spPr>
        <p:txBody>
          <a:bodyPr/>
          <a:lstStyle/>
          <a:p>
            <a:r>
              <a:rPr lang="en-US" sz="1600" dirty="0"/>
              <a:t>Elastyczność jest ważnym kryterium dla kobiet i mężczyzn, aby być uznanym za atrakcyjnego pracodawcę. Empatia, docenienie - to wszystko jest ważne.</a:t>
            </a:r>
          </a:p>
        </p:txBody>
      </p:sp>
      <p:sp>
        <p:nvSpPr>
          <p:cNvPr id="10" name="Text Placeholder 9"/>
          <p:cNvSpPr>
            <a:spLocks noGrp="1"/>
          </p:cNvSpPr>
          <p:nvPr>
            <p:ph type="body" sz="quarter" idx="4294967295"/>
          </p:nvPr>
        </p:nvSpPr>
        <p:spPr>
          <a:xfrm rot="10800000">
            <a:off x="3629138" y="-184166"/>
            <a:ext cx="2522147" cy="216147"/>
          </a:xfrm>
          <a:prstGeom prst="rect">
            <a:avLst/>
          </a:prstGeom>
        </p:spPr>
        <p:txBody>
          <a:bodyPr/>
          <a:lstStyle/>
          <a:p>
            <a:r>
              <a:rPr lang="en-US" dirty="0"/>
              <a:t>"</a:t>
            </a:r>
          </a:p>
        </p:txBody>
      </p:sp>
      <p:sp>
        <p:nvSpPr>
          <p:cNvPr id="11" name="Text Placeholder 10"/>
          <p:cNvSpPr>
            <a:spLocks noGrp="1"/>
          </p:cNvSpPr>
          <p:nvPr>
            <p:ph type="body" sz="quarter" idx="61"/>
          </p:nvPr>
        </p:nvSpPr>
        <p:spPr>
          <a:xfrm>
            <a:off x="3149605" y="1431909"/>
            <a:ext cx="3700448" cy="638015"/>
          </a:xfrm>
          <a:prstGeom prst="rect">
            <a:avLst/>
          </a:prstGeom>
        </p:spPr>
        <p:txBody>
          <a:bodyPr/>
          <a:lstStyle/>
          <a:p>
            <a:r>
              <a:rPr lang="en-US" sz="1400" i="1" dirty="0"/>
              <a:t>Stephan Koop</a:t>
            </a:r>
          </a:p>
        </p:txBody>
      </p:sp>
      <p:sp>
        <p:nvSpPr>
          <p:cNvPr id="12" name="Text Placeholder 11"/>
          <p:cNvSpPr>
            <a:spLocks noGrp="1"/>
          </p:cNvSpPr>
          <p:nvPr>
            <p:ph type="body" sz="quarter" idx="62"/>
          </p:nvPr>
        </p:nvSpPr>
        <p:spPr/>
        <p:txBody>
          <a:bodyPr/>
          <a:lstStyle/>
          <a:p>
            <a:r>
              <a:rPr lang="en-US" b="1" dirty="0">
                <a:solidFill>
                  <a:srgbClr val="2E495E"/>
                </a:solidFill>
                <a:latin typeface="Gotham Medium"/>
                <a:cs typeface="Calibri" panose="020F0502020204030204" pitchFamily="34" charset="0"/>
              </a:rPr>
              <a:t>Możliwości i korzyści</a:t>
            </a:r>
          </a:p>
        </p:txBody>
      </p:sp>
      <p:grpSp>
        <p:nvGrpSpPr>
          <p:cNvPr id="48" name="Group 47"/>
          <p:cNvGrpSpPr/>
          <p:nvPr/>
        </p:nvGrpSpPr>
        <p:grpSpPr>
          <a:xfrm>
            <a:off x="137702" y="3399666"/>
            <a:ext cx="6712351" cy="597212"/>
            <a:chOff x="137702" y="3746222"/>
            <a:chExt cx="6712351" cy="597212"/>
          </a:xfrm>
        </p:grpSpPr>
        <p:cxnSp>
          <p:nvCxnSpPr>
            <p:cNvPr id="18" name="Straight Connector 17"/>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35" name="Straight Connector 34"/>
          <p:cNvCxnSpPr/>
          <p:nvPr/>
        </p:nvCxnSpPr>
        <p:spPr>
          <a:xfrm flipH="1">
            <a:off x="726967" y="7455285"/>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6" name="Oval 45"/>
          <p:cNvSpPr/>
          <p:nvPr/>
        </p:nvSpPr>
        <p:spPr>
          <a:xfrm>
            <a:off x="137702" y="7156679"/>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Placeholder 3" descr="pic 5"/>
          <p:cNvPicPr>
            <a:picLocks noGrp="1" noChangeAspect="1"/>
          </p:cNvPicPr>
          <p:nvPr>
            <p:ph type="pic" sz="quarter" idx="56"/>
          </p:nvPr>
        </p:nvPicPr>
        <p:blipFill>
          <a:blip r:embed="rId2" cstate="screen">
            <a:extLst>
              <a:ext uri="{28A0092B-C50C-407E-A947-70E740481C1C}">
                <a14:useLocalDpi xmlns:a14="http://schemas.microsoft.com/office/drawing/2010/main"/>
              </a:ext>
            </a:extLst>
          </a:blip>
          <a:stretch>
            <a:fillRect/>
          </a:stretch>
        </p:blipFill>
        <p:spPr>
          <a:xfrm>
            <a:off x="0" y="0"/>
            <a:ext cx="2011045" cy="2996565"/>
          </a:xfrm>
          <a:prstGeom prst="rect">
            <a:avLst/>
          </a:prstGeom>
        </p:spPr>
      </p:pic>
      <p:sp>
        <p:nvSpPr>
          <p:cNvPr id="3" name="Text Placeholder 12"/>
          <p:cNvSpPr>
            <a:spLocks noGrp="1"/>
          </p:cNvSpPr>
          <p:nvPr/>
        </p:nvSpPr>
        <p:spPr>
          <a:xfrm>
            <a:off x="886927" y="7506533"/>
            <a:ext cx="5191760" cy="1975485"/>
          </a:xfrm>
          <a:prstGeom prst="rect">
            <a:avLst/>
          </a:prstGeom>
        </p:spPr>
        <p:txBody>
          <a:bodyPr numCol="1" spcCol="288000" anchor="t">
            <a:noAutofit/>
          </a:bodyPr>
          <a:lstStyle>
            <a:lvl1pPr marL="171450" marR="0" indent="-171450" algn="just" defTabSz="583565" rtl="0" latinLnBrk="0">
              <a:lnSpc>
                <a:spcPct val="100000"/>
              </a:lnSpc>
              <a:spcBef>
                <a:spcPts val="0"/>
              </a:spcBef>
              <a:spcAft>
                <a:spcPts val="0"/>
              </a:spcAft>
              <a:buClr>
                <a:srgbClr val="C2D237"/>
              </a:buClr>
              <a:buSzTx/>
              <a:buFont typeface="Arial" panose="020B0604020202020204" pitchFamily="34" charset="0"/>
              <a:buChar char="•"/>
              <a:defRPr sz="1000" b="0" i="0" u="none" strike="noStrike" cap="none" spc="0" baseline="0">
                <a:ln>
                  <a:noFill/>
                </a:ln>
                <a:solidFill>
                  <a:srgbClr val="2F355A"/>
                </a:solidFill>
                <a:uFillTx/>
                <a:latin typeface="Gotham Medium" pitchFamily="2" charset="0"/>
                <a:ea typeface="Montserrat Light"/>
                <a:cs typeface="Gotham Medium" pitchFamily="2" charset="0"/>
                <a:sym typeface="Montserrat Light"/>
              </a:defRPr>
            </a:lvl1pPr>
            <a:lvl2pPr marL="377825" marR="0" indent="0" algn="l" defTabSz="583565" rtl="0" latinLnBrk="0">
              <a:lnSpc>
                <a:spcPct val="120000"/>
              </a:lnSpc>
              <a:spcBef>
                <a:spcPts val="4160"/>
              </a:spcBef>
              <a:spcAft>
                <a:spcPts val="0"/>
              </a:spcAft>
              <a:buClrTx/>
              <a:buSzTx/>
              <a:buFontTx/>
              <a:buNone/>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2pPr>
            <a:lvl3pPr marL="755650" marR="0" indent="0" algn="l" defTabSz="583565" rtl="0" latinLnBrk="0">
              <a:lnSpc>
                <a:spcPct val="120000"/>
              </a:lnSpc>
              <a:spcBef>
                <a:spcPts val="4160"/>
              </a:spcBef>
              <a:spcAft>
                <a:spcPts val="0"/>
              </a:spcAft>
              <a:buClrTx/>
              <a:buSzTx/>
              <a:buFontTx/>
              <a:buNone/>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3pPr>
            <a:lvl4pPr marL="1134110" marR="0" indent="0" algn="l" defTabSz="583565" rtl="0" latinLnBrk="0">
              <a:lnSpc>
                <a:spcPct val="120000"/>
              </a:lnSpc>
              <a:spcBef>
                <a:spcPts val="4160"/>
              </a:spcBef>
              <a:spcAft>
                <a:spcPts val="0"/>
              </a:spcAft>
              <a:buClrTx/>
              <a:buSzTx/>
              <a:buFontTx/>
              <a:buNone/>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4pPr>
            <a:lvl5pPr marL="1511935" marR="0" indent="0" algn="l" defTabSz="583565" rtl="0" latinLnBrk="0">
              <a:lnSpc>
                <a:spcPct val="120000"/>
              </a:lnSpc>
              <a:spcBef>
                <a:spcPts val="4160"/>
              </a:spcBef>
              <a:spcAft>
                <a:spcPts val="0"/>
              </a:spcAft>
              <a:buClrTx/>
              <a:buSzTx/>
              <a:buFontTx/>
              <a:buNone/>
              <a:defRPr sz="3200" b="0" i="0" u="none" strike="noStrike" cap="none" spc="0" baseline="0">
                <a:ln>
                  <a:noFill/>
                </a:ln>
                <a:solidFill>
                  <a:srgbClr val="011E3B"/>
                </a:solidFill>
                <a:uFillTx/>
                <a:latin typeface="Montserrat" pitchFamily="2" charset="77"/>
                <a:ea typeface="Montserrat Light"/>
                <a:cs typeface="Montserrat Light"/>
                <a:sym typeface="Montserrat Light"/>
              </a:defRPr>
            </a:lvl5pPr>
            <a:lvl6pPr marL="0" marR="0" indent="248920" algn="l" defTabSz="583565" rtl="0" latinLnBrk="0">
              <a:lnSpc>
                <a:spcPct val="120000"/>
              </a:lnSpc>
              <a:spcBef>
                <a:spcPts val="4160"/>
              </a:spcBef>
              <a:spcAft>
                <a:spcPts val="0"/>
              </a:spcAft>
              <a:buClrTx/>
              <a:buSzTx/>
              <a:buFontTx/>
              <a:buNone/>
              <a:defRPr sz="1220" b="0" i="0" u="none" strike="noStrike" cap="none" spc="0" baseline="0">
                <a:ln>
                  <a:noFill/>
                </a:ln>
                <a:solidFill>
                  <a:srgbClr val="595457"/>
                </a:solidFill>
                <a:uFillTx/>
                <a:latin typeface="Montserrat Light"/>
                <a:ea typeface="Montserrat Light"/>
                <a:cs typeface="Montserrat Light"/>
                <a:sym typeface="Montserrat Light"/>
              </a:defRPr>
            </a:lvl6pPr>
            <a:lvl7pPr marL="0" marR="0" indent="298450" algn="l" defTabSz="583565" rtl="0" latinLnBrk="0">
              <a:lnSpc>
                <a:spcPct val="120000"/>
              </a:lnSpc>
              <a:spcBef>
                <a:spcPts val="4160"/>
              </a:spcBef>
              <a:spcAft>
                <a:spcPts val="0"/>
              </a:spcAft>
              <a:buClrTx/>
              <a:buSzTx/>
              <a:buFontTx/>
              <a:buNone/>
              <a:defRPr sz="1220" b="0" i="0" u="none" strike="noStrike" cap="none" spc="0" baseline="0">
                <a:ln>
                  <a:noFill/>
                </a:ln>
                <a:solidFill>
                  <a:srgbClr val="595457"/>
                </a:solidFill>
                <a:uFillTx/>
                <a:latin typeface="Montserrat Light"/>
                <a:ea typeface="Montserrat Light"/>
                <a:cs typeface="Montserrat Light"/>
                <a:sym typeface="Montserrat Light"/>
              </a:defRPr>
            </a:lvl7pPr>
            <a:lvl8pPr marL="0" marR="0" indent="348615" algn="l" defTabSz="583565" rtl="0" latinLnBrk="0">
              <a:lnSpc>
                <a:spcPct val="120000"/>
              </a:lnSpc>
              <a:spcBef>
                <a:spcPts val="4160"/>
              </a:spcBef>
              <a:spcAft>
                <a:spcPts val="0"/>
              </a:spcAft>
              <a:buClrTx/>
              <a:buSzTx/>
              <a:buFontTx/>
              <a:buNone/>
              <a:defRPr sz="1220" b="0" i="0" u="none" strike="noStrike" cap="none" spc="0" baseline="0">
                <a:ln>
                  <a:noFill/>
                </a:ln>
                <a:solidFill>
                  <a:srgbClr val="595457"/>
                </a:solidFill>
                <a:uFillTx/>
                <a:latin typeface="Montserrat Light"/>
                <a:ea typeface="Montserrat Light"/>
                <a:cs typeface="Montserrat Light"/>
                <a:sym typeface="Montserrat Light"/>
              </a:defRPr>
            </a:lvl8pPr>
            <a:lvl9pPr marL="0" marR="0" indent="398145" algn="l" defTabSz="583565" rtl="0" latinLnBrk="0">
              <a:lnSpc>
                <a:spcPct val="120000"/>
              </a:lnSpc>
              <a:spcBef>
                <a:spcPts val="4160"/>
              </a:spcBef>
              <a:spcAft>
                <a:spcPts val="0"/>
              </a:spcAft>
              <a:buClrTx/>
              <a:buSzTx/>
              <a:buFontTx/>
              <a:buNone/>
              <a:defRPr sz="1220" b="0" i="0" u="none" strike="noStrike" cap="none" spc="0" baseline="0">
                <a:ln>
                  <a:noFill/>
                </a:ln>
                <a:solidFill>
                  <a:srgbClr val="595457"/>
                </a:solidFill>
                <a:uFillTx/>
                <a:latin typeface="Montserrat Light"/>
                <a:ea typeface="Montserrat Light"/>
                <a:cs typeface="Montserrat Light"/>
                <a:sym typeface="Montserrat Light"/>
              </a:defRPr>
            </a:lvl9pPr>
          </a:lstStyle>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sym typeface="+mn-ea"/>
              </a:rPr>
              <a:t>Dzięki tym wydarzeniom prowadzonym z inicjatywy Ladies Logistics Longue, kobiety zdobywają większą wiedzę na temat aktualnych tematów dziejących się w branży, co sprawia, że są na bieżąco.</a:t>
            </a: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sym typeface="+mn-ea"/>
              </a:rPr>
              <a:t>Spotkanie z osobami starszymi i poznanie ich może pomóc im w rozwoju kariery, jak np. znalezienie pracy lub dostanie się do lepszej roli itp.</a:t>
            </a: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endParaRPr lang="en-US" sz="1200" dirty="0">
              <a:solidFill>
                <a:schemeClr val="tx1"/>
              </a:solidFill>
              <a:latin typeface="Calibri" panose="020F0502020204030204" pitchFamily="34" charset="0"/>
              <a:cs typeface="Calibri" panose="020F0502020204030204" pitchFamily="34" charset="0"/>
            </a:endParaRPr>
          </a:p>
          <a:p>
            <a:pPr marL="0" indent="0">
              <a:buClr>
                <a:srgbClr val="24CAF8"/>
              </a:buClr>
              <a:buNone/>
            </a:pPr>
            <a:r>
              <a:rPr lang="en-US" sz="1200" dirty="0">
                <a:solidFill>
                  <a:schemeClr val="tx1"/>
                </a:solidFill>
                <a:latin typeface="Calibri" panose="020F0502020204030204" pitchFamily="34" charset="0"/>
                <a:cs typeface="Calibri" panose="020F0502020204030204" pitchFamily="34" charset="0"/>
                <a:sym typeface="+mn-ea"/>
              </a:rPr>
              <a:t>Dzięki wykładom, w których biorą udział podczas spotkania, te specjalistki są zmotywowane, dzięki czemu nabierają pewności siebie, aby dobrze wykonywać swoje zadania i są edukowane na temat praw kobiet w ich miejscu pracy.</a:t>
            </a:r>
            <a:endParaRPr lang="en-US" sz="1200" dirty="0">
              <a:solidFill>
                <a:schemeClr val="tx1"/>
              </a:solidFill>
              <a:latin typeface="Calibri" panose="020F0502020204030204" pitchFamily="34" charset="0"/>
              <a:cs typeface="Calibri" panose="020F0502020204030204" pitchFamily="34" charset="0"/>
            </a:endParaRPr>
          </a:p>
        </p:txBody>
      </p:sp>
    </p:spTree>
  </p:cSld>
  <p:clrMapOvr>
    <a:masterClrMapping/>
  </p:clrMapOvr>
  <p:transition spd="med"/>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C2A3BB1E-4805-CD4C-A5FA-59AAA992F0FF}"/>
              </a:ext>
            </a:extLst>
          </p:cNvPr>
          <p:cNvSpPr>
            <a:spLocks noGrp="1"/>
          </p:cNvSpPr>
          <p:nvPr>
            <p:ph type="body" sz="quarter" idx="58"/>
          </p:nvPr>
        </p:nvSpPr>
        <p:spPr>
          <a:xfrm>
            <a:off x="762000" y="949040"/>
            <a:ext cx="5435599" cy="348400"/>
          </a:xfrm>
        </p:spPr>
        <p:txBody>
          <a:bodyPr/>
          <a:lstStyle/>
          <a:p>
            <a:pPr algn="ctr"/>
            <a:r>
              <a:rPr lang="en-GB" sz="1600" b="1" dirty="0">
                <a:solidFill>
                  <a:srgbClr val="F05856"/>
                </a:solidFill>
                <a:latin typeface="Calibri" panose="020F0502020204030204" pitchFamily="34" charset="0"/>
                <a:cs typeface="Calibri" panose="020F0502020204030204" pitchFamily="34" charset="0"/>
              </a:rPr>
              <a:t>DZIĘKUJEMY ZA KORZYSTANIE Z NASZEGO ZESTAWU NARZĘDZI!</a:t>
            </a:r>
            <a:endParaRPr lang="en-US" sz="1600" b="1" dirty="0">
              <a:solidFill>
                <a:srgbClr val="F05856"/>
              </a:solidFill>
              <a:latin typeface="Calibri" panose="020F0502020204030204" pitchFamily="34" charset="0"/>
              <a:cs typeface="Calibri" panose="020F0502020204030204" pitchFamily="34" charset="0"/>
            </a:endParaRPr>
          </a:p>
        </p:txBody>
      </p:sp>
      <p:sp>
        <p:nvSpPr>
          <p:cNvPr id="11" name="Text Placeholder 10">
            <a:extLst>
              <a:ext uri="{FF2B5EF4-FFF2-40B4-BE49-F238E27FC236}">
                <a16:creationId xmlns:a16="http://schemas.microsoft.com/office/drawing/2014/main" id="{1CC2C424-3562-CE33-FA98-9782A0CBA4F8}"/>
              </a:ext>
            </a:extLst>
          </p:cNvPr>
          <p:cNvSpPr>
            <a:spLocks noGrp="1"/>
          </p:cNvSpPr>
          <p:nvPr>
            <p:ph type="body" sz="quarter" idx="32"/>
          </p:nvPr>
        </p:nvSpPr>
        <p:spPr>
          <a:xfrm>
            <a:off x="711200" y="1576530"/>
            <a:ext cx="6106361" cy="2743062"/>
          </a:xfrm>
        </p:spPr>
        <p:txBody>
          <a:bodyPr/>
          <a:lstStyle/>
          <a:p>
            <a:pPr>
              <a:lnSpc>
                <a:spcPct val="150000"/>
              </a:lnSpc>
            </a:pPr>
            <a:r>
              <a:rPr lang="en-GB" sz="1600" dirty="0">
                <a:latin typeface="Calibri" panose="020F0502020204030204" pitchFamily="34" charset="0"/>
                <a:cs typeface="Calibri" panose="020F0502020204030204" pitchFamily="34" charset="0"/>
              </a:rPr>
              <a:t>Dotarłeś do końca Zestawu Narzędzi WIL POWER, mamy nadzieję, że zostałeś </a:t>
            </a:r>
            <a:r>
              <a:rPr lang="en-GB" sz="1600" b="1" dirty="0">
                <a:latin typeface="Calibri" panose="020F0502020204030204" pitchFamily="34" charset="0"/>
                <a:cs typeface="Calibri" panose="020F0502020204030204" pitchFamily="34" charset="0"/>
              </a:rPr>
              <a:t>zainspirowany </a:t>
            </a:r>
            <a:r>
              <a:rPr lang="en-GB" sz="1600" dirty="0">
                <a:latin typeface="Calibri" panose="020F0502020204030204" pitchFamily="34" charset="0"/>
                <a:cs typeface="Calibri" panose="020F0502020204030204" pitchFamily="34" charset="0"/>
              </a:rPr>
              <a:t>i wzmocniony przez cały czas i odkryłeś kilka nowych firm, polityk i podejść, o których nie wiedziałeś! </a:t>
            </a:r>
          </a:p>
          <a:p>
            <a:pPr>
              <a:lnSpc>
                <a:spcPct val="150000"/>
              </a:lnSpc>
            </a:pPr>
            <a:endParaRPr lang="en-GB" sz="1600" dirty="0">
              <a:latin typeface="Calibri" panose="020F0502020204030204" pitchFamily="34" charset="0"/>
              <a:cs typeface="Calibri" panose="020F0502020204030204" pitchFamily="34" charset="0"/>
            </a:endParaRPr>
          </a:p>
          <a:p>
            <a:pPr>
              <a:lnSpc>
                <a:spcPct val="150000"/>
              </a:lnSpc>
            </a:pPr>
            <a:endParaRPr lang="en-GB" sz="1600" dirty="0">
              <a:latin typeface="Calibri" panose="020F0502020204030204" pitchFamily="34" charset="0"/>
              <a:cs typeface="Calibri" panose="020F0502020204030204" pitchFamily="34" charset="0"/>
            </a:endParaRPr>
          </a:p>
          <a:p>
            <a:pPr>
              <a:lnSpc>
                <a:spcPct val="150000"/>
              </a:lnSpc>
            </a:pPr>
            <a:endParaRPr lang="en-GB" sz="1600" dirty="0">
              <a:latin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C3267F7B-FE11-5BAD-2065-C61F11ADEBCB}"/>
              </a:ext>
            </a:extLst>
          </p:cNvPr>
          <p:cNvSpPr txBox="1"/>
          <p:nvPr/>
        </p:nvSpPr>
        <p:spPr>
          <a:xfrm>
            <a:off x="254000" y="4564066"/>
            <a:ext cx="5087257" cy="357961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5616" tIns="65616" rIns="65616" bIns="65616"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r>
              <a:rPr kumimoji="0" lang="en-GB" sz="1400" b="1"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rPr>
              <a:t>Śledź na bieżąco projekt WIL POWER i partnerów na stronie:</a:t>
            </a:r>
          </a:p>
          <a:p>
            <a:pPr marL="0" marR="0" indent="0" algn="ctr" defTabSz="825500" rtl="0" fontAlgn="auto" latinLnBrk="0" hangingPunct="0">
              <a:lnSpc>
                <a:spcPct val="100000"/>
              </a:lnSpc>
              <a:spcBef>
                <a:spcPts val="0"/>
              </a:spcBef>
              <a:spcAft>
                <a:spcPts val="0"/>
              </a:spcAft>
              <a:buClrTx/>
              <a:buSzTx/>
              <a:buFontTx/>
              <a:buNone/>
              <a:tabLst/>
            </a:pPr>
            <a:endParaRPr lang="en-GB" sz="1400" b="1" dirty="0">
              <a:latin typeface="Calibri" panose="020F0502020204030204" pitchFamily="34" charset="0"/>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r>
              <a:rPr lang="en-GB" sz="1400" b="1" dirty="0">
                <a:latin typeface="Calibri" panose="020F0502020204030204" pitchFamily="34" charset="0"/>
                <a:cs typeface="Calibri" panose="020F0502020204030204" pitchFamily="34" charset="0"/>
              </a:rPr>
              <a:t>LinkedIn:</a:t>
            </a:r>
            <a:endParaRPr kumimoji="0" lang="en-GB" sz="1400" b="1"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r>
              <a:rPr kumimoji="0" lang="en-GB" sz="1400"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hlinkClick r:id="rId2">
                  <a:extLst>
                    <a:ext uri="{A12FA001-AC4F-418D-AE19-62706E023703}">
                      <ahyp:hlinkClr xmlns:ahyp="http://schemas.microsoft.com/office/drawing/2018/hyperlinkcolor" val="tx"/>
                    </a:ext>
                  </a:extLst>
                </a:hlinkClick>
              </a:rPr>
              <a:t>https://www.linkedin.com/groups/13963313/</a:t>
            </a:r>
            <a:endParaRPr kumimoji="0" lang="en-GB" sz="1400"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r>
              <a:rPr kumimoji="0" lang="en-GB" sz="1400"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rPr>
              <a:t> </a:t>
            </a:r>
          </a:p>
          <a:p>
            <a:pPr marL="0" marR="0" indent="0" algn="ctr" defTabSz="825500" rtl="0" fontAlgn="auto" latinLnBrk="0" hangingPunct="0">
              <a:lnSpc>
                <a:spcPct val="100000"/>
              </a:lnSpc>
              <a:spcBef>
                <a:spcPts val="0"/>
              </a:spcBef>
              <a:spcAft>
                <a:spcPts val="0"/>
              </a:spcAft>
              <a:buClrTx/>
              <a:buSzTx/>
              <a:buFontTx/>
              <a:buNone/>
              <a:tabLst/>
            </a:pPr>
            <a:r>
              <a:rPr lang="en-GB" sz="1400" b="1" dirty="0">
                <a:solidFill>
                  <a:srgbClr val="31475E"/>
                </a:solidFill>
                <a:latin typeface="Calibri" panose="020F0502020204030204" pitchFamily="34" charset="0"/>
                <a:cs typeface="Calibri" panose="020F0502020204030204" pitchFamily="34" charset="0"/>
              </a:rPr>
              <a:t>Strona internetowa projektu:</a:t>
            </a:r>
          </a:p>
          <a:p>
            <a:pPr marL="0" marR="0" indent="0" algn="ctr" defTabSz="825500" rtl="0" fontAlgn="auto" latinLnBrk="0" hangingPunct="0">
              <a:lnSpc>
                <a:spcPct val="100000"/>
              </a:lnSpc>
              <a:spcBef>
                <a:spcPts val="0"/>
              </a:spcBef>
              <a:spcAft>
                <a:spcPts val="0"/>
              </a:spcAft>
              <a:buClrTx/>
              <a:buSzTx/>
              <a:buFontTx/>
              <a:buNone/>
              <a:tabLst/>
            </a:pPr>
            <a:r>
              <a:rPr kumimoji="0" lang="en-GB" sz="1400"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hlinkClick r:id="rId3">
                  <a:extLst>
                    <a:ext uri="{A12FA001-AC4F-418D-AE19-62706E023703}">
                      <ahyp:hlinkClr xmlns:ahyp="http://schemas.microsoft.com/office/drawing/2018/hyperlinkcolor" val="tx"/>
                    </a:ext>
                  </a:extLst>
                </a:hlinkClick>
              </a:rPr>
              <a:t>https://www.womeninlogistics.info/</a:t>
            </a:r>
            <a:endParaRPr kumimoji="0" lang="en-GB" sz="1400" b="1"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endParaRPr lang="en-GB" sz="1400" b="1" dirty="0">
              <a:solidFill>
                <a:srgbClr val="31475E"/>
              </a:solidFill>
              <a:latin typeface="Calibri" panose="020F0502020204030204" pitchFamily="34" charset="0"/>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r>
              <a:rPr kumimoji="0" lang="en-GB" sz="1400" b="1"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rPr>
              <a:t>Karta zastawu:</a:t>
            </a:r>
          </a:p>
          <a:p>
            <a:pPr marL="0" marR="0" indent="0" algn="ctr" defTabSz="825500" rtl="0" fontAlgn="auto" latinLnBrk="0" hangingPunct="0">
              <a:lnSpc>
                <a:spcPct val="100000"/>
              </a:lnSpc>
              <a:spcBef>
                <a:spcPts val="0"/>
              </a:spcBef>
              <a:spcAft>
                <a:spcPts val="0"/>
              </a:spcAft>
              <a:buClrTx/>
              <a:buSzTx/>
              <a:buFontTx/>
              <a:buNone/>
              <a:tabLst/>
            </a:pPr>
            <a:r>
              <a:rPr kumimoji="0" lang="en-GB" sz="1400" i="0" u="none" strike="noStrike" cap="none" spc="0" normalizeH="0" baseline="0" dirty="0">
                <a:ln>
                  <a:noFill/>
                </a:ln>
                <a:solidFill>
                  <a:srgbClr val="31475E"/>
                </a:solidFill>
                <a:effectLst/>
                <a:uFillTx/>
                <a:latin typeface="Calibri" panose="020F0502020204030204" pitchFamily="34" charset="0"/>
                <a:cs typeface="Calibri" panose="020F0502020204030204" pitchFamily="34" charset="0"/>
                <a:sym typeface="FontAwesome"/>
                <a:hlinkClick r:id="rId4">
                  <a:extLst>
                    <a:ext uri="{A12FA001-AC4F-418D-AE19-62706E023703}">
                      <ahyp:hlinkClr xmlns:ahyp="http://schemas.microsoft.com/office/drawing/2018/hyperlinkcolor" val="tx"/>
                    </a:ext>
                  </a:extLst>
                </a:hlinkClick>
              </a:rPr>
              <a:t>https://www.womeninlogistics.info/wil-power-network-club-pledge-card/</a:t>
            </a:r>
            <a:endParaRPr lang="en-GB" sz="1400" dirty="0">
              <a:solidFill>
                <a:srgbClr val="31475E"/>
              </a:solidFill>
              <a:latin typeface="Calibri" panose="020F0502020204030204" pitchFamily="34" charset="0"/>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endParaRPr kumimoji="0" lang="en-GB" sz="1400"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endParaRPr lang="en-GB" sz="1400" b="1" dirty="0">
              <a:latin typeface="Calibri" panose="020F0502020204030204" pitchFamily="34" charset="0"/>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endParaRPr kumimoji="0" lang="en-GB" sz="1400" b="1"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a:p>
            <a:pPr marL="0" marR="0" indent="0" algn="ctr" defTabSz="825500" rtl="0" fontAlgn="auto" latinLnBrk="0" hangingPunct="0">
              <a:lnSpc>
                <a:spcPct val="100000"/>
              </a:lnSpc>
              <a:spcBef>
                <a:spcPts val="0"/>
              </a:spcBef>
              <a:spcAft>
                <a:spcPts val="0"/>
              </a:spcAft>
              <a:buClrTx/>
              <a:buSzTx/>
              <a:buFontTx/>
              <a:buNone/>
              <a:tabLst/>
            </a:pPr>
            <a:endParaRPr lang="en-GB" sz="1400" b="1" dirty="0">
              <a:latin typeface="Calibri" panose="020F0502020204030204" pitchFamily="34" charset="0"/>
              <a:cs typeface="Calibri" panose="020F0502020204030204" pitchFamily="34" charset="0"/>
            </a:endParaRPr>
          </a:p>
          <a:p>
            <a:pPr marL="0" marR="0" indent="0" algn="ctr" defTabSz="825500" rtl="0" fontAlgn="auto" latinLnBrk="0" hangingPunct="0">
              <a:lnSpc>
                <a:spcPct val="100000"/>
              </a:lnSpc>
              <a:spcBef>
                <a:spcPts val="0"/>
              </a:spcBef>
              <a:spcAft>
                <a:spcPts val="0"/>
              </a:spcAft>
              <a:buClrTx/>
              <a:buSzTx/>
              <a:buFontTx/>
              <a:buNone/>
              <a:tabLst/>
            </a:pPr>
            <a:endParaRPr kumimoji="0" lang="en-GB" sz="1400" b="1" i="0" u="none" strike="noStrike" cap="none" spc="0" normalizeH="0" baseline="0" dirty="0">
              <a:ln>
                <a:noFill/>
              </a:ln>
              <a:solidFill>
                <a:srgbClr val="151314"/>
              </a:solidFill>
              <a:effectLst/>
              <a:uFillTx/>
              <a:latin typeface="Calibri" panose="020F0502020204030204" pitchFamily="34" charset="0"/>
              <a:cs typeface="Calibri" panose="020F0502020204030204" pitchFamily="34" charset="0"/>
              <a:sym typeface="FontAwesome"/>
            </a:endParaRPr>
          </a:p>
        </p:txBody>
      </p:sp>
    </p:spTree>
    <p:extLst>
      <p:ext uri="{BB962C8B-B14F-4D97-AF65-F5344CB8AC3E}">
        <p14:creationId xmlns:p14="http://schemas.microsoft.com/office/powerpoint/2010/main" val="1032404160"/>
      </p:ext>
    </p:extLst>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58"/>
          </p:nvPr>
        </p:nvSpPr>
        <p:spPr/>
        <p:txBody>
          <a:bodyPr/>
          <a:lstStyle/>
          <a:p>
            <a:r>
              <a:rPr lang="en-US" sz="1600" b="1" dirty="0">
                <a:latin typeface="Gotham Medium"/>
                <a:cs typeface="Calibri" panose="020F0502020204030204" pitchFamily="34" charset="0"/>
              </a:rPr>
              <a:t>Pracownica powiedziała.</a:t>
            </a:r>
          </a:p>
        </p:txBody>
      </p:sp>
      <p:sp>
        <p:nvSpPr>
          <p:cNvPr id="6" name="Text Placeholder 5"/>
          <p:cNvSpPr>
            <a:spLocks noGrp="1"/>
          </p:cNvSpPr>
          <p:nvPr>
            <p:ph type="body" sz="quarter" idx="32"/>
          </p:nvPr>
        </p:nvSpPr>
        <p:spPr/>
        <p:txBody>
          <a:bodyPr numCol="1"/>
          <a:lstStyle/>
          <a:p>
            <a:endParaRPr lang="en-US" sz="1400" dirty="0">
              <a:latin typeface="Calibri" panose="020F0502020204030204" pitchFamily="34" charset="0"/>
              <a:cs typeface="Calibri" panose="020F0502020204030204" pitchFamily="34" charset="0"/>
            </a:endParaRP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Ta firma logistyczna " Anonymous" promuje oferty pracy w równym stopniu dla mężczyzn i kobiet. Dają możliwości wszystkim pracownikom bez względu na płeć. Oferują również płatne szkolenia zawodowe dla wszystkich stażystów, którzy chcą się szkolić.  Poza tym, mają specjalną politykę dla pracowników płci żeńskiej, takich jak polityka antydyskryminacyjna i jako szczególnej troski firma ma prawnika, którego pracownik może zwrócić się do incase żadnych nieodpowiednich działań występuje takich jak mobbing, molestowanie itp.</a:t>
            </a:r>
          </a:p>
          <a:p>
            <a:endParaRPr lang="en-US" sz="1400" dirty="0">
              <a:latin typeface="Calibri" panose="020F0502020204030204" pitchFamily="34" charset="0"/>
              <a:cs typeface="Calibri" panose="020F0502020204030204" pitchFamily="34" charset="0"/>
            </a:endParaRPr>
          </a:p>
        </p:txBody>
      </p:sp>
      <p:sp>
        <p:nvSpPr>
          <p:cNvPr id="8" name="Text Placeholder 7"/>
          <p:cNvSpPr>
            <a:spLocks noGrp="1"/>
          </p:cNvSpPr>
          <p:nvPr>
            <p:ph type="body" sz="quarter" idx="59"/>
          </p:nvPr>
        </p:nvSpPr>
        <p:spPr/>
        <p:txBody>
          <a:bodyPr/>
          <a:lstStyle/>
          <a:p>
            <a:pPr fontAlgn="base"/>
            <a:r>
              <a:rPr lang="en-US" altLang="en-IE" sz="1600" b="1" dirty="0">
                <a:latin typeface="Gotham Medium"/>
                <a:cs typeface="Calibri" panose="020F0502020204030204" pitchFamily="34" charset="0"/>
              </a:rPr>
              <a:t>Ale wady...</a:t>
            </a:r>
          </a:p>
        </p:txBody>
      </p:sp>
      <p:sp>
        <p:nvSpPr>
          <p:cNvPr id="9" name="Text Placeholder 8"/>
          <p:cNvSpPr>
            <a:spLocks noGrp="1"/>
          </p:cNvSpPr>
          <p:nvPr>
            <p:ph type="body" sz="quarter" idx="60"/>
          </p:nvPr>
        </p:nvSpPr>
        <p:spPr>
          <a:xfrm>
            <a:off x="860496" y="4962099"/>
            <a:ext cx="4379016" cy="3683921"/>
          </a:xfrm>
        </p:spPr>
        <p:txBody>
          <a:bodyPr numCol="1"/>
          <a:lstStyle/>
          <a:p>
            <a:r>
              <a:rPr lang="en-US" sz="1400" dirty="0">
                <a:latin typeface="Calibri" panose="020F0502020204030204" pitchFamily="34" charset="0"/>
                <a:cs typeface="Calibri" panose="020F0502020204030204" pitchFamily="34" charset="0"/>
              </a:rPr>
              <a:t>Pomimo wszystkich specjalnych programów oferowanych pracownikom, firma przeanalizowała, że pracownicom trudno jest pracować w dłuższych godzinach.</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Pracownicy płci żeńskiej nie są w stanie zarządzać swoim życiem osobistym i pracą, ponieważ są zobowiązani do zajmowania się rodziną, dziećmi itp.</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Z tego powodu kobiety wybierają tę dziedzinę mniej w porównaniu do innych dziedzin, ponieważ nie są w stanie poradzić sobie z pracą i życiem osobistym.</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Firma podjęła więc inicjatywę skrócenia czasu pracy kobiet.</a:t>
            </a:r>
          </a:p>
        </p:txBody>
      </p:sp>
      <p:grpSp>
        <p:nvGrpSpPr>
          <p:cNvPr id="54" name="Graphic 2"/>
          <p:cNvGrpSpPr/>
          <p:nvPr/>
        </p:nvGrpSpPr>
        <p:grpSpPr>
          <a:xfrm>
            <a:off x="303728" y="952545"/>
            <a:ext cx="331769" cy="383118"/>
            <a:chOff x="8823055" y="3850915"/>
            <a:chExt cx="751563" cy="867883"/>
          </a:xfrm>
          <a:solidFill>
            <a:schemeClr val="bg1"/>
          </a:solidFill>
        </p:grpSpPr>
        <p:sp>
          <p:nvSpPr>
            <p:cNvPr id="55" name="Freeform 54"/>
            <p:cNvSpPr/>
            <p:nvPr/>
          </p:nvSpPr>
          <p:spPr>
            <a:xfrm>
              <a:off x="9444540"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2" y="0"/>
                    <a:pt x="72266" y="6323"/>
                    <a:pt x="72266" y="14453"/>
                  </a:cubicBezTo>
                  <a:cubicBezTo>
                    <a:pt x="72266" y="22583"/>
                    <a:pt x="65942" y="28906"/>
                    <a:pt x="57813" y="28906"/>
                  </a:cubicBezTo>
                  <a:close/>
                </a:path>
              </a:pathLst>
            </a:custGeom>
            <a:grpFill/>
            <a:ln w="9028" cap="flat">
              <a:noFill/>
              <a:prstDash val="solid"/>
              <a:miter/>
            </a:ln>
          </p:spPr>
          <p:txBody>
            <a:bodyPr rtlCol="0" anchor="ctr"/>
            <a:lstStyle/>
            <a:p>
              <a:endParaRPr lang="en-US"/>
            </a:p>
          </p:txBody>
        </p:sp>
        <p:sp>
          <p:nvSpPr>
            <p:cNvPr id="56" name="Freeform 55"/>
            <p:cNvSpPr/>
            <p:nvPr/>
          </p:nvSpPr>
          <p:spPr>
            <a:xfrm>
              <a:off x="9413827" y="3902196"/>
              <a:ext cx="66846" cy="50585"/>
            </a:xfrm>
            <a:custGeom>
              <a:avLst/>
              <a:gdLst>
                <a:gd name="connsiteX0" fmla="*/ 14453 w 66846"/>
                <a:gd name="connsiteY0" fmla="*/ 50586 h 50585"/>
                <a:gd name="connsiteX1" fmla="*/ 0 w 66846"/>
                <a:gd name="connsiteY1" fmla="*/ 36133 h 50585"/>
                <a:gd name="connsiteX2" fmla="*/ 7227 w 66846"/>
                <a:gd name="connsiteY2" fmla="*/ 23486 h 50585"/>
                <a:gd name="connsiteX3" fmla="*/ 45166 w 66846"/>
                <a:gd name="connsiteY3" fmla="*/ 1807 h 50585"/>
                <a:gd name="connsiteX4" fmla="*/ 65039 w 66846"/>
                <a:gd name="connsiteY4" fmla="*/ 7226 h 50585"/>
                <a:gd name="connsiteX5" fmla="*/ 59620 w 66846"/>
                <a:gd name="connsiteY5" fmla="*/ 27100 h 50585"/>
                <a:gd name="connsiteX6" fmla="*/ 21680 w 66846"/>
                <a:gd name="connsiteY6" fmla="*/ 48780 h 50585"/>
                <a:gd name="connsiteX7" fmla="*/ 14453 w 66846"/>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6" h="50585">
                  <a:moveTo>
                    <a:pt x="14453" y="50586"/>
                  </a:moveTo>
                  <a:cubicBezTo>
                    <a:pt x="6323" y="50586"/>
                    <a:pt x="0" y="44263"/>
                    <a:pt x="0" y="36133"/>
                  </a:cubicBezTo>
                  <a:cubicBezTo>
                    <a:pt x="0" y="30713"/>
                    <a:pt x="2710" y="26197"/>
                    <a:pt x="7227" y="23486"/>
                  </a:cubicBezTo>
                  <a:lnTo>
                    <a:pt x="45166" y="1807"/>
                  </a:lnTo>
                  <a:cubicBezTo>
                    <a:pt x="52393" y="-1807"/>
                    <a:pt x="60523" y="0"/>
                    <a:pt x="65039" y="7226"/>
                  </a:cubicBezTo>
                  <a:cubicBezTo>
                    <a:pt x="68653" y="14453"/>
                    <a:pt x="66846" y="22583"/>
                    <a:pt x="59620" y="27100"/>
                  </a:cubicBezTo>
                  <a:lnTo>
                    <a:pt x="21680"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57" name="Freeform 56"/>
            <p:cNvSpPr/>
            <p:nvPr/>
          </p:nvSpPr>
          <p:spPr>
            <a:xfrm>
              <a:off x="8880867" y="4039501"/>
              <a:ext cx="72265" cy="28906"/>
            </a:xfrm>
            <a:custGeom>
              <a:avLst/>
              <a:gdLst>
                <a:gd name="connsiteX0" fmla="*/ 57813 w 72265"/>
                <a:gd name="connsiteY0" fmla="*/ 28906 h 28906"/>
                <a:gd name="connsiteX1" fmla="*/ 14453 w 72265"/>
                <a:gd name="connsiteY1" fmla="*/ 28906 h 28906"/>
                <a:gd name="connsiteX2" fmla="*/ 0 w 72265"/>
                <a:gd name="connsiteY2" fmla="*/ 14453 h 28906"/>
                <a:gd name="connsiteX3" fmla="*/ 14453 w 72265"/>
                <a:gd name="connsiteY3" fmla="*/ 0 h 28906"/>
                <a:gd name="connsiteX4" fmla="*/ 57813 w 72265"/>
                <a:gd name="connsiteY4" fmla="*/ 0 h 28906"/>
                <a:gd name="connsiteX5" fmla="*/ 72266 w 72265"/>
                <a:gd name="connsiteY5" fmla="*/ 14453 h 28906"/>
                <a:gd name="connsiteX6" fmla="*/ 57813 w 72265"/>
                <a:gd name="connsiteY6" fmla="*/ 28906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265" h="28906">
                  <a:moveTo>
                    <a:pt x="57813" y="28906"/>
                  </a:moveTo>
                  <a:lnTo>
                    <a:pt x="14453" y="28906"/>
                  </a:lnTo>
                  <a:cubicBezTo>
                    <a:pt x="6323" y="28906"/>
                    <a:pt x="0" y="22583"/>
                    <a:pt x="0" y="14453"/>
                  </a:cubicBezTo>
                  <a:cubicBezTo>
                    <a:pt x="0" y="6323"/>
                    <a:pt x="6323" y="0"/>
                    <a:pt x="14453" y="0"/>
                  </a:cubicBezTo>
                  <a:lnTo>
                    <a:pt x="57813" y="0"/>
                  </a:lnTo>
                  <a:cubicBezTo>
                    <a:pt x="65943" y="0"/>
                    <a:pt x="72266" y="6323"/>
                    <a:pt x="72266" y="14453"/>
                  </a:cubicBezTo>
                  <a:cubicBezTo>
                    <a:pt x="72266" y="22583"/>
                    <a:pt x="65943" y="28906"/>
                    <a:pt x="57813" y="28906"/>
                  </a:cubicBezTo>
                  <a:close/>
                </a:path>
              </a:pathLst>
            </a:custGeom>
            <a:grpFill/>
            <a:ln w="9028" cap="flat">
              <a:noFill/>
              <a:prstDash val="solid"/>
              <a:miter/>
            </a:ln>
          </p:spPr>
          <p:txBody>
            <a:bodyPr rtlCol="0" anchor="ctr"/>
            <a:lstStyle/>
            <a:p>
              <a:endParaRPr lang="en-US"/>
            </a:p>
          </p:txBody>
        </p:sp>
        <p:sp>
          <p:nvSpPr>
            <p:cNvPr id="58" name="Freeform 57"/>
            <p:cNvSpPr/>
            <p:nvPr/>
          </p:nvSpPr>
          <p:spPr>
            <a:xfrm>
              <a:off x="8917904" y="3902196"/>
              <a:ext cx="66845" cy="50585"/>
            </a:xfrm>
            <a:custGeom>
              <a:avLst/>
              <a:gdLst>
                <a:gd name="connsiteX0" fmla="*/ 52393 w 66845"/>
                <a:gd name="connsiteY0" fmla="*/ 50586 h 50585"/>
                <a:gd name="connsiteX1" fmla="*/ 45166 w 66845"/>
                <a:gd name="connsiteY1" fmla="*/ 48780 h 50585"/>
                <a:gd name="connsiteX2" fmla="*/ 7226 w 66845"/>
                <a:gd name="connsiteY2" fmla="*/ 27100 h 50585"/>
                <a:gd name="connsiteX3" fmla="*/ 1807 w 66845"/>
                <a:gd name="connsiteY3" fmla="*/ 7226 h 50585"/>
                <a:gd name="connsiteX4" fmla="*/ 21679 w 66845"/>
                <a:gd name="connsiteY4" fmla="*/ 1807 h 50585"/>
                <a:gd name="connsiteX5" fmla="*/ 59619 w 66845"/>
                <a:gd name="connsiteY5" fmla="*/ 23486 h 50585"/>
                <a:gd name="connsiteX6" fmla="*/ 65039 w 66845"/>
                <a:gd name="connsiteY6" fmla="*/ 43359 h 50585"/>
                <a:gd name="connsiteX7" fmla="*/ 5239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52393" y="50586"/>
                  </a:moveTo>
                  <a:cubicBezTo>
                    <a:pt x="49683" y="50586"/>
                    <a:pt x="46973" y="49683"/>
                    <a:pt x="45166" y="48780"/>
                  </a:cubicBezTo>
                  <a:lnTo>
                    <a:pt x="7226" y="27100"/>
                  </a:lnTo>
                  <a:cubicBezTo>
                    <a:pt x="0" y="23486"/>
                    <a:pt x="-1807" y="14453"/>
                    <a:pt x="1807" y="7226"/>
                  </a:cubicBezTo>
                  <a:cubicBezTo>
                    <a:pt x="5420" y="0"/>
                    <a:pt x="14453" y="-1807"/>
                    <a:pt x="21679" y="1807"/>
                  </a:cubicBezTo>
                  <a:lnTo>
                    <a:pt x="59619" y="23486"/>
                  </a:lnTo>
                  <a:cubicBezTo>
                    <a:pt x="66845" y="27100"/>
                    <a:pt x="68652" y="36133"/>
                    <a:pt x="65039" y="43359"/>
                  </a:cubicBezTo>
                  <a:cubicBezTo>
                    <a:pt x="62329" y="47876"/>
                    <a:pt x="56909" y="50586"/>
                    <a:pt x="52393" y="50586"/>
                  </a:cubicBezTo>
                  <a:close/>
                </a:path>
              </a:pathLst>
            </a:custGeom>
            <a:grpFill/>
            <a:ln w="9028" cap="flat">
              <a:noFill/>
              <a:prstDash val="solid"/>
              <a:miter/>
            </a:ln>
          </p:spPr>
          <p:txBody>
            <a:bodyPr rtlCol="0" anchor="ctr"/>
            <a:lstStyle/>
            <a:p>
              <a:endParaRPr lang="en-US"/>
            </a:p>
          </p:txBody>
        </p:sp>
        <p:sp>
          <p:nvSpPr>
            <p:cNvPr id="59" name="Freeform 58"/>
            <p:cNvSpPr/>
            <p:nvPr/>
          </p:nvSpPr>
          <p:spPr>
            <a:xfrm>
              <a:off x="8917904" y="4155126"/>
              <a:ext cx="66845" cy="50585"/>
            </a:xfrm>
            <a:custGeom>
              <a:avLst/>
              <a:gdLst>
                <a:gd name="connsiteX0" fmla="*/ 14453 w 66845"/>
                <a:gd name="connsiteY0" fmla="*/ 50586 h 50585"/>
                <a:gd name="connsiteX1" fmla="*/ 0 w 66845"/>
                <a:gd name="connsiteY1" fmla="*/ 36133 h 50585"/>
                <a:gd name="connsiteX2" fmla="*/ 7226 w 66845"/>
                <a:gd name="connsiteY2" fmla="*/ 23486 h 50585"/>
                <a:gd name="connsiteX3" fmla="*/ 45166 w 66845"/>
                <a:gd name="connsiteY3" fmla="*/ 1807 h 50585"/>
                <a:gd name="connsiteX4" fmla="*/ 65039 w 66845"/>
                <a:gd name="connsiteY4" fmla="*/ 7226 h 50585"/>
                <a:gd name="connsiteX5" fmla="*/ 59619 w 66845"/>
                <a:gd name="connsiteY5" fmla="*/ 27100 h 50585"/>
                <a:gd name="connsiteX6" fmla="*/ 21679 w 66845"/>
                <a:gd name="connsiteY6" fmla="*/ 48780 h 50585"/>
                <a:gd name="connsiteX7" fmla="*/ 14453 w 66845"/>
                <a:gd name="connsiteY7" fmla="*/ 50586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45" h="50585">
                  <a:moveTo>
                    <a:pt x="14453" y="50586"/>
                  </a:moveTo>
                  <a:cubicBezTo>
                    <a:pt x="6323" y="50586"/>
                    <a:pt x="0" y="44263"/>
                    <a:pt x="0" y="36133"/>
                  </a:cubicBezTo>
                  <a:cubicBezTo>
                    <a:pt x="0" y="30713"/>
                    <a:pt x="2710" y="26197"/>
                    <a:pt x="7226" y="23486"/>
                  </a:cubicBezTo>
                  <a:lnTo>
                    <a:pt x="45166" y="1807"/>
                  </a:lnTo>
                  <a:cubicBezTo>
                    <a:pt x="52393" y="-1807"/>
                    <a:pt x="60523" y="0"/>
                    <a:pt x="65039" y="7226"/>
                  </a:cubicBezTo>
                  <a:cubicBezTo>
                    <a:pt x="68652" y="14453"/>
                    <a:pt x="66845" y="22583"/>
                    <a:pt x="59619" y="27100"/>
                  </a:cubicBezTo>
                  <a:lnTo>
                    <a:pt x="21679" y="48780"/>
                  </a:lnTo>
                  <a:cubicBezTo>
                    <a:pt x="19873" y="49683"/>
                    <a:pt x="17163" y="50586"/>
                    <a:pt x="14453" y="50586"/>
                  </a:cubicBezTo>
                  <a:close/>
                </a:path>
              </a:pathLst>
            </a:custGeom>
            <a:grpFill/>
            <a:ln w="9028" cap="flat">
              <a:noFill/>
              <a:prstDash val="solid"/>
              <a:miter/>
            </a:ln>
          </p:spPr>
          <p:txBody>
            <a:bodyPr rtlCol="0" anchor="ctr"/>
            <a:lstStyle/>
            <a:p>
              <a:endParaRPr lang="en-US"/>
            </a:p>
          </p:txBody>
        </p:sp>
        <p:sp>
          <p:nvSpPr>
            <p:cNvPr id="60" name="Freeform 59"/>
            <p:cNvSpPr/>
            <p:nvPr/>
          </p:nvSpPr>
          <p:spPr>
            <a:xfrm>
              <a:off x="9213290" y="3952782"/>
              <a:ext cx="130155" cy="202344"/>
            </a:xfrm>
            <a:custGeom>
              <a:avLst/>
              <a:gdLst>
                <a:gd name="connsiteX0" fmla="*/ 43359 w 130155"/>
                <a:gd name="connsiteY0" fmla="*/ 202344 h 202344"/>
                <a:gd name="connsiteX1" fmla="*/ 0 w 130155"/>
                <a:gd name="connsiteY1" fmla="*/ 158985 h 202344"/>
                <a:gd name="connsiteX2" fmla="*/ 0 w 130155"/>
                <a:gd name="connsiteY2" fmla="*/ 43360 h 202344"/>
                <a:gd name="connsiteX3" fmla="*/ 43359 w 130155"/>
                <a:gd name="connsiteY3" fmla="*/ 0 h 202344"/>
                <a:gd name="connsiteX4" fmla="*/ 86719 w 130155"/>
                <a:gd name="connsiteY4" fmla="*/ 43360 h 202344"/>
                <a:gd name="connsiteX5" fmla="*/ 86719 w 130155"/>
                <a:gd name="connsiteY5" fmla="*/ 45166 h 202344"/>
                <a:gd name="connsiteX6" fmla="*/ 128271 w 130155"/>
                <a:gd name="connsiteY6" fmla="*/ 115626 h 202344"/>
                <a:gd name="connsiteX7" fmla="*/ 86719 w 130155"/>
                <a:gd name="connsiteY7" fmla="*/ 157178 h 202344"/>
                <a:gd name="connsiteX8" fmla="*/ 86719 w 130155"/>
                <a:gd name="connsiteY8" fmla="*/ 158985 h 202344"/>
                <a:gd name="connsiteX9" fmla="*/ 43359 w 130155"/>
                <a:gd name="connsiteY9" fmla="*/ 202344 h 202344"/>
                <a:gd name="connsiteX10" fmla="*/ 43359 w 130155"/>
                <a:gd name="connsiteY10" fmla="*/ 28906 h 202344"/>
                <a:gd name="connsiteX11" fmla="*/ 28906 w 130155"/>
                <a:gd name="connsiteY11" fmla="*/ 43360 h 202344"/>
                <a:gd name="connsiteX12" fmla="*/ 28906 w 130155"/>
                <a:gd name="connsiteY12" fmla="*/ 158985 h 202344"/>
                <a:gd name="connsiteX13" fmla="*/ 43359 w 130155"/>
                <a:gd name="connsiteY13" fmla="*/ 173438 h 202344"/>
                <a:gd name="connsiteX14" fmla="*/ 57812 w 130155"/>
                <a:gd name="connsiteY14" fmla="*/ 158985 h 202344"/>
                <a:gd name="connsiteX15" fmla="*/ 56005 w 130155"/>
                <a:gd name="connsiteY15" fmla="*/ 151758 h 202344"/>
                <a:gd name="connsiteX16" fmla="*/ 60522 w 130155"/>
                <a:gd name="connsiteY16" fmla="*/ 131885 h 202344"/>
                <a:gd name="connsiteX17" fmla="*/ 71362 w 130155"/>
                <a:gd name="connsiteY17" fmla="*/ 130079 h 202344"/>
                <a:gd name="connsiteX18" fmla="*/ 101172 w 130155"/>
                <a:gd name="connsiteY18" fmla="*/ 101172 h 202344"/>
                <a:gd name="connsiteX19" fmla="*/ 101172 w 130155"/>
                <a:gd name="connsiteY19" fmla="*/ 101172 h 202344"/>
                <a:gd name="connsiteX20" fmla="*/ 72266 w 130155"/>
                <a:gd name="connsiteY20" fmla="*/ 72266 h 202344"/>
                <a:gd name="connsiteX21" fmla="*/ 56909 w 130155"/>
                <a:gd name="connsiteY21" fmla="*/ 66846 h 202344"/>
                <a:gd name="connsiteX22" fmla="*/ 56005 w 130155"/>
                <a:gd name="connsiteY22" fmla="*/ 50586 h 202344"/>
                <a:gd name="connsiteX23" fmla="*/ 57812 w 130155"/>
                <a:gd name="connsiteY23" fmla="*/ 43360 h 202344"/>
                <a:gd name="connsiteX24" fmla="*/ 43359 w 130155"/>
                <a:gd name="connsiteY24" fmla="*/ 28906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155" h="202344">
                  <a:moveTo>
                    <a:pt x="43359" y="202344"/>
                  </a:moveTo>
                  <a:cubicBezTo>
                    <a:pt x="18970" y="202344"/>
                    <a:pt x="0" y="183375"/>
                    <a:pt x="0" y="158985"/>
                  </a:cubicBezTo>
                  <a:lnTo>
                    <a:pt x="0" y="43360"/>
                  </a:lnTo>
                  <a:cubicBezTo>
                    <a:pt x="0" y="18970"/>
                    <a:pt x="18970" y="0"/>
                    <a:pt x="43359" y="0"/>
                  </a:cubicBezTo>
                  <a:cubicBezTo>
                    <a:pt x="67749" y="0"/>
                    <a:pt x="86719" y="18970"/>
                    <a:pt x="86719" y="43360"/>
                  </a:cubicBezTo>
                  <a:cubicBezTo>
                    <a:pt x="86719" y="44263"/>
                    <a:pt x="86719" y="44263"/>
                    <a:pt x="86719" y="45166"/>
                  </a:cubicBezTo>
                  <a:cubicBezTo>
                    <a:pt x="117432" y="53296"/>
                    <a:pt x="136401" y="84912"/>
                    <a:pt x="128271" y="115626"/>
                  </a:cubicBezTo>
                  <a:cubicBezTo>
                    <a:pt x="122852" y="136402"/>
                    <a:pt x="107495" y="151758"/>
                    <a:pt x="86719" y="157178"/>
                  </a:cubicBezTo>
                  <a:cubicBezTo>
                    <a:pt x="86719" y="158081"/>
                    <a:pt x="86719" y="158081"/>
                    <a:pt x="86719" y="158985"/>
                  </a:cubicBezTo>
                  <a:cubicBezTo>
                    <a:pt x="86719" y="183375"/>
                    <a:pt x="67749" y="202344"/>
                    <a:pt x="43359" y="202344"/>
                  </a:cubicBezTo>
                  <a:close/>
                  <a:moveTo>
                    <a:pt x="43359" y="28906"/>
                  </a:moveTo>
                  <a:cubicBezTo>
                    <a:pt x="35229" y="28906"/>
                    <a:pt x="28906" y="35230"/>
                    <a:pt x="28906" y="43360"/>
                  </a:cubicBezTo>
                  <a:lnTo>
                    <a:pt x="28906" y="158985"/>
                  </a:lnTo>
                  <a:cubicBezTo>
                    <a:pt x="28906" y="167114"/>
                    <a:pt x="35229" y="173438"/>
                    <a:pt x="43359" y="173438"/>
                  </a:cubicBezTo>
                  <a:cubicBezTo>
                    <a:pt x="51489" y="173438"/>
                    <a:pt x="57812" y="167114"/>
                    <a:pt x="57812" y="158985"/>
                  </a:cubicBezTo>
                  <a:cubicBezTo>
                    <a:pt x="57812" y="156275"/>
                    <a:pt x="56909" y="153565"/>
                    <a:pt x="56005" y="151758"/>
                  </a:cubicBezTo>
                  <a:cubicBezTo>
                    <a:pt x="51489" y="144531"/>
                    <a:pt x="54199" y="136402"/>
                    <a:pt x="60522" y="131885"/>
                  </a:cubicBezTo>
                  <a:cubicBezTo>
                    <a:pt x="64136" y="130079"/>
                    <a:pt x="67749" y="129175"/>
                    <a:pt x="71362" y="130079"/>
                  </a:cubicBezTo>
                  <a:cubicBezTo>
                    <a:pt x="87622" y="130079"/>
                    <a:pt x="101172" y="117432"/>
                    <a:pt x="101172" y="101172"/>
                  </a:cubicBezTo>
                  <a:cubicBezTo>
                    <a:pt x="101172" y="101172"/>
                    <a:pt x="101172" y="101172"/>
                    <a:pt x="101172" y="101172"/>
                  </a:cubicBezTo>
                  <a:cubicBezTo>
                    <a:pt x="101172" y="84912"/>
                    <a:pt x="88525" y="72266"/>
                    <a:pt x="72266" y="72266"/>
                  </a:cubicBezTo>
                  <a:cubicBezTo>
                    <a:pt x="66845" y="73169"/>
                    <a:pt x="60522" y="71363"/>
                    <a:pt x="56909" y="66846"/>
                  </a:cubicBezTo>
                  <a:cubicBezTo>
                    <a:pt x="53296" y="62329"/>
                    <a:pt x="53296" y="56006"/>
                    <a:pt x="56005" y="50586"/>
                  </a:cubicBezTo>
                  <a:cubicBezTo>
                    <a:pt x="56909" y="48780"/>
                    <a:pt x="57812" y="46070"/>
                    <a:pt x="57812" y="43360"/>
                  </a:cubicBezTo>
                  <a:cubicBezTo>
                    <a:pt x="57812" y="35230"/>
                    <a:pt x="51489" y="28906"/>
                    <a:pt x="43359" y="28906"/>
                  </a:cubicBezTo>
                  <a:close/>
                </a:path>
              </a:pathLst>
            </a:custGeom>
            <a:grpFill/>
            <a:ln w="9028" cap="flat">
              <a:noFill/>
              <a:prstDash val="solid"/>
              <a:miter/>
            </a:ln>
          </p:spPr>
          <p:txBody>
            <a:bodyPr rtlCol="0" anchor="ctr"/>
            <a:lstStyle/>
            <a:p>
              <a:endParaRPr lang="en-US"/>
            </a:p>
          </p:txBody>
        </p:sp>
        <p:sp>
          <p:nvSpPr>
            <p:cNvPr id="61" name="Freeform 60"/>
            <p:cNvSpPr/>
            <p:nvPr/>
          </p:nvSpPr>
          <p:spPr>
            <a:xfrm>
              <a:off x="9054227" y="3952782"/>
              <a:ext cx="130156" cy="202344"/>
            </a:xfrm>
            <a:custGeom>
              <a:avLst/>
              <a:gdLst>
                <a:gd name="connsiteX0" fmla="*/ 86797 w 130156"/>
                <a:gd name="connsiteY0" fmla="*/ 202344 h 202344"/>
                <a:gd name="connsiteX1" fmla="*/ 43437 w 130156"/>
                <a:gd name="connsiteY1" fmla="*/ 158985 h 202344"/>
                <a:gd name="connsiteX2" fmla="*/ 43437 w 130156"/>
                <a:gd name="connsiteY2" fmla="*/ 157178 h 202344"/>
                <a:gd name="connsiteX3" fmla="*/ 1885 w 130156"/>
                <a:gd name="connsiteY3" fmla="*/ 86719 h 202344"/>
                <a:gd name="connsiteX4" fmla="*/ 43437 w 130156"/>
                <a:gd name="connsiteY4" fmla="*/ 45166 h 202344"/>
                <a:gd name="connsiteX5" fmla="*/ 43437 w 130156"/>
                <a:gd name="connsiteY5" fmla="*/ 43360 h 202344"/>
                <a:gd name="connsiteX6" fmla="*/ 86797 w 130156"/>
                <a:gd name="connsiteY6" fmla="*/ 0 h 202344"/>
                <a:gd name="connsiteX7" fmla="*/ 130156 w 130156"/>
                <a:gd name="connsiteY7" fmla="*/ 43360 h 202344"/>
                <a:gd name="connsiteX8" fmla="*/ 130156 w 130156"/>
                <a:gd name="connsiteY8" fmla="*/ 158985 h 202344"/>
                <a:gd name="connsiteX9" fmla="*/ 86797 w 130156"/>
                <a:gd name="connsiteY9" fmla="*/ 202344 h 202344"/>
                <a:gd name="connsiteX10" fmla="*/ 61504 w 130156"/>
                <a:gd name="connsiteY10" fmla="*/ 130079 h 202344"/>
                <a:gd name="connsiteX11" fmla="*/ 73247 w 130156"/>
                <a:gd name="connsiteY11" fmla="*/ 136402 h 202344"/>
                <a:gd name="connsiteX12" fmla="*/ 74150 w 130156"/>
                <a:gd name="connsiteY12" fmla="*/ 152662 h 202344"/>
                <a:gd name="connsiteX13" fmla="*/ 72344 w 130156"/>
                <a:gd name="connsiteY13" fmla="*/ 159888 h 202344"/>
                <a:gd name="connsiteX14" fmla="*/ 86797 w 130156"/>
                <a:gd name="connsiteY14" fmla="*/ 174341 h 202344"/>
                <a:gd name="connsiteX15" fmla="*/ 101250 w 130156"/>
                <a:gd name="connsiteY15" fmla="*/ 159888 h 202344"/>
                <a:gd name="connsiteX16" fmla="*/ 101250 w 130156"/>
                <a:gd name="connsiteY16" fmla="*/ 44263 h 202344"/>
                <a:gd name="connsiteX17" fmla="*/ 86797 w 130156"/>
                <a:gd name="connsiteY17" fmla="*/ 29810 h 202344"/>
                <a:gd name="connsiteX18" fmla="*/ 72344 w 130156"/>
                <a:gd name="connsiteY18" fmla="*/ 44263 h 202344"/>
                <a:gd name="connsiteX19" fmla="*/ 74150 w 130156"/>
                <a:gd name="connsiteY19" fmla="*/ 51489 h 202344"/>
                <a:gd name="connsiteX20" fmla="*/ 69634 w 130156"/>
                <a:gd name="connsiteY20" fmla="*/ 71363 h 202344"/>
                <a:gd name="connsiteX21" fmla="*/ 58794 w 130156"/>
                <a:gd name="connsiteY21" fmla="*/ 73169 h 202344"/>
                <a:gd name="connsiteX22" fmla="*/ 28984 w 130156"/>
                <a:gd name="connsiteY22" fmla="*/ 102076 h 202344"/>
                <a:gd name="connsiteX23" fmla="*/ 28984 w 130156"/>
                <a:gd name="connsiteY23" fmla="*/ 102076 h 202344"/>
                <a:gd name="connsiteX24" fmla="*/ 57891 w 130156"/>
                <a:gd name="connsiteY24" fmla="*/ 130982 h 202344"/>
                <a:gd name="connsiteX25" fmla="*/ 61504 w 130156"/>
                <a:gd name="connsiteY25" fmla="*/ 130079 h 20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156" h="202344">
                  <a:moveTo>
                    <a:pt x="86797" y="202344"/>
                  </a:moveTo>
                  <a:cubicBezTo>
                    <a:pt x="62407" y="202344"/>
                    <a:pt x="43437" y="183375"/>
                    <a:pt x="43437" y="158985"/>
                  </a:cubicBezTo>
                  <a:cubicBezTo>
                    <a:pt x="43437" y="158081"/>
                    <a:pt x="43437" y="158081"/>
                    <a:pt x="43437" y="157178"/>
                  </a:cubicBezTo>
                  <a:cubicBezTo>
                    <a:pt x="12725" y="149048"/>
                    <a:pt x="-6245" y="117432"/>
                    <a:pt x="1885" y="86719"/>
                  </a:cubicBezTo>
                  <a:cubicBezTo>
                    <a:pt x="7304" y="65943"/>
                    <a:pt x="22661" y="50586"/>
                    <a:pt x="43437" y="45166"/>
                  </a:cubicBezTo>
                  <a:cubicBezTo>
                    <a:pt x="43437" y="44263"/>
                    <a:pt x="43437" y="44263"/>
                    <a:pt x="43437" y="43360"/>
                  </a:cubicBezTo>
                  <a:cubicBezTo>
                    <a:pt x="43437" y="18970"/>
                    <a:pt x="62407" y="0"/>
                    <a:pt x="86797" y="0"/>
                  </a:cubicBezTo>
                  <a:cubicBezTo>
                    <a:pt x="111186" y="0"/>
                    <a:pt x="130156" y="18970"/>
                    <a:pt x="130156" y="43360"/>
                  </a:cubicBezTo>
                  <a:lnTo>
                    <a:pt x="130156" y="158985"/>
                  </a:lnTo>
                  <a:cubicBezTo>
                    <a:pt x="130156" y="183375"/>
                    <a:pt x="111186" y="202344"/>
                    <a:pt x="86797" y="202344"/>
                  </a:cubicBezTo>
                  <a:close/>
                  <a:moveTo>
                    <a:pt x="61504" y="130079"/>
                  </a:moveTo>
                  <a:cubicBezTo>
                    <a:pt x="66020" y="130079"/>
                    <a:pt x="70537" y="131885"/>
                    <a:pt x="73247" y="136402"/>
                  </a:cubicBezTo>
                  <a:cubicBezTo>
                    <a:pt x="76860" y="140918"/>
                    <a:pt x="76860" y="147242"/>
                    <a:pt x="74150" y="152662"/>
                  </a:cubicBezTo>
                  <a:cubicBezTo>
                    <a:pt x="73247" y="154468"/>
                    <a:pt x="72344" y="157178"/>
                    <a:pt x="72344" y="159888"/>
                  </a:cubicBezTo>
                  <a:cubicBezTo>
                    <a:pt x="72344" y="168018"/>
                    <a:pt x="78667" y="174341"/>
                    <a:pt x="86797" y="174341"/>
                  </a:cubicBezTo>
                  <a:cubicBezTo>
                    <a:pt x="94927" y="174341"/>
                    <a:pt x="101250" y="168018"/>
                    <a:pt x="101250" y="159888"/>
                  </a:cubicBezTo>
                  <a:lnTo>
                    <a:pt x="101250" y="44263"/>
                  </a:lnTo>
                  <a:cubicBezTo>
                    <a:pt x="101250" y="36133"/>
                    <a:pt x="94927" y="29810"/>
                    <a:pt x="86797" y="29810"/>
                  </a:cubicBezTo>
                  <a:cubicBezTo>
                    <a:pt x="78667" y="29810"/>
                    <a:pt x="72344" y="36133"/>
                    <a:pt x="72344" y="44263"/>
                  </a:cubicBezTo>
                  <a:cubicBezTo>
                    <a:pt x="72344" y="46973"/>
                    <a:pt x="73247" y="49683"/>
                    <a:pt x="74150" y="51489"/>
                  </a:cubicBezTo>
                  <a:cubicBezTo>
                    <a:pt x="78667" y="58716"/>
                    <a:pt x="75957" y="66846"/>
                    <a:pt x="69634" y="71363"/>
                  </a:cubicBezTo>
                  <a:cubicBezTo>
                    <a:pt x="66020" y="73169"/>
                    <a:pt x="62407" y="74072"/>
                    <a:pt x="58794" y="73169"/>
                  </a:cubicBezTo>
                  <a:cubicBezTo>
                    <a:pt x="42534" y="73169"/>
                    <a:pt x="28984" y="85816"/>
                    <a:pt x="28984" y="102076"/>
                  </a:cubicBezTo>
                  <a:cubicBezTo>
                    <a:pt x="28984" y="102076"/>
                    <a:pt x="28984" y="102076"/>
                    <a:pt x="28984" y="102076"/>
                  </a:cubicBezTo>
                  <a:cubicBezTo>
                    <a:pt x="28984" y="118335"/>
                    <a:pt x="41631" y="130982"/>
                    <a:pt x="57891" y="130982"/>
                  </a:cubicBezTo>
                  <a:cubicBezTo>
                    <a:pt x="58794" y="130079"/>
                    <a:pt x="60601" y="130079"/>
                    <a:pt x="61504" y="130079"/>
                  </a:cubicBezTo>
                  <a:close/>
                </a:path>
              </a:pathLst>
            </a:custGeom>
            <a:grpFill/>
            <a:ln w="9028" cap="flat">
              <a:noFill/>
              <a:prstDash val="solid"/>
              <a:miter/>
            </a:ln>
          </p:spPr>
          <p:txBody>
            <a:bodyPr rtlCol="0" anchor="ctr"/>
            <a:lstStyle/>
            <a:p>
              <a:endParaRPr lang="en-US"/>
            </a:p>
          </p:txBody>
        </p:sp>
        <p:sp>
          <p:nvSpPr>
            <p:cNvPr id="62" name="Freeform 61"/>
            <p:cNvSpPr/>
            <p:nvPr/>
          </p:nvSpPr>
          <p:spPr>
            <a:xfrm>
              <a:off x="9413426" y="4155126"/>
              <a:ext cx="67247" cy="50585"/>
            </a:xfrm>
            <a:custGeom>
              <a:avLst/>
              <a:gdLst>
                <a:gd name="connsiteX0" fmla="*/ 7628 w 67247"/>
                <a:gd name="connsiteY0" fmla="*/ 27100 h 50585"/>
                <a:gd name="connsiteX1" fmla="*/ 45567 w 67247"/>
                <a:gd name="connsiteY1" fmla="*/ 48780 h 50585"/>
                <a:gd name="connsiteX2" fmla="*/ 65441 w 67247"/>
                <a:gd name="connsiteY2" fmla="*/ 43359 h 50585"/>
                <a:gd name="connsiteX3" fmla="*/ 60021 w 67247"/>
                <a:gd name="connsiteY3" fmla="*/ 23486 h 50585"/>
                <a:gd name="connsiteX4" fmla="*/ 22081 w 67247"/>
                <a:gd name="connsiteY4" fmla="*/ 1807 h 50585"/>
                <a:gd name="connsiteX5" fmla="*/ 2208 w 67247"/>
                <a:gd name="connsiteY5" fmla="*/ 7226 h 50585"/>
                <a:gd name="connsiteX6" fmla="*/ 7628 w 67247"/>
                <a:gd name="connsiteY6" fmla="*/ 27100 h 50585"/>
                <a:gd name="connsiteX7" fmla="*/ 7628 w 67247"/>
                <a:gd name="connsiteY7" fmla="*/ 27100 h 5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47" h="50585">
                  <a:moveTo>
                    <a:pt x="7628" y="27100"/>
                  </a:moveTo>
                  <a:lnTo>
                    <a:pt x="45567" y="48780"/>
                  </a:lnTo>
                  <a:cubicBezTo>
                    <a:pt x="52794" y="52393"/>
                    <a:pt x="60924" y="50586"/>
                    <a:pt x="65441" y="43359"/>
                  </a:cubicBezTo>
                  <a:cubicBezTo>
                    <a:pt x="69054" y="36133"/>
                    <a:pt x="67247" y="28003"/>
                    <a:pt x="60021" y="23486"/>
                  </a:cubicBezTo>
                  <a:lnTo>
                    <a:pt x="22081" y="1807"/>
                  </a:lnTo>
                  <a:cubicBezTo>
                    <a:pt x="14855" y="-1807"/>
                    <a:pt x="6725" y="0"/>
                    <a:pt x="2208" y="7226"/>
                  </a:cubicBezTo>
                  <a:cubicBezTo>
                    <a:pt x="-2308" y="14453"/>
                    <a:pt x="401" y="22583"/>
                    <a:pt x="7628" y="27100"/>
                  </a:cubicBezTo>
                  <a:cubicBezTo>
                    <a:pt x="7628" y="27100"/>
                    <a:pt x="7628" y="27100"/>
                    <a:pt x="7628" y="27100"/>
                  </a:cubicBezTo>
                  <a:close/>
                </a:path>
              </a:pathLst>
            </a:custGeom>
            <a:grpFill/>
            <a:ln w="9028" cap="flat">
              <a:noFill/>
              <a:prstDash val="solid"/>
              <a:miter/>
            </a:ln>
          </p:spPr>
          <p:txBody>
            <a:bodyPr rtlCol="0" anchor="ctr"/>
            <a:lstStyle/>
            <a:p>
              <a:endParaRPr lang="en-US"/>
            </a:p>
          </p:txBody>
        </p:sp>
        <p:sp>
          <p:nvSpPr>
            <p:cNvPr id="63" name="Freeform 62"/>
            <p:cNvSpPr/>
            <p:nvPr/>
          </p:nvSpPr>
          <p:spPr>
            <a:xfrm>
              <a:off x="8823055" y="3850915"/>
              <a:ext cx="751563" cy="867883"/>
            </a:xfrm>
            <a:custGeom>
              <a:avLst/>
              <a:gdLst>
                <a:gd name="connsiteX0" fmla="*/ 653101 w 751563"/>
                <a:gd name="connsiteY0" fmla="*/ 546301 h 867883"/>
                <a:gd name="connsiteX1" fmla="*/ 519410 w 751563"/>
                <a:gd name="connsiteY1" fmla="*/ 512878 h 867883"/>
                <a:gd name="connsiteX2" fmla="*/ 520313 w 751563"/>
                <a:gd name="connsiteY2" fmla="*/ 509265 h 867883"/>
                <a:gd name="connsiteX3" fmla="*/ 509473 w 751563"/>
                <a:gd name="connsiteY3" fmla="*/ 492101 h 867883"/>
                <a:gd name="connsiteX4" fmla="*/ 462501 w 751563"/>
                <a:gd name="connsiteY4" fmla="*/ 480358 h 867883"/>
                <a:gd name="connsiteX5" fmla="*/ 462501 w 751563"/>
                <a:gd name="connsiteY5" fmla="*/ 476745 h 867883"/>
                <a:gd name="connsiteX6" fmla="*/ 476954 w 751563"/>
                <a:gd name="connsiteY6" fmla="*/ 476745 h 867883"/>
                <a:gd name="connsiteX7" fmla="*/ 491407 w 751563"/>
                <a:gd name="connsiteY7" fmla="*/ 462292 h 867883"/>
                <a:gd name="connsiteX8" fmla="*/ 491407 w 751563"/>
                <a:gd name="connsiteY8" fmla="*/ 404479 h 867883"/>
                <a:gd name="connsiteX9" fmla="*/ 476954 w 751563"/>
                <a:gd name="connsiteY9" fmla="*/ 390026 h 867883"/>
                <a:gd name="connsiteX10" fmla="*/ 462501 w 751563"/>
                <a:gd name="connsiteY10" fmla="*/ 390026 h 867883"/>
                <a:gd name="connsiteX11" fmla="*/ 462501 w 751563"/>
                <a:gd name="connsiteY11" fmla="*/ 384606 h 867883"/>
                <a:gd name="connsiteX12" fmla="*/ 558253 w 751563"/>
                <a:gd name="connsiteY12" fmla="*/ 115416 h 867883"/>
                <a:gd name="connsiteX13" fmla="*/ 289063 w 751563"/>
                <a:gd name="connsiteY13" fmla="*/ 19664 h 867883"/>
                <a:gd name="connsiteX14" fmla="*/ 193310 w 751563"/>
                <a:gd name="connsiteY14" fmla="*/ 288854 h 867883"/>
                <a:gd name="connsiteX15" fmla="*/ 289063 w 751563"/>
                <a:gd name="connsiteY15" fmla="*/ 384606 h 867883"/>
                <a:gd name="connsiteX16" fmla="*/ 289063 w 751563"/>
                <a:gd name="connsiteY16" fmla="*/ 390026 h 867883"/>
                <a:gd name="connsiteX17" fmla="*/ 274609 w 751563"/>
                <a:gd name="connsiteY17" fmla="*/ 390026 h 867883"/>
                <a:gd name="connsiteX18" fmla="*/ 260156 w 751563"/>
                <a:gd name="connsiteY18" fmla="*/ 404479 h 867883"/>
                <a:gd name="connsiteX19" fmla="*/ 260156 w 751563"/>
                <a:gd name="connsiteY19" fmla="*/ 462292 h 867883"/>
                <a:gd name="connsiteX20" fmla="*/ 274609 w 751563"/>
                <a:gd name="connsiteY20" fmla="*/ 476745 h 867883"/>
                <a:gd name="connsiteX21" fmla="*/ 289063 w 751563"/>
                <a:gd name="connsiteY21" fmla="*/ 476745 h 867883"/>
                <a:gd name="connsiteX22" fmla="*/ 289063 w 751563"/>
                <a:gd name="connsiteY22" fmla="*/ 480358 h 867883"/>
                <a:gd name="connsiteX23" fmla="*/ 242090 w 751563"/>
                <a:gd name="connsiteY23" fmla="*/ 492101 h 867883"/>
                <a:gd name="connsiteX24" fmla="*/ 231250 w 751563"/>
                <a:gd name="connsiteY24" fmla="*/ 509265 h 867883"/>
                <a:gd name="connsiteX25" fmla="*/ 232154 w 751563"/>
                <a:gd name="connsiteY25" fmla="*/ 512878 h 867883"/>
                <a:gd name="connsiteX26" fmla="*/ 98462 w 751563"/>
                <a:gd name="connsiteY26" fmla="*/ 546301 h 867883"/>
                <a:gd name="connsiteX27" fmla="*/ 0 w 751563"/>
                <a:gd name="connsiteY27" fmla="*/ 672766 h 867883"/>
                <a:gd name="connsiteX28" fmla="*/ 0 w 751563"/>
                <a:gd name="connsiteY28" fmla="*/ 853430 h 867883"/>
                <a:gd name="connsiteX29" fmla="*/ 14453 w 751563"/>
                <a:gd name="connsiteY29" fmla="*/ 867883 h 867883"/>
                <a:gd name="connsiteX30" fmla="*/ 737110 w 751563"/>
                <a:gd name="connsiteY30" fmla="*/ 867883 h 867883"/>
                <a:gd name="connsiteX31" fmla="*/ 751564 w 751563"/>
                <a:gd name="connsiteY31" fmla="*/ 853430 h 867883"/>
                <a:gd name="connsiteX32" fmla="*/ 751564 w 751563"/>
                <a:gd name="connsiteY32" fmla="*/ 672766 h 867883"/>
                <a:gd name="connsiteX33" fmla="*/ 653101 w 751563"/>
                <a:gd name="connsiteY33" fmla="*/ 546301 h 867883"/>
                <a:gd name="connsiteX34" fmla="*/ 488697 w 751563"/>
                <a:gd name="connsiteY34" fmla="*/ 517394 h 867883"/>
                <a:gd name="connsiteX35" fmla="*/ 475147 w 751563"/>
                <a:gd name="connsiteY35" fmla="*/ 582433 h 867883"/>
                <a:gd name="connsiteX36" fmla="*/ 401978 w 751563"/>
                <a:gd name="connsiteY36" fmla="*/ 558044 h 867883"/>
                <a:gd name="connsiteX37" fmla="*/ 451661 w 751563"/>
                <a:gd name="connsiteY37" fmla="*/ 508361 h 867883"/>
                <a:gd name="connsiteX38" fmla="*/ 488697 w 751563"/>
                <a:gd name="connsiteY38" fmla="*/ 517394 h 867883"/>
                <a:gd name="connsiteX39" fmla="*/ 375782 w 751563"/>
                <a:gd name="connsiteY39" fmla="*/ 544494 h 867883"/>
                <a:gd name="connsiteX40" fmla="*/ 317969 w 751563"/>
                <a:gd name="connsiteY40" fmla="*/ 486682 h 867883"/>
                <a:gd name="connsiteX41" fmla="*/ 317969 w 751563"/>
                <a:gd name="connsiteY41" fmla="*/ 478551 h 867883"/>
                <a:gd name="connsiteX42" fmla="*/ 433594 w 751563"/>
                <a:gd name="connsiteY42" fmla="*/ 478551 h 867883"/>
                <a:gd name="connsiteX43" fmla="*/ 433594 w 751563"/>
                <a:gd name="connsiteY43" fmla="*/ 486682 h 867883"/>
                <a:gd name="connsiteX44" fmla="*/ 375782 w 751563"/>
                <a:gd name="connsiteY44" fmla="*/ 544494 h 867883"/>
                <a:gd name="connsiteX45" fmla="*/ 395655 w 751563"/>
                <a:gd name="connsiteY45" fmla="*/ 614953 h 867883"/>
                <a:gd name="connsiteX46" fmla="*/ 376685 w 751563"/>
                <a:gd name="connsiteY46" fmla="*/ 621276 h 867883"/>
                <a:gd name="connsiteX47" fmla="*/ 356812 w 751563"/>
                <a:gd name="connsiteY47" fmla="*/ 614953 h 867883"/>
                <a:gd name="connsiteX48" fmla="*/ 359522 w 751563"/>
                <a:gd name="connsiteY48" fmla="*/ 585143 h 867883"/>
                <a:gd name="connsiteX49" fmla="*/ 375782 w 751563"/>
                <a:gd name="connsiteY49" fmla="*/ 579724 h 867883"/>
                <a:gd name="connsiteX50" fmla="*/ 392041 w 751563"/>
                <a:gd name="connsiteY50" fmla="*/ 585143 h 867883"/>
                <a:gd name="connsiteX51" fmla="*/ 395655 w 751563"/>
                <a:gd name="connsiteY51" fmla="*/ 614953 h 867883"/>
                <a:gd name="connsiteX52" fmla="*/ 202344 w 751563"/>
                <a:gd name="connsiteY52" fmla="*/ 203038 h 867883"/>
                <a:gd name="connsiteX53" fmla="*/ 375782 w 751563"/>
                <a:gd name="connsiteY53" fmla="*/ 29601 h 867883"/>
                <a:gd name="connsiteX54" fmla="*/ 549219 w 751563"/>
                <a:gd name="connsiteY54" fmla="*/ 203038 h 867883"/>
                <a:gd name="connsiteX55" fmla="*/ 442628 w 751563"/>
                <a:gd name="connsiteY55" fmla="*/ 362926 h 867883"/>
                <a:gd name="connsiteX56" fmla="*/ 433594 w 751563"/>
                <a:gd name="connsiteY56" fmla="*/ 376476 h 867883"/>
                <a:gd name="connsiteX57" fmla="*/ 433594 w 751563"/>
                <a:gd name="connsiteY57" fmla="*/ 390929 h 867883"/>
                <a:gd name="connsiteX58" fmla="*/ 317969 w 751563"/>
                <a:gd name="connsiteY58" fmla="*/ 390929 h 867883"/>
                <a:gd name="connsiteX59" fmla="*/ 317969 w 751563"/>
                <a:gd name="connsiteY59" fmla="*/ 376476 h 867883"/>
                <a:gd name="connsiteX60" fmla="*/ 308936 w 751563"/>
                <a:gd name="connsiteY60" fmla="*/ 362926 h 867883"/>
                <a:gd name="connsiteX61" fmla="*/ 202344 w 751563"/>
                <a:gd name="connsiteY61" fmla="*/ 203038 h 867883"/>
                <a:gd name="connsiteX62" fmla="*/ 289063 w 751563"/>
                <a:gd name="connsiteY62" fmla="*/ 419836 h 867883"/>
                <a:gd name="connsiteX63" fmla="*/ 462501 w 751563"/>
                <a:gd name="connsiteY63" fmla="*/ 419836 h 867883"/>
                <a:gd name="connsiteX64" fmla="*/ 462501 w 751563"/>
                <a:gd name="connsiteY64" fmla="*/ 448742 h 867883"/>
                <a:gd name="connsiteX65" fmla="*/ 289063 w 751563"/>
                <a:gd name="connsiteY65" fmla="*/ 448742 h 867883"/>
                <a:gd name="connsiteX66" fmla="*/ 289063 w 751563"/>
                <a:gd name="connsiteY66" fmla="*/ 419836 h 867883"/>
                <a:gd name="connsiteX67" fmla="*/ 298999 w 751563"/>
                <a:gd name="connsiteY67" fmla="*/ 508361 h 867883"/>
                <a:gd name="connsiteX68" fmla="*/ 348682 w 751563"/>
                <a:gd name="connsiteY68" fmla="*/ 558044 h 867883"/>
                <a:gd name="connsiteX69" fmla="*/ 275513 w 751563"/>
                <a:gd name="connsiteY69" fmla="*/ 582433 h 867883"/>
                <a:gd name="connsiteX70" fmla="*/ 261963 w 751563"/>
                <a:gd name="connsiteY70" fmla="*/ 517394 h 867883"/>
                <a:gd name="connsiteX71" fmla="*/ 298999 w 751563"/>
                <a:gd name="connsiteY71" fmla="*/ 508361 h 867883"/>
                <a:gd name="connsiteX72" fmla="*/ 173438 w 751563"/>
                <a:gd name="connsiteY72" fmla="*/ 838977 h 867883"/>
                <a:gd name="connsiteX73" fmla="*/ 173438 w 751563"/>
                <a:gd name="connsiteY73" fmla="*/ 708898 h 867883"/>
                <a:gd name="connsiteX74" fmla="*/ 158984 w 751563"/>
                <a:gd name="connsiteY74" fmla="*/ 694445 h 867883"/>
                <a:gd name="connsiteX75" fmla="*/ 144531 w 751563"/>
                <a:gd name="connsiteY75" fmla="*/ 708898 h 867883"/>
                <a:gd name="connsiteX76" fmla="*/ 144531 w 751563"/>
                <a:gd name="connsiteY76" fmla="*/ 838977 h 867883"/>
                <a:gd name="connsiteX77" fmla="*/ 28906 w 751563"/>
                <a:gd name="connsiteY77" fmla="*/ 838977 h 867883"/>
                <a:gd name="connsiteX78" fmla="*/ 28906 w 751563"/>
                <a:gd name="connsiteY78" fmla="*/ 672766 h 867883"/>
                <a:gd name="connsiteX79" fmla="*/ 105689 w 751563"/>
                <a:gd name="connsiteY79" fmla="*/ 574304 h 867883"/>
                <a:gd name="connsiteX80" fmla="*/ 225830 w 751563"/>
                <a:gd name="connsiteY80" fmla="*/ 544494 h 867883"/>
                <a:gd name="connsiteX81" fmla="*/ 176148 w 751563"/>
                <a:gd name="connsiteY81" fmla="*/ 614050 h 867883"/>
                <a:gd name="connsiteX82" fmla="*/ 177954 w 751563"/>
                <a:gd name="connsiteY82" fmla="*/ 633020 h 867883"/>
                <a:gd name="connsiteX83" fmla="*/ 225830 w 751563"/>
                <a:gd name="connsiteY83" fmla="*/ 680896 h 867883"/>
                <a:gd name="connsiteX84" fmla="*/ 206860 w 751563"/>
                <a:gd name="connsiteY84" fmla="*/ 699865 h 867883"/>
                <a:gd name="connsiteX85" fmla="*/ 203247 w 751563"/>
                <a:gd name="connsiteY85" fmla="*/ 714319 h 867883"/>
                <a:gd name="connsiteX86" fmla="*/ 241187 w 751563"/>
                <a:gd name="connsiteY86" fmla="*/ 839880 h 867883"/>
                <a:gd name="connsiteX87" fmla="*/ 173438 w 751563"/>
                <a:gd name="connsiteY87" fmla="*/ 839880 h 867883"/>
                <a:gd name="connsiteX88" fmla="*/ 270996 w 751563"/>
                <a:gd name="connsiteY88" fmla="*/ 838977 h 867883"/>
                <a:gd name="connsiteX89" fmla="*/ 233057 w 751563"/>
                <a:gd name="connsiteY89" fmla="*/ 712512 h 867883"/>
                <a:gd name="connsiteX90" fmla="*/ 255640 w 751563"/>
                <a:gd name="connsiteY90" fmla="*/ 689929 h 867883"/>
                <a:gd name="connsiteX91" fmla="*/ 255640 w 751563"/>
                <a:gd name="connsiteY91" fmla="*/ 669153 h 867883"/>
                <a:gd name="connsiteX92" fmla="*/ 206860 w 751563"/>
                <a:gd name="connsiteY92" fmla="*/ 620373 h 867883"/>
                <a:gd name="connsiteX93" fmla="*/ 243897 w 751563"/>
                <a:gd name="connsiteY93" fmla="*/ 568884 h 867883"/>
                <a:gd name="connsiteX94" fmla="*/ 299903 w 751563"/>
                <a:gd name="connsiteY94" fmla="*/ 838977 h 867883"/>
                <a:gd name="connsiteX95" fmla="*/ 270996 w 751563"/>
                <a:gd name="connsiteY95" fmla="*/ 838977 h 867883"/>
                <a:gd name="connsiteX96" fmla="*/ 313453 w 751563"/>
                <a:gd name="connsiteY96" fmla="*/ 758581 h 867883"/>
                <a:gd name="connsiteX97" fmla="*/ 282740 w 751563"/>
                <a:gd name="connsiteY97" fmla="*/ 611340 h 867883"/>
                <a:gd name="connsiteX98" fmla="*/ 329712 w 751563"/>
                <a:gd name="connsiteY98" fmla="*/ 595983 h 867883"/>
                <a:gd name="connsiteX99" fmla="*/ 313453 w 751563"/>
                <a:gd name="connsiteY99" fmla="*/ 758581 h 867883"/>
                <a:gd name="connsiteX100" fmla="*/ 334229 w 751563"/>
                <a:gd name="connsiteY100" fmla="*/ 838977 h 867883"/>
                <a:gd name="connsiteX101" fmla="*/ 353198 w 751563"/>
                <a:gd name="connsiteY101" fmla="*/ 644763 h 867883"/>
                <a:gd name="connsiteX102" fmla="*/ 371265 w 751563"/>
                <a:gd name="connsiteY102" fmla="*/ 651086 h 867883"/>
                <a:gd name="connsiteX103" fmla="*/ 375782 w 751563"/>
                <a:gd name="connsiteY103" fmla="*/ 651989 h 867883"/>
                <a:gd name="connsiteX104" fmla="*/ 380298 w 751563"/>
                <a:gd name="connsiteY104" fmla="*/ 651086 h 867883"/>
                <a:gd name="connsiteX105" fmla="*/ 398365 w 751563"/>
                <a:gd name="connsiteY105" fmla="*/ 644763 h 867883"/>
                <a:gd name="connsiteX106" fmla="*/ 417335 w 751563"/>
                <a:gd name="connsiteY106" fmla="*/ 838977 h 867883"/>
                <a:gd name="connsiteX107" fmla="*/ 334229 w 751563"/>
                <a:gd name="connsiteY107" fmla="*/ 838977 h 867883"/>
                <a:gd name="connsiteX108" fmla="*/ 422754 w 751563"/>
                <a:gd name="connsiteY108" fmla="*/ 595080 h 867883"/>
                <a:gd name="connsiteX109" fmla="*/ 469727 w 751563"/>
                <a:gd name="connsiteY109" fmla="*/ 610437 h 867883"/>
                <a:gd name="connsiteX110" fmla="*/ 439014 w 751563"/>
                <a:gd name="connsiteY110" fmla="*/ 758581 h 867883"/>
                <a:gd name="connsiteX111" fmla="*/ 422754 w 751563"/>
                <a:gd name="connsiteY111" fmla="*/ 595080 h 867883"/>
                <a:gd name="connsiteX112" fmla="*/ 451661 w 751563"/>
                <a:gd name="connsiteY112" fmla="*/ 838977 h 867883"/>
                <a:gd name="connsiteX113" fmla="*/ 507667 w 751563"/>
                <a:gd name="connsiteY113" fmla="*/ 568884 h 867883"/>
                <a:gd name="connsiteX114" fmla="*/ 544703 w 751563"/>
                <a:gd name="connsiteY114" fmla="*/ 620373 h 867883"/>
                <a:gd name="connsiteX115" fmla="*/ 495923 w 751563"/>
                <a:gd name="connsiteY115" fmla="*/ 669153 h 867883"/>
                <a:gd name="connsiteX116" fmla="*/ 495923 w 751563"/>
                <a:gd name="connsiteY116" fmla="*/ 689929 h 867883"/>
                <a:gd name="connsiteX117" fmla="*/ 518506 w 751563"/>
                <a:gd name="connsiteY117" fmla="*/ 712512 h 867883"/>
                <a:gd name="connsiteX118" fmla="*/ 480567 w 751563"/>
                <a:gd name="connsiteY118" fmla="*/ 838977 h 867883"/>
                <a:gd name="connsiteX119" fmla="*/ 451661 w 751563"/>
                <a:gd name="connsiteY119" fmla="*/ 838977 h 867883"/>
                <a:gd name="connsiteX120" fmla="*/ 722657 w 751563"/>
                <a:gd name="connsiteY120" fmla="*/ 838977 h 867883"/>
                <a:gd name="connsiteX121" fmla="*/ 607032 w 751563"/>
                <a:gd name="connsiteY121" fmla="*/ 838977 h 867883"/>
                <a:gd name="connsiteX122" fmla="*/ 607032 w 751563"/>
                <a:gd name="connsiteY122" fmla="*/ 708898 h 867883"/>
                <a:gd name="connsiteX123" fmla="*/ 592579 w 751563"/>
                <a:gd name="connsiteY123" fmla="*/ 694445 h 867883"/>
                <a:gd name="connsiteX124" fmla="*/ 578126 w 751563"/>
                <a:gd name="connsiteY124" fmla="*/ 708898 h 867883"/>
                <a:gd name="connsiteX125" fmla="*/ 578126 w 751563"/>
                <a:gd name="connsiteY125" fmla="*/ 838977 h 867883"/>
                <a:gd name="connsiteX126" fmla="*/ 510377 w 751563"/>
                <a:gd name="connsiteY126" fmla="*/ 838977 h 867883"/>
                <a:gd name="connsiteX127" fmla="*/ 548316 w 751563"/>
                <a:gd name="connsiteY127" fmla="*/ 713415 h 867883"/>
                <a:gd name="connsiteX128" fmla="*/ 544703 w 751563"/>
                <a:gd name="connsiteY128" fmla="*/ 698962 h 867883"/>
                <a:gd name="connsiteX129" fmla="*/ 525733 w 751563"/>
                <a:gd name="connsiteY129" fmla="*/ 679992 h 867883"/>
                <a:gd name="connsiteX130" fmla="*/ 573609 w 751563"/>
                <a:gd name="connsiteY130" fmla="*/ 632116 h 867883"/>
                <a:gd name="connsiteX131" fmla="*/ 575416 w 751563"/>
                <a:gd name="connsiteY131" fmla="*/ 613147 h 867883"/>
                <a:gd name="connsiteX132" fmla="*/ 525733 w 751563"/>
                <a:gd name="connsiteY132" fmla="*/ 543591 h 867883"/>
                <a:gd name="connsiteX133" fmla="*/ 645875 w 751563"/>
                <a:gd name="connsiteY133" fmla="*/ 573400 h 867883"/>
                <a:gd name="connsiteX134" fmla="*/ 722657 w 751563"/>
                <a:gd name="connsiteY134" fmla="*/ 671862 h 867883"/>
                <a:gd name="connsiteX135" fmla="*/ 722657 w 751563"/>
                <a:gd name="connsiteY135" fmla="*/ 838977 h 86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751563" h="867883">
                  <a:moveTo>
                    <a:pt x="653101" y="546301"/>
                  </a:moveTo>
                  <a:lnTo>
                    <a:pt x="519410" y="512878"/>
                  </a:lnTo>
                  <a:lnTo>
                    <a:pt x="520313" y="509265"/>
                  </a:lnTo>
                  <a:cubicBezTo>
                    <a:pt x="522120" y="502038"/>
                    <a:pt x="517603" y="493908"/>
                    <a:pt x="509473" y="492101"/>
                  </a:cubicBezTo>
                  <a:lnTo>
                    <a:pt x="462501" y="480358"/>
                  </a:lnTo>
                  <a:lnTo>
                    <a:pt x="462501" y="476745"/>
                  </a:lnTo>
                  <a:lnTo>
                    <a:pt x="476954" y="476745"/>
                  </a:lnTo>
                  <a:cubicBezTo>
                    <a:pt x="485084" y="476745"/>
                    <a:pt x="491407" y="470422"/>
                    <a:pt x="491407" y="462292"/>
                  </a:cubicBezTo>
                  <a:lnTo>
                    <a:pt x="491407" y="404479"/>
                  </a:lnTo>
                  <a:cubicBezTo>
                    <a:pt x="491407" y="396349"/>
                    <a:pt x="485084" y="390026"/>
                    <a:pt x="476954" y="390026"/>
                  </a:cubicBezTo>
                  <a:lnTo>
                    <a:pt x="462501" y="390026"/>
                  </a:lnTo>
                  <a:lnTo>
                    <a:pt x="462501" y="384606"/>
                  </a:lnTo>
                  <a:cubicBezTo>
                    <a:pt x="563672" y="336730"/>
                    <a:pt x="606129" y="215685"/>
                    <a:pt x="558253" y="115416"/>
                  </a:cubicBezTo>
                  <a:cubicBezTo>
                    <a:pt x="510377" y="14244"/>
                    <a:pt x="389331" y="-28212"/>
                    <a:pt x="289063" y="19664"/>
                  </a:cubicBezTo>
                  <a:cubicBezTo>
                    <a:pt x="187891" y="67540"/>
                    <a:pt x="145435" y="188585"/>
                    <a:pt x="193310" y="288854"/>
                  </a:cubicBezTo>
                  <a:cubicBezTo>
                    <a:pt x="213184" y="331310"/>
                    <a:pt x="247510" y="364733"/>
                    <a:pt x="289063" y="384606"/>
                  </a:cubicBezTo>
                  <a:lnTo>
                    <a:pt x="289063" y="390026"/>
                  </a:lnTo>
                  <a:lnTo>
                    <a:pt x="274609" y="390026"/>
                  </a:lnTo>
                  <a:cubicBezTo>
                    <a:pt x="266480" y="390026"/>
                    <a:pt x="260156" y="396349"/>
                    <a:pt x="260156" y="404479"/>
                  </a:cubicBezTo>
                  <a:lnTo>
                    <a:pt x="260156" y="462292"/>
                  </a:lnTo>
                  <a:cubicBezTo>
                    <a:pt x="260156" y="470422"/>
                    <a:pt x="266480" y="476745"/>
                    <a:pt x="274609" y="476745"/>
                  </a:cubicBezTo>
                  <a:lnTo>
                    <a:pt x="289063" y="476745"/>
                  </a:lnTo>
                  <a:lnTo>
                    <a:pt x="289063" y="480358"/>
                  </a:lnTo>
                  <a:lnTo>
                    <a:pt x="242090" y="492101"/>
                  </a:lnTo>
                  <a:cubicBezTo>
                    <a:pt x="234864" y="493908"/>
                    <a:pt x="229443" y="501134"/>
                    <a:pt x="231250" y="509265"/>
                  </a:cubicBezTo>
                  <a:lnTo>
                    <a:pt x="232154" y="512878"/>
                  </a:lnTo>
                  <a:lnTo>
                    <a:pt x="98462" y="546301"/>
                  </a:lnTo>
                  <a:cubicBezTo>
                    <a:pt x="40649" y="560754"/>
                    <a:pt x="0" y="613147"/>
                    <a:pt x="0" y="672766"/>
                  </a:cubicBezTo>
                  <a:lnTo>
                    <a:pt x="0" y="853430"/>
                  </a:lnTo>
                  <a:cubicBezTo>
                    <a:pt x="0" y="861560"/>
                    <a:pt x="6323" y="867883"/>
                    <a:pt x="14453" y="867883"/>
                  </a:cubicBezTo>
                  <a:lnTo>
                    <a:pt x="737110" y="867883"/>
                  </a:lnTo>
                  <a:cubicBezTo>
                    <a:pt x="745240" y="867883"/>
                    <a:pt x="751564" y="861560"/>
                    <a:pt x="751564" y="853430"/>
                  </a:cubicBezTo>
                  <a:lnTo>
                    <a:pt x="751564" y="672766"/>
                  </a:lnTo>
                  <a:cubicBezTo>
                    <a:pt x="751564" y="613147"/>
                    <a:pt x="710914" y="560754"/>
                    <a:pt x="653101" y="546301"/>
                  </a:cubicBezTo>
                  <a:close/>
                  <a:moveTo>
                    <a:pt x="488697" y="517394"/>
                  </a:moveTo>
                  <a:lnTo>
                    <a:pt x="475147" y="582433"/>
                  </a:lnTo>
                  <a:lnTo>
                    <a:pt x="401978" y="558044"/>
                  </a:lnTo>
                  <a:lnTo>
                    <a:pt x="451661" y="508361"/>
                  </a:lnTo>
                  <a:lnTo>
                    <a:pt x="488697" y="517394"/>
                  </a:lnTo>
                  <a:close/>
                  <a:moveTo>
                    <a:pt x="375782" y="544494"/>
                  </a:moveTo>
                  <a:lnTo>
                    <a:pt x="317969" y="486682"/>
                  </a:lnTo>
                  <a:lnTo>
                    <a:pt x="317969" y="478551"/>
                  </a:lnTo>
                  <a:lnTo>
                    <a:pt x="433594" y="478551"/>
                  </a:lnTo>
                  <a:lnTo>
                    <a:pt x="433594" y="486682"/>
                  </a:lnTo>
                  <a:lnTo>
                    <a:pt x="375782" y="544494"/>
                  </a:lnTo>
                  <a:close/>
                  <a:moveTo>
                    <a:pt x="395655" y="614953"/>
                  </a:moveTo>
                  <a:lnTo>
                    <a:pt x="376685" y="621276"/>
                  </a:lnTo>
                  <a:lnTo>
                    <a:pt x="356812" y="614953"/>
                  </a:lnTo>
                  <a:lnTo>
                    <a:pt x="359522" y="585143"/>
                  </a:lnTo>
                  <a:lnTo>
                    <a:pt x="375782" y="579724"/>
                  </a:lnTo>
                  <a:lnTo>
                    <a:pt x="392041" y="585143"/>
                  </a:lnTo>
                  <a:lnTo>
                    <a:pt x="395655" y="614953"/>
                  </a:lnTo>
                  <a:close/>
                  <a:moveTo>
                    <a:pt x="202344" y="203038"/>
                  </a:moveTo>
                  <a:cubicBezTo>
                    <a:pt x="202344" y="107286"/>
                    <a:pt x="280030" y="29601"/>
                    <a:pt x="375782" y="29601"/>
                  </a:cubicBezTo>
                  <a:cubicBezTo>
                    <a:pt x="471534" y="29601"/>
                    <a:pt x="549219" y="107286"/>
                    <a:pt x="549219" y="203038"/>
                  </a:cubicBezTo>
                  <a:cubicBezTo>
                    <a:pt x="549219" y="272594"/>
                    <a:pt x="506763" y="335827"/>
                    <a:pt x="442628" y="362926"/>
                  </a:cubicBezTo>
                  <a:cubicBezTo>
                    <a:pt x="437207" y="364733"/>
                    <a:pt x="433594" y="370153"/>
                    <a:pt x="433594" y="376476"/>
                  </a:cubicBezTo>
                  <a:lnTo>
                    <a:pt x="433594" y="390929"/>
                  </a:lnTo>
                  <a:lnTo>
                    <a:pt x="317969" y="390929"/>
                  </a:lnTo>
                  <a:lnTo>
                    <a:pt x="317969" y="376476"/>
                  </a:lnTo>
                  <a:cubicBezTo>
                    <a:pt x="317969" y="371056"/>
                    <a:pt x="314356" y="365636"/>
                    <a:pt x="308936" y="362926"/>
                  </a:cubicBezTo>
                  <a:cubicBezTo>
                    <a:pt x="244800" y="336730"/>
                    <a:pt x="202344" y="273497"/>
                    <a:pt x="202344" y="203038"/>
                  </a:cubicBezTo>
                  <a:close/>
                  <a:moveTo>
                    <a:pt x="289063" y="419836"/>
                  </a:moveTo>
                  <a:lnTo>
                    <a:pt x="462501" y="419836"/>
                  </a:lnTo>
                  <a:lnTo>
                    <a:pt x="462501" y="448742"/>
                  </a:lnTo>
                  <a:lnTo>
                    <a:pt x="289063" y="448742"/>
                  </a:lnTo>
                  <a:lnTo>
                    <a:pt x="289063" y="419836"/>
                  </a:lnTo>
                  <a:close/>
                  <a:moveTo>
                    <a:pt x="298999" y="508361"/>
                  </a:moveTo>
                  <a:lnTo>
                    <a:pt x="348682" y="558044"/>
                  </a:lnTo>
                  <a:lnTo>
                    <a:pt x="275513" y="582433"/>
                  </a:lnTo>
                  <a:lnTo>
                    <a:pt x="261963" y="517394"/>
                  </a:lnTo>
                  <a:lnTo>
                    <a:pt x="298999" y="508361"/>
                  </a:lnTo>
                  <a:close/>
                  <a:moveTo>
                    <a:pt x="173438" y="838977"/>
                  </a:moveTo>
                  <a:lnTo>
                    <a:pt x="173438" y="708898"/>
                  </a:lnTo>
                  <a:cubicBezTo>
                    <a:pt x="173438" y="700769"/>
                    <a:pt x="167114" y="694445"/>
                    <a:pt x="158984" y="694445"/>
                  </a:cubicBezTo>
                  <a:cubicBezTo>
                    <a:pt x="150855" y="694445"/>
                    <a:pt x="144531" y="700769"/>
                    <a:pt x="144531" y="708898"/>
                  </a:cubicBezTo>
                  <a:lnTo>
                    <a:pt x="144531" y="838977"/>
                  </a:lnTo>
                  <a:lnTo>
                    <a:pt x="28906" y="838977"/>
                  </a:lnTo>
                  <a:lnTo>
                    <a:pt x="28906" y="672766"/>
                  </a:lnTo>
                  <a:cubicBezTo>
                    <a:pt x="28906" y="626696"/>
                    <a:pt x="60523" y="586047"/>
                    <a:pt x="105689" y="574304"/>
                  </a:cubicBezTo>
                  <a:lnTo>
                    <a:pt x="225830" y="544494"/>
                  </a:lnTo>
                  <a:lnTo>
                    <a:pt x="176148" y="614050"/>
                  </a:lnTo>
                  <a:cubicBezTo>
                    <a:pt x="171631" y="619470"/>
                    <a:pt x="172534" y="627599"/>
                    <a:pt x="177954" y="633020"/>
                  </a:cubicBezTo>
                  <a:lnTo>
                    <a:pt x="225830" y="680896"/>
                  </a:lnTo>
                  <a:lnTo>
                    <a:pt x="206860" y="699865"/>
                  </a:lnTo>
                  <a:cubicBezTo>
                    <a:pt x="203247" y="703479"/>
                    <a:pt x="201441" y="708898"/>
                    <a:pt x="203247" y="714319"/>
                  </a:cubicBezTo>
                  <a:lnTo>
                    <a:pt x="241187" y="839880"/>
                  </a:lnTo>
                  <a:lnTo>
                    <a:pt x="173438" y="839880"/>
                  </a:lnTo>
                  <a:close/>
                  <a:moveTo>
                    <a:pt x="270996" y="838977"/>
                  </a:moveTo>
                  <a:lnTo>
                    <a:pt x="233057" y="712512"/>
                  </a:lnTo>
                  <a:lnTo>
                    <a:pt x="255640" y="689929"/>
                  </a:lnTo>
                  <a:cubicBezTo>
                    <a:pt x="261060" y="684509"/>
                    <a:pt x="261060" y="675475"/>
                    <a:pt x="255640" y="669153"/>
                  </a:cubicBezTo>
                  <a:lnTo>
                    <a:pt x="206860" y="620373"/>
                  </a:lnTo>
                  <a:lnTo>
                    <a:pt x="243897" y="568884"/>
                  </a:lnTo>
                  <a:lnTo>
                    <a:pt x="299903" y="838977"/>
                  </a:lnTo>
                  <a:lnTo>
                    <a:pt x="270996" y="838977"/>
                  </a:lnTo>
                  <a:close/>
                  <a:moveTo>
                    <a:pt x="313453" y="758581"/>
                  </a:moveTo>
                  <a:lnTo>
                    <a:pt x="282740" y="611340"/>
                  </a:lnTo>
                  <a:lnTo>
                    <a:pt x="329712" y="595983"/>
                  </a:lnTo>
                  <a:lnTo>
                    <a:pt x="313453" y="758581"/>
                  </a:lnTo>
                  <a:close/>
                  <a:moveTo>
                    <a:pt x="334229" y="838977"/>
                  </a:moveTo>
                  <a:lnTo>
                    <a:pt x="353198" y="644763"/>
                  </a:lnTo>
                  <a:lnTo>
                    <a:pt x="371265" y="651086"/>
                  </a:lnTo>
                  <a:cubicBezTo>
                    <a:pt x="373072" y="651086"/>
                    <a:pt x="373975" y="651989"/>
                    <a:pt x="375782" y="651989"/>
                  </a:cubicBezTo>
                  <a:cubicBezTo>
                    <a:pt x="377588" y="651989"/>
                    <a:pt x="378491" y="651989"/>
                    <a:pt x="380298" y="651086"/>
                  </a:cubicBezTo>
                  <a:lnTo>
                    <a:pt x="398365" y="644763"/>
                  </a:lnTo>
                  <a:lnTo>
                    <a:pt x="417335" y="838977"/>
                  </a:lnTo>
                  <a:lnTo>
                    <a:pt x="334229" y="838977"/>
                  </a:lnTo>
                  <a:close/>
                  <a:moveTo>
                    <a:pt x="422754" y="595080"/>
                  </a:moveTo>
                  <a:lnTo>
                    <a:pt x="469727" y="610437"/>
                  </a:lnTo>
                  <a:lnTo>
                    <a:pt x="439014" y="758581"/>
                  </a:lnTo>
                  <a:lnTo>
                    <a:pt x="422754" y="595080"/>
                  </a:lnTo>
                  <a:close/>
                  <a:moveTo>
                    <a:pt x="451661" y="838977"/>
                  </a:moveTo>
                  <a:lnTo>
                    <a:pt x="507667" y="568884"/>
                  </a:lnTo>
                  <a:lnTo>
                    <a:pt x="544703" y="620373"/>
                  </a:lnTo>
                  <a:lnTo>
                    <a:pt x="495923" y="669153"/>
                  </a:lnTo>
                  <a:cubicBezTo>
                    <a:pt x="490503" y="674572"/>
                    <a:pt x="490503" y="683606"/>
                    <a:pt x="495923" y="689929"/>
                  </a:cubicBezTo>
                  <a:lnTo>
                    <a:pt x="518506" y="712512"/>
                  </a:lnTo>
                  <a:lnTo>
                    <a:pt x="480567" y="838977"/>
                  </a:lnTo>
                  <a:lnTo>
                    <a:pt x="451661" y="838977"/>
                  </a:lnTo>
                  <a:close/>
                  <a:moveTo>
                    <a:pt x="722657" y="838977"/>
                  </a:moveTo>
                  <a:lnTo>
                    <a:pt x="607032" y="838977"/>
                  </a:lnTo>
                  <a:lnTo>
                    <a:pt x="607032" y="708898"/>
                  </a:lnTo>
                  <a:cubicBezTo>
                    <a:pt x="607032" y="700769"/>
                    <a:pt x="600709" y="694445"/>
                    <a:pt x="592579" y="694445"/>
                  </a:cubicBezTo>
                  <a:cubicBezTo>
                    <a:pt x="584449" y="694445"/>
                    <a:pt x="578126" y="700769"/>
                    <a:pt x="578126" y="708898"/>
                  </a:cubicBezTo>
                  <a:lnTo>
                    <a:pt x="578126" y="838977"/>
                  </a:lnTo>
                  <a:lnTo>
                    <a:pt x="510377" y="838977"/>
                  </a:lnTo>
                  <a:lnTo>
                    <a:pt x="548316" y="713415"/>
                  </a:lnTo>
                  <a:cubicBezTo>
                    <a:pt x="550122" y="707995"/>
                    <a:pt x="548316" y="702575"/>
                    <a:pt x="544703" y="698962"/>
                  </a:cubicBezTo>
                  <a:lnTo>
                    <a:pt x="525733" y="679992"/>
                  </a:lnTo>
                  <a:lnTo>
                    <a:pt x="573609" y="632116"/>
                  </a:lnTo>
                  <a:cubicBezTo>
                    <a:pt x="579029" y="626696"/>
                    <a:pt x="579029" y="619470"/>
                    <a:pt x="575416" y="613147"/>
                  </a:cubicBezTo>
                  <a:lnTo>
                    <a:pt x="525733" y="543591"/>
                  </a:lnTo>
                  <a:lnTo>
                    <a:pt x="645875" y="573400"/>
                  </a:lnTo>
                  <a:cubicBezTo>
                    <a:pt x="691041" y="584240"/>
                    <a:pt x="722657" y="624890"/>
                    <a:pt x="722657" y="671862"/>
                  </a:cubicBezTo>
                  <a:lnTo>
                    <a:pt x="722657" y="838977"/>
                  </a:lnTo>
                  <a:close/>
                </a:path>
              </a:pathLst>
            </a:custGeom>
            <a:grpFill/>
            <a:ln w="9028" cap="flat">
              <a:noFill/>
              <a:prstDash val="solid"/>
              <a:miter/>
            </a:ln>
          </p:spPr>
          <p:txBody>
            <a:bodyPr rtlCol="0" anchor="ctr"/>
            <a:lstStyle/>
            <a:p>
              <a:endParaRPr lang="en-US"/>
            </a:p>
          </p:txBody>
        </p:sp>
      </p:grpSp>
      <p:sp>
        <p:nvSpPr>
          <p:cNvPr id="29" name="Freeform 26"/>
          <p:cNvSpPr/>
          <p:nvPr/>
        </p:nvSpPr>
        <p:spPr>
          <a:xfrm>
            <a:off x="590969" y="6336318"/>
            <a:ext cx="119945" cy="225962"/>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chemeClr val="bg1"/>
          </a:solidFill>
          <a:ln w="6294" cap="flat">
            <a:noFill/>
            <a:prstDash val="solid"/>
            <a:miter/>
          </a:ln>
        </p:spPr>
        <p:txBody>
          <a:bodyPr rtlCol="0" anchor="ctr"/>
          <a:lstStyle/>
          <a:p>
            <a:endParaRPr lang="en-US"/>
          </a:p>
        </p:txBody>
      </p:sp>
      <p:grpSp>
        <p:nvGrpSpPr>
          <p:cNvPr id="30" name="Group 29"/>
          <p:cNvGrpSpPr/>
          <p:nvPr/>
        </p:nvGrpSpPr>
        <p:grpSpPr>
          <a:xfrm>
            <a:off x="222118" y="927722"/>
            <a:ext cx="6712351" cy="597212"/>
            <a:chOff x="137702" y="3746222"/>
            <a:chExt cx="6712351" cy="597212"/>
          </a:xfrm>
        </p:grpSpPr>
        <p:cxnSp>
          <p:nvCxnSpPr>
            <p:cNvPr id="31" name="Straight Connector 30"/>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p:cNvGrpSpPr/>
          <p:nvPr/>
        </p:nvGrpSpPr>
        <p:grpSpPr>
          <a:xfrm>
            <a:off x="222118" y="4525847"/>
            <a:ext cx="6712351" cy="597212"/>
            <a:chOff x="137702" y="3746222"/>
            <a:chExt cx="6712351" cy="597212"/>
          </a:xfrm>
        </p:grpSpPr>
        <p:cxnSp>
          <p:nvCxnSpPr>
            <p:cNvPr id="34" name="Straight Connector 33"/>
            <p:cNvCxnSpPr/>
            <p:nvPr/>
          </p:nvCxnSpPr>
          <p:spPr>
            <a:xfrm flipH="1">
              <a:off x="726967" y="4044828"/>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35" name="Oval 34"/>
            <p:cNvSpPr/>
            <p:nvPr/>
          </p:nvSpPr>
          <p:spPr>
            <a:xfrm>
              <a:off x="137702" y="3746222"/>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58"/>
          </p:nvPr>
        </p:nvSpPr>
        <p:spPr>
          <a:xfrm>
            <a:off x="860496" y="923341"/>
            <a:ext cx="5435599" cy="348400"/>
          </a:xfrm>
        </p:spPr>
        <p:txBody>
          <a:bodyPr/>
          <a:lstStyle/>
          <a:p>
            <a:r>
              <a:rPr lang="en-US" sz="1600" b="1" dirty="0">
                <a:latin typeface="Gotham Medium"/>
                <a:ea typeface="Calibri" panose="020F0502020204030204" pitchFamily="34" charset="0"/>
                <a:cs typeface="Calibri" panose="020F0502020204030204" pitchFamily="34" charset="0"/>
              </a:rPr>
              <a:t>Firma postanowiła więc</a:t>
            </a:r>
          </a:p>
        </p:txBody>
      </p:sp>
      <p:sp>
        <p:nvSpPr>
          <p:cNvPr id="2" name="Text Placeholder 1"/>
          <p:cNvSpPr>
            <a:spLocks noGrp="1"/>
          </p:cNvSpPr>
          <p:nvPr>
            <p:ph type="body" sz="quarter" idx="32"/>
          </p:nvPr>
        </p:nvSpPr>
        <p:spPr>
          <a:xfrm>
            <a:off x="876394" y="1342487"/>
            <a:ext cx="5435600" cy="2743062"/>
          </a:xfrm>
        </p:spPr>
        <p:txBody>
          <a:bodyPr numCol="1"/>
          <a:lstStyle/>
          <a:p>
            <a:r>
              <a:rPr lang="en-US" sz="1400" dirty="0">
                <a:latin typeface="Calibri" panose="020F0502020204030204" pitchFamily="34" charset="0"/>
                <a:cs typeface="Calibri" panose="020F0502020204030204" pitchFamily="34" charset="0"/>
              </a:rPr>
              <a:t>Ustanowienie różnych polityk i programów ułatwiających pracę pracownic, aby dać im większą elastyczność w miejscu pracy i zatrzymać pracownice w firmie.</a:t>
            </a:r>
          </a:p>
          <a:p>
            <a:endParaRPr lang="en-US" sz="1400" dirty="0">
              <a:latin typeface="Calibri" panose="020F0502020204030204" pitchFamily="34" charset="0"/>
              <a:cs typeface="Calibri" panose="020F0502020204030204" pitchFamily="34" charset="0"/>
            </a:endParaRPr>
          </a:p>
          <a:p>
            <a:r>
              <a:rPr lang="en-US" sz="1400" dirty="0">
                <a:latin typeface="Calibri" panose="020F0502020204030204" pitchFamily="34" charset="0"/>
                <a:cs typeface="Calibri" panose="020F0502020204030204" pitchFamily="34" charset="0"/>
              </a:rPr>
              <a:t>Nie są to kroki w kierunku wzmocnienia pozycji kobiet ani w kierunku promowania możliwości kobiet pracowników. Ale są to kroki we właściwym kierunku, aby uczynić miejsce pracy bardziej przyjaznym dla kobiet pracowników</a:t>
            </a:r>
          </a:p>
        </p:txBody>
      </p:sp>
      <p:sp>
        <p:nvSpPr>
          <p:cNvPr id="4" name="Text Placeholder 3"/>
          <p:cNvSpPr>
            <a:spLocks noGrp="1"/>
          </p:cNvSpPr>
          <p:nvPr>
            <p:ph type="body" sz="quarter" idx="59"/>
          </p:nvPr>
        </p:nvSpPr>
        <p:spPr>
          <a:xfrm>
            <a:off x="860495" y="4475540"/>
            <a:ext cx="5435600" cy="446871"/>
          </a:xfrm>
        </p:spPr>
        <p:txBody>
          <a:bodyPr/>
          <a:lstStyle/>
          <a:p>
            <a:r>
              <a:rPr lang="en-US" sz="1600" b="1" dirty="0">
                <a:latin typeface="Gothic medium"/>
                <a:cs typeface="Calibri" panose="020F0502020204030204" pitchFamily="34" charset="0"/>
              </a:rPr>
              <a:t>Wniosek</a:t>
            </a:r>
          </a:p>
        </p:txBody>
      </p:sp>
      <p:sp>
        <p:nvSpPr>
          <p:cNvPr id="5" name="Text Placeholder 4"/>
          <p:cNvSpPr>
            <a:spLocks noGrp="1"/>
          </p:cNvSpPr>
          <p:nvPr>
            <p:ph type="body" sz="quarter" idx="60"/>
          </p:nvPr>
        </p:nvSpPr>
        <p:spPr>
          <a:xfrm>
            <a:off x="876394" y="5044608"/>
            <a:ext cx="4344830" cy="2743062"/>
          </a:xfrm>
        </p:spPr>
        <p:txBody>
          <a:bodyPr numCol="1"/>
          <a:lstStyle/>
          <a:p>
            <a:r>
              <a:rPr lang="en-US" sz="1400" dirty="0">
                <a:latin typeface="Calibri" panose="020F0502020204030204" pitchFamily="34" charset="0"/>
                <a:cs typeface="Calibri" panose="020F0502020204030204" pitchFamily="34" charset="0"/>
              </a:rPr>
              <a:t>Dzięki tym politykom i elastyczności oferowanej pracownicom, są one w stanie kontynuować pracę w firmie z łatwością. Są one w stanie zarządzać swoimi godzinami pracy i czasem rodzinnym w inteligentny sposób. Jakość wykonywanej pracy również poprawia się z dnia na dzień.</a:t>
            </a:r>
          </a:p>
        </p:txBody>
      </p:sp>
      <p:cxnSp>
        <p:nvCxnSpPr>
          <p:cNvPr id="26" name="Straight Connector 25"/>
          <p:cNvCxnSpPr/>
          <p:nvPr/>
        </p:nvCxnSpPr>
        <p:spPr>
          <a:xfrm flipH="1">
            <a:off x="836665" y="1271741"/>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27" name="Oval 26"/>
          <p:cNvSpPr/>
          <p:nvPr/>
        </p:nvSpPr>
        <p:spPr>
          <a:xfrm>
            <a:off x="247400" y="973135"/>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8" name="Straight Connector 27"/>
          <p:cNvCxnSpPr/>
          <p:nvPr/>
        </p:nvCxnSpPr>
        <p:spPr>
          <a:xfrm flipH="1">
            <a:off x="852564" y="4861392"/>
            <a:ext cx="6123086" cy="0"/>
          </a:xfrm>
          <a:prstGeom prst="line">
            <a:avLst/>
          </a:prstGeom>
          <a:ln w="19050">
            <a:solidFill>
              <a:srgbClr val="002060"/>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263299" y="4562786"/>
            <a:ext cx="597212" cy="597212"/>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ransition spd="med"/>
</p:sld>
</file>

<file path=ppt/theme/_rels/theme1.xml.rels><?xml version="1.0" encoding="UTF-8" standalone="yes"?>
<Relationships xmlns="http://schemas.openxmlformats.org/package/2006/relationships"><Relationship Id="rId1" Type="http://schemas.openxmlformats.org/officeDocument/2006/relationships/image" Target="NULL"/></Relationships>
</file>

<file path=ppt/theme/_rels/theme2.xml.rels><?xml version="1.0" encoding="UTF-8" standalone="yes"?>
<Relationships xmlns="http://schemas.openxmlformats.org/package/2006/relationships"><Relationship Id="rId1" Type="http://schemas.openxmlformats.org/officeDocument/2006/relationships/image" Target="NULL"/></Relationships>
</file>

<file path=ppt/theme/theme1.xml><?xml version="1.0" encoding="utf-8"?>
<a:theme xmlns:a="http://schemas.openxmlformats.org/drawingml/2006/main" name="White">
  <a:themeElements>
    <a:clrScheme name="White">
      <a:dk1>
        <a:srgbClr val="151314"/>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635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3d/>
      </a:spPr>
      <a:bodyPr rot="0" spcFirstLastPara="1" vertOverflow="overflow" horzOverflow="overflow" vert="horz" wrap="square" lIns="65616" tIns="65616" rIns="65616" bIns="65616" numCol="1" spcCol="38100" rtlCol="0" anchor="ctr">
        <a:spAutoFit/>
      </a:bodyPr>
      <a:lstStyle>
        <a:defPPr marL="0" marR="0" indent="0" algn="ctr" defTabSz="2681346" rtl="0" fontAlgn="auto" latinLnBrk="0" hangingPunct="0">
          <a:lnSpc>
            <a:spcPct val="100000"/>
          </a:lnSpc>
          <a:spcBef>
            <a:spcPts val="0"/>
          </a:spcBef>
          <a:spcAft>
            <a:spcPts val="0"/>
          </a:spcAft>
          <a:buClrTx/>
          <a:buSzTx/>
          <a:buFontTx/>
          <a:buNone/>
          <a:tabLst/>
          <a:defRPr kumimoji="0" sz="10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65616" tIns="65616" rIns="65616" bIns="65616"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7200" b="0" i="0" u="none" strike="noStrike" cap="none" spc="0" normalizeH="0" baseline="0">
            <a:ln>
              <a:noFill/>
            </a:ln>
            <a:solidFill>
              <a:srgbClr val="151314"/>
            </a:solidFill>
            <a:effectLst/>
            <a:uFillTx/>
            <a:latin typeface="FontAwesome"/>
            <a:ea typeface="FontAwesome"/>
            <a:cs typeface="FontAwesome"/>
            <a:sym typeface="FontAwesome"/>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Montserrat Bold"/>
        <a:ea typeface="Montserrat Bold"/>
        <a:cs typeface="Montserrat Bold"/>
      </a:majorFont>
      <a:minorFont>
        <a:latin typeface="Montserrat Bold"/>
        <a:ea typeface="Montserrat Bold"/>
        <a:cs typeface="Montserrat Bold"/>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635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3d/>
      </a:spPr>
      <a:bodyPr rot="0" spcFirstLastPara="1" vertOverflow="overflow" horzOverflow="overflow" vert="horz" wrap="square" lIns="65616" tIns="65616" rIns="65616" bIns="65616" numCol="1" spcCol="38100" rtlCol="0" anchor="ctr">
        <a:spAutoFit/>
      </a:bodyPr>
      <a:lstStyle>
        <a:defPPr marL="0" marR="0" indent="0" algn="ctr" defTabSz="2681346" rtl="0" fontAlgn="auto" latinLnBrk="0" hangingPunct="0">
          <a:lnSpc>
            <a:spcPct val="100000"/>
          </a:lnSpc>
          <a:spcBef>
            <a:spcPts val="0"/>
          </a:spcBef>
          <a:spcAft>
            <a:spcPts val="0"/>
          </a:spcAft>
          <a:buClrTx/>
          <a:buSzTx/>
          <a:buFontTx/>
          <a:buNone/>
          <a:tabLst/>
          <a:defRPr kumimoji="0" sz="10200" b="0" i="0" u="none" strike="noStrike" cap="none" spc="0" normalizeH="0" baseline="0">
            <a:ln>
              <a:noFill/>
            </a:ln>
            <a:solidFill>
              <a:srgbClr val="FFFFFF"/>
            </a:solidFill>
            <a:effectLst/>
            <a:uFillTx/>
            <a:latin typeface="Helvetica Light"/>
            <a:ea typeface="Helvetica Light"/>
            <a:cs typeface="Helvetica Light"/>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65616" tIns="65616" rIns="65616" bIns="65616"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7200" b="0" i="0" u="none" strike="noStrike" cap="none" spc="0" normalizeH="0" baseline="0">
            <a:ln>
              <a:noFill/>
            </a:ln>
            <a:solidFill>
              <a:srgbClr val="151314"/>
            </a:solidFill>
            <a:effectLst/>
            <a:uFillTx/>
            <a:latin typeface="FontAwesome"/>
            <a:ea typeface="FontAwesome"/>
            <a:cs typeface="FontAwesome"/>
            <a:sym typeface="FontAwesome"/>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6</TotalTime>
  <Words>15102</Words>
  <Application>Microsoft Office PowerPoint</Application>
  <PresentationFormat>A4 Paper (210x297 mm)</PresentationFormat>
  <Paragraphs>963</Paragraphs>
  <Slides>77</Slides>
  <Notes>3</Notes>
  <HiddenSlides>0</HiddenSlides>
  <MMClips>3</MMClips>
  <ScaleCrop>false</ScaleCrop>
  <HeadingPairs>
    <vt:vector size="6" baseType="variant">
      <vt:variant>
        <vt:lpstr>Fonts Used</vt:lpstr>
      </vt:variant>
      <vt:variant>
        <vt:i4>15</vt:i4>
      </vt:variant>
      <vt:variant>
        <vt:lpstr>Theme</vt:lpstr>
      </vt:variant>
      <vt:variant>
        <vt:i4>1</vt:i4>
      </vt:variant>
      <vt:variant>
        <vt:lpstr>Slide Titles</vt:lpstr>
      </vt:variant>
      <vt:variant>
        <vt:i4>77</vt:i4>
      </vt:variant>
    </vt:vector>
  </HeadingPairs>
  <TitlesOfParts>
    <vt:vector size="93" baseType="lpstr">
      <vt:lpstr>Arial</vt:lpstr>
      <vt:lpstr>Calibri</vt:lpstr>
      <vt:lpstr>Copperplate Gothic Bold</vt:lpstr>
      <vt:lpstr>FontAwesome</vt:lpstr>
      <vt:lpstr>Gotham Book</vt:lpstr>
      <vt:lpstr>Gotham Medium</vt:lpstr>
      <vt:lpstr>Gothic book</vt:lpstr>
      <vt:lpstr>Gothic medium</vt:lpstr>
      <vt:lpstr>Helvetica 63 Medium Extended</vt:lpstr>
      <vt:lpstr>Helvetica Light</vt:lpstr>
      <vt:lpstr>Montserrat</vt:lpstr>
      <vt:lpstr>Montserrat Bold</vt:lpstr>
      <vt:lpstr>Montserrat Light</vt:lpstr>
      <vt:lpstr>Times New Roman</vt:lpstr>
      <vt:lpstr>Wingdings</vt:lpstr>
      <vt:lpstr>White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Laura Magan</dc:creator>
  <cp:keywords>, docId:7B8A5F52746585322B57073F5C56ABA5</cp:keywords>
  <cp:lastModifiedBy>Catherine Neill</cp:lastModifiedBy>
  <cp:revision>331</cp:revision>
  <dcterms:modified xsi:type="dcterms:W3CDTF">2023-05-11T10:34:56Z</dcterms:modified>
</cp:coreProperties>
</file>