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9"/>
  </p:notesMasterIdLst>
  <p:handoutMasterIdLst>
    <p:handoutMasterId r:id="rId80"/>
  </p:handoutMasterIdLst>
  <p:sldIdLst>
    <p:sldId id="722" r:id="rId2"/>
    <p:sldId id="723" r:id="rId3"/>
    <p:sldId id="791" r:id="rId4"/>
    <p:sldId id="749" r:id="rId5"/>
    <p:sldId id="740" r:id="rId6"/>
    <p:sldId id="741" r:id="rId7"/>
    <p:sldId id="757" r:id="rId8"/>
    <p:sldId id="758" r:id="rId9"/>
    <p:sldId id="759" r:id="rId10"/>
    <p:sldId id="750" r:id="rId11"/>
    <p:sldId id="751" r:id="rId12"/>
    <p:sldId id="752" r:id="rId13"/>
    <p:sldId id="655" r:id="rId14"/>
    <p:sldId id="760" r:id="rId15"/>
    <p:sldId id="762" r:id="rId16"/>
    <p:sldId id="763" r:id="rId17"/>
    <p:sldId id="792" r:id="rId18"/>
    <p:sldId id="735" r:id="rId19"/>
    <p:sldId id="736" r:id="rId20"/>
    <p:sldId id="789" r:id="rId21"/>
    <p:sldId id="746" r:id="rId22"/>
    <p:sldId id="747" r:id="rId23"/>
    <p:sldId id="748" r:id="rId24"/>
    <p:sldId id="764" r:id="rId25"/>
    <p:sldId id="766" r:id="rId26"/>
    <p:sldId id="768" r:id="rId27"/>
    <p:sldId id="769" r:id="rId28"/>
    <p:sldId id="770" r:id="rId29"/>
    <p:sldId id="771" r:id="rId30"/>
    <p:sldId id="772" r:id="rId31"/>
    <p:sldId id="774" r:id="rId32"/>
    <p:sldId id="775" r:id="rId33"/>
    <p:sldId id="776" r:id="rId34"/>
    <p:sldId id="777" r:id="rId35"/>
    <p:sldId id="778" r:id="rId36"/>
    <p:sldId id="779" r:id="rId37"/>
    <p:sldId id="780" r:id="rId38"/>
    <p:sldId id="781" r:id="rId39"/>
    <p:sldId id="782" r:id="rId40"/>
    <p:sldId id="783" r:id="rId41"/>
    <p:sldId id="784" r:id="rId42"/>
    <p:sldId id="785" r:id="rId43"/>
    <p:sldId id="787" r:id="rId44"/>
    <p:sldId id="793" r:id="rId45"/>
    <p:sldId id="724" r:id="rId46"/>
    <p:sldId id="657" r:id="rId47"/>
    <p:sldId id="725" r:id="rId48"/>
    <p:sldId id="652" r:id="rId49"/>
    <p:sldId id="726" r:id="rId50"/>
    <p:sldId id="658" r:id="rId51"/>
    <p:sldId id="651" r:id="rId52"/>
    <p:sldId id="728" r:id="rId53"/>
    <p:sldId id="794" r:id="rId54"/>
    <p:sldId id="656" r:id="rId55"/>
    <p:sldId id="654" r:id="rId56"/>
    <p:sldId id="727" r:id="rId57"/>
    <p:sldId id="653" r:id="rId58"/>
    <p:sldId id="729" r:id="rId59"/>
    <p:sldId id="730" r:id="rId60"/>
    <p:sldId id="731" r:id="rId61"/>
    <p:sldId id="732" r:id="rId62"/>
    <p:sldId id="788" r:id="rId63"/>
    <p:sldId id="733" r:id="rId64"/>
    <p:sldId id="734" r:id="rId65"/>
    <p:sldId id="737" r:id="rId66"/>
    <p:sldId id="738" r:id="rId67"/>
    <p:sldId id="739" r:id="rId68"/>
    <p:sldId id="795" r:id="rId69"/>
    <p:sldId id="742" r:id="rId70"/>
    <p:sldId id="743" r:id="rId71"/>
    <p:sldId id="744" r:id="rId72"/>
    <p:sldId id="745" r:id="rId73"/>
    <p:sldId id="753" r:id="rId74"/>
    <p:sldId id="754" r:id="rId75"/>
    <p:sldId id="755" r:id="rId76"/>
    <p:sldId id="756" r:id="rId77"/>
    <p:sldId id="790" r:id="rId78"/>
  </p:sldIdLst>
  <p:sldSz cx="6858000" cy="9906000" type="A4"/>
  <p:notesSz cx="6858000" cy="9144000"/>
  <p:defaultTextStyle>
    <a:defPPr marL="0" marR="0" indent="0" algn="l" defTabSz="201494" rtl="0" fontAlgn="auto" latinLnBrk="1" hangingPunct="0">
      <a:lnSpc>
        <a:spcPct val="100000"/>
      </a:lnSpc>
      <a:spcBef>
        <a:spcPts val="0"/>
      </a:spcBef>
      <a:spcAft>
        <a:spcPts val="0"/>
      </a:spcAft>
      <a:buClrTx/>
      <a:buSzTx/>
      <a:buFontTx/>
      <a:buNone/>
      <a:tabLst/>
      <a:defRPr kumimoji="0" sz="397" b="0" i="0" u="none" strike="noStrike" cap="none" spc="0" normalizeH="0" baseline="0">
        <a:ln>
          <a:noFill/>
        </a:ln>
        <a:solidFill>
          <a:srgbClr val="000000"/>
        </a:solidFill>
        <a:effectLst/>
        <a:uFillTx/>
      </a:defRPr>
    </a:defPPr>
    <a:lvl1pPr marL="0" marR="0" indent="0"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1pPr>
    <a:lvl2pPr marL="0" marR="0" indent="50373"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2pPr>
    <a:lvl3pPr marL="0" marR="0" indent="100747"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3pPr>
    <a:lvl4pPr marL="0" marR="0" indent="151120"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4pPr>
    <a:lvl5pPr marL="0" marR="0" indent="201494"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5pPr>
    <a:lvl6pPr marL="0" marR="0" indent="251867"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6pPr>
    <a:lvl7pPr marL="0" marR="0" indent="302241"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7pPr>
    <a:lvl8pPr marL="0" marR="0" indent="352614"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8pPr>
    <a:lvl9pPr marL="0" marR="0" indent="402988"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Noleen" initials="N" lastIdx="1" clrIdx="0">
    <p:extLst>
      <p:ext uri="{19B8F6BF-5375-455C-9EA6-DF929625EA0E}">
        <p15:presenceInfo xmlns:p15="http://schemas.microsoft.com/office/powerpoint/2012/main" userId="Nolee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F05856"/>
    <a:srgbClr val="31475E"/>
    <a:srgbClr val="3D3C7D"/>
    <a:srgbClr val="2E495E"/>
    <a:srgbClr val="BFBFBF"/>
    <a:srgbClr val="92535B"/>
    <a:srgbClr val="2593C5"/>
    <a:srgbClr val="24CAF8"/>
    <a:srgbClr val="595959"/>
    <a:srgbClr val="269AD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AC67048-A384-4088-BC5D-5D6483125CBD}" v="80" dt="2023-04-26T15:17:43.912"/>
  </p1510:revLst>
</p1510:revInfo>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302" autoAdjust="0"/>
    <p:restoredTop sz="93878" autoAdjust="0"/>
  </p:normalViewPr>
  <p:slideViewPr>
    <p:cSldViewPr snapToGrid="0" snapToObjects="1">
      <p:cViewPr varScale="1">
        <p:scale>
          <a:sx n="44" d="100"/>
          <a:sy n="44" d="100"/>
        </p:scale>
        <p:origin x="2214" y="68"/>
      </p:cViewPr>
      <p:guideLst/>
    </p:cSldViewPr>
  </p:slideViewPr>
  <p:notesTextViewPr>
    <p:cViewPr>
      <p:scale>
        <a:sx n="1" d="1"/>
        <a:sy n="1" d="1"/>
      </p:scale>
      <p:origin x="0" y="0"/>
    </p:cViewPr>
  </p:notesTextViewPr>
  <p:sorterViewPr>
    <p:cViewPr>
      <p:scale>
        <a:sx n="80" d="100"/>
        <a:sy n="80" d="100"/>
      </p:scale>
      <p:origin x="0" y="0"/>
    </p:cViewPr>
  </p:sorterViewPr>
  <p:notesViewPr>
    <p:cSldViewPr snapToGrid="0" snapToObjects="1">
      <p:cViewPr varScale="1">
        <p:scale>
          <a:sx n="61" d="100"/>
          <a:sy n="61" d="100"/>
        </p:scale>
        <p:origin x="3168" y="43"/>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presProps" Target="presProps.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handoutMaster" Target="handoutMasters/handoutMaster1.xml"/><Relationship Id="rId85"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commentAuthors" Target="commentAuthors.xml"/><Relationship Id="rId86" Type="http://schemas.microsoft.com/office/2015/10/relationships/revisionInfo" Target="revisionInfo.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E724D3B-5934-F349-BEE3-9C25994C2D9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58D0CC30-973F-B045-AE0E-65FB9F6285D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43D9F1E-35BD-2641-9EDA-BEE2ACC4FCDE}" type="datetimeFigureOut">
              <a:rPr lang="en-US" smtClean="0"/>
              <a:t>5/17/2023</a:t>
            </a:fld>
            <a:endParaRPr lang="en-US"/>
          </a:p>
        </p:txBody>
      </p:sp>
      <p:sp>
        <p:nvSpPr>
          <p:cNvPr id="4" name="Footer Placeholder 3">
            <a:extLst>
              <a:ext uri="{FF2B5EF4-FFF2-40B4-BE49-F238E27FC236}">
                <a16:creationId xmlns:a16="http://schemas.microsoft.com/office/drawing/2014/main" id="{FA6E20C5-2B37-794C-87FB-74EC7B2D322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6ADEE11-6749-A549-9F68-826C2E489F0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24C8E44-4998-3F4A-BAAC-3C54DDD49189}" type="slidenum">
              <a:rPr lang="en-US" smtClean="0"/>
              <a:t>‹#›</a:t>
            </a:fld>
            <a:endParaRPr lang="en-US"/>
          </a:p>
        </p:txBody>
      </p:sp>
    </p:spTree>
    <p:extLst>
      <p:ext uri="{BB962C8B-B14F-4D97-AF65-F5344CB8AC3E}">
        <p14:creationId xmlns:p14="http://schemas.microsoft.com/office/powerpoint/2010/main" val="424285262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0" name="Shape 800"/>
          <p:cNvSpPr>
            <a:spLocks noGrp="1" noRot="1" noChangeAspect="1"/>
          </p:cNvSpPr>
          <p:nvPr>
            <p:ph type="sldImg"/>
          </p:nvPr>
        </p:nvSpPr>
        <p:spPr>
          <a:xfrm>
            <a:off x="2241550" y="685800"/>
            <a:ext cx="2374900" cy="3429000"/>
          </a:xfrm>
          <a:prstGeom prst="rect">
            <a:avLst/>
          </a:prstGeom>
        </p:spPr>
        <p:txBody>
          <a:bodyPr/>
          <a:lstStyle/>
          <a:p>
            <a:endParaRPr dirty="0"/>
          </a:p>
        </p:txBody>
      </p:sp>
      <p:sp>
        <p:nvSpPr>
          <p:cNvPr id="801" name="Shape 801"/>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100747" latinLnBrk="0">
      <a:lnSpc>
        <a:spcPct val="117999"/>
      </a:lnSpc>
      <a:defRPr sz="485">
        <a:latin typeface="Helvetica 63 Medium Extended"/>
        <a:ea typeface="Helvetica 63 Medium Extended"/>
        <a:cs typeface="Helvetica 63 Medium Extended"/>
        <a:sym typeface="Helvetica Neue"/>
      </a:defRPr>
    </a:lvl1pPr>
    <a:lvl2pPr indent="50373" defTabSz="100747" latinLnBrk="0">
      <a:lnSpc>
        <a:spcPct val="117999"/>
      </a:lnSpc>
      <a:defRPr sz="485">
        <a:latin typeface="Helvetica 63 Medium Extended"/>
        <a:ea typeface="Helvetica 63 Medium Extended"/>
        <a:cs typeface="Helvetica 63 Medium Extended"/>
        <a:sym typeface="Helvetica Neue"/>
      </a:defRPr>
    </a:lvl2pPr>
    <a:lvl3pPr indent="100747" defTabSz="100747" latinLnBrk="0">
      <a:lnSpc>
        <a:spcPct val="117999"/>
      </a:lnSpc>
      <a:defRPr sz="485">
        <a:latin typeface="Helvetica 63 Medium Extended"/>
        <a:ea typeface="Helvetica 63 Medium Extended"/>
        <a:cs typeface="Helvetica 63 Medium Extended"/>
        <a:sym typeface="Helvetica Neue"/>
      </a:defRPr>
    </a:lvl3pPr>
    <a:lvl4pPr indent="151120" defTabSz="100747" latinLnBrk="0">
      <a:lnSpc>
        <a:spcPct val="117999"/>
      </a:lnSpc>
      <a:defRPr sz="485">
        <a:latin typeface="Helvetica 63 Medium Extended"/>
        <a:ea typeface="Helvetica 63 Medium Extended"/>
        <a:cs typeface="Helvetica 63 Medium Extended"/>
        <a:sym typeface="Helvetica Neue"/>
      </a:defRPr>
    </a:lvl4pPr>
    <a:lvl5pPr indent="201494" defTabSz="100747" latinLnBrk="0">
      <a:lnSpc>
        <a:spcPct val="117999"/>
      </a:lnSpc>
      <a:defRPr sz="485">
        <a:latin typeface="Helvetica 63 Medium Extended"/>
        <a:ea typeface="Helvetica 63 Medium Extended"/>
        <a:cs typeface="Helvetica 63 Medium Extended"/>
        <a:sym typeface="Helvetica Neue"/>
      </a:defRPr>
    </a:lvl5pPr>
    <a:lvl6pPr indent="251867" defTabSz="100747" latinLnBrk="0">
      <a:lnSpc>
        <a:spcPct val="117999"/>
      </a:lnSpc>
      <a:defRPr sz="485">
        <a:latin typeface="Helvetica 63 Medium Extended"/>
        <a:ea typeface="Helvetica 63 Medium Extended"/>
        <a:cs typeface="Helvetica 63 Medium Extended"/>
        <a:sym typeface="Helvetica Neue"/>
      </a:defRPr>
    </a:lvl6pPr>
    <a:lvl7pPr indent="302241" defTabSz="100747" latinLnBrk="0">
      <a:lnSpc>
        <a:spcPct val="117999"/>
      </a:lnSpc>
      <a:defRPr sz="485">
        <a:latin typeface="Helvetica 63 Medium Extended"/>
        <a:ea typeface="Helvetica 63 Medium Extended"/>
        <a:cs typeface="Helvetica 63 Medium Extended"/>
        <a:sym typeface="Helvetica Neue"/>
      </a:defRPr>
    </a:lvl7pPr>
    <a:lvl8pPr indent="352614" defTabSz="100747" latinLnBrk="0">
      <a:lnSpc>
        <a:spcPct val="117999"/>
      </a:lnSpc>
      <a:defRPr sz="485">
        <a:latin typeface="Helvetica 63 Medium Extended"/>
        <a:ea typeface="Helvetica 63 Medium Extended"/>
        <a:cs typeface="Helvetica 63 Medium Extended"/>
        <a:sym typeface="Helvetica Neue"/>
      </a:defRPr>
    </a:lvl8pPr>
    <a:lvl9pPr indent="402988" defTabSz="100747" latinLnBrk="0">
      <a:lnSpc>
        <a:spcPct val="117999"/>
      </a:lnSpc>
      <a:defRPr sz="485">
        <a:latin typeface="Helvetica 63 Medium Extended"/>
        <a:ea typeface="Helvetica 63 Medium Extended"/>
        <a:cs typeface="Helvetica 63 Medium Extended"/>
        <a:sym typeface="Helvetica Neue"/>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7783050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37211499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0623254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lide 1">
    <p:spTree>
      <p:nvGrpSpPr>
        <p:cNvPr id="1" name=""/>
        <p:cNvGrpSpPr/>
        <p:nvPr/>
      </p:nvGrpSpPr>
      <p:grpSpPr>
        <a:xfrm>
          <a:off x="0" y="0"/>
          <a:ext cx="0" cy="0"/>
          <a:chOff x="0" y="0"/>
          <a:chExt cx="0" cy="0"/>
        </a:xfrm>
      </p:grpSpPr>
      <p:sp>
        <p:nvSpPr>
          <p:cNvPr id="10" name="Text Placeholder 32">
            <a:extLst>
              <a:ext uri="{FF2B5EF4-FFF2-40B4-BE49-F238E27FC236}">
                <a16:creationId xmlns:a16="http://schemas.microsoft.com/office/drawing/2014/main" id="{D33CCD82-CFBF-1D46-B830-B38A1F085A69}"/>
              </a:ext>
            </a:extLst>
          </p:cNvPr>
          <p:cNvSpPr>
            <a:spLocks noGrp="1"/>
          </p:cNvSpPr>
          <p:nvPr>
            <p:ph type="body" sz="quarter" idx="58"/>
          </p:nvPr>
        </p:nvSpPr>
        <p:spPr>
          <a:xfrm>
            <a:off x="860495" y="749684"/>
            <a:ext cx="5435599"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26" name="Text Placeholder 32">
            <a:extLst>
              <a:ext uri="{FF2B5EF4-FFF2-40B4-BE49-F238E27FC236}">
                <a16:creationId xmlns:a16="http://schemas.microsoft.com/office/drawing/2014/main" id="{AFCF0955-44BB-C947-97AA-8F87E1A5B683}"/>
              </a:ext>
            </a:extLst>
          </p:cNvPr>
          <p:cNvSpPr>
            <a:spLocks noGrp="1"/>
          </p:cNvSpPr>
          <p:nvPr>
            <p:ph type="body" sz="quarter" idx="32" hasCustomPrompt="1"/>
          </p:nvPr>
        </p:nvSpPr>
        <p:spPr>
          <a:xfrm>
            <a:off x="860496" y="1259979"/>
            <a:ext cx="5435600" cy="2743062"/>
          </a:xfrm>
          <a:prstGeom prst="rect">
            <a:avLst/>
          </a:prstGeom>
        </p:spPr>
        <p:txBody>
          <a:bodyPr numCol="2" spcCol="288000" anchor="t">
            <a:noAutofit/>
          </a:bodyPr>
          <a:lstStyle>
            <a:lvl1pPr marL="0" indent="0" algn="just">
              <a:lnSpc>
                <a:spcPct val="100000"/>
              </a:lnSpc>
              <a:spcBef>
                <a:spcPts val="0"/>
              </a:spcBef>
              <a:buNone/>
              <a:defRPr sz="1000" b="0" i="0">
                <a:solidFill>
                  <a:srgbClr val="595959"/>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sp>
        <p:nvSpPr>
          <p:cNvPr id="27" name="Text Placeholder 32">
            <a:extLst>
              <a:ext uri="{FF2B5EF4-FFF2-40B4-BE49-F238E27FC236}">
                <a16:creationId xmlns:a16="http://schemas.microsoft.com/office/drawing/2014/main" id="{9FBA54E5-88DE-3B43-9EF0-3F6F62F825CA}"/>
              </a:ext>
            </a:extLst>
          </p:cNvPr>
          <p:cNvSpPr>
            <a:spLocks noGrp="1"/>
          </p:cNvSpPr>
          <p:nvPr>
            <p:ph type="body" sz="quarter" idx="59"/>
          </p:nvPr>
        </p:nvSpPr>
        <p:spPr>
          <a:xfrm>
            <a:off x="860496" y="4353334"/>
            <a:ext cx="5435600" cy="446871"/>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28" name="Text Placeholder 32">
            <a:extLst>
              <a:ext uri="{FF2B5EF4-FFF2-40B4-BE49-F238E27FC236}">
                <a16:creationId xmlns:a16="http://schemas.microsoft.com/office/drawing/2014/main" id="{7E384DC6-F982-FD4C-8C58-09C724523927}"/>
              </a:ext>
            </a:extLst>
          </p:cNvPr>
          <p:cNvSpPr>
            <a:spLocks noGrp="1"/>
          </p:cNvSpPr>
          <p:nvPr>
            <p:ph type="body" sz="quarter" idx="60" hasCustomPrompt="1"/>
          </p:nvPr>
        </p:nvSpPr>
        <p:spPr>
          <a:xfrm>
            <a:off x="860496" y="4962100"/>
            <a:ext cx="5435600" cy="2743062"/>
          </a:xfrm>
          <a:prstGeom prst="rect">
            <a:avLst/>
          </a:prstGeom>
        </p:spPr>
        <p:txBody>
          <a:bodyPr numCol="2" spcCol="288000" anchor="t">
            <a:noAutofit/>
          </a:bodyPr>
          <a:lstStyle>
            <a:lvl1pPr marL="0" indent="0" algn="just">
              <a:lnSpc>
                <a:spcPct val="100000"/>
              </a:lnSpc>
              <a:spcBef>
                <a:spcPts val="0"/>
              </a:spcBef>
              <a:buNone/>
              <a:defRPr sz="1000" b="0" i="0">
                <a:solidFill>
                  <a:srgbClr val="595959"/>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spTree>
    <p:extLst>
      <p:ext uri="{BB962C8B-B14F-4D97-AF65-F5344CB8AC3E}">
        <p14:creationId xmlns:p14="http://schemas.microsoft.com/office/powerpoint/2010/main" val="2001801760"/>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lide 2">
    <p:spTree>
      <p:nvGrpSpPr>
        <p:cNvPr id="1" name=""/>
        <p:cNvGrpSpPr/>
        <p:nvPr/>
      </p:nvGrpSpPr>
      <p:grpSpPr>
        <a:xfrm>
          <a:off x="0" y="0"/>
          <a:ext cx="0" cy="0"/>
          <a:chOff x="0" y="0"/>
          <a:chExt cx="0" cy="0"/>
        </a:xfrm>
      </p:grpSpPr>
      <p:sp>
        <p:nvSpPr>
          <p:cNvPr id="49" name="Freeform 48">
            <a:extLst>
              <a:ext uri="{FF2B5EF4-FFF2-40B4-BE49-F238E27FC236}">
                <a16:creationId xmlns:a16="http://schemas.microsoft.com/office/drawing/2014/main" id="{42B3D00F-BB38-274B-9909-2E315248369C}"/>
              </a:ext>
            </a:extLst>
          </p:cNvPr>
          <p:cNvSpPr>
            <a:spLocks noGrp="1"/>
          </p:cNvSpPr>
          <p:nvPr>
            <p:ph type="pic" sz="quarter" idx="56"/>
          </p:nvPr>
        </p:nvSpPr>
        <p:spPr>
          <a:xfrm>
            <a:off x="-1" y="-16269"/>
            <a:ext cx="3045016" cy="3124790"/>
          </a:xfrm>
          <a:custGeom>
            <a:avLst/>
            <a:gdLst>
              <a:gd name="connsiteX0" fmla="*/ 1888763 w 3045016"/>
              <a:gd name="connsiteY0" fmla="*/ 1 h 3124790"/>
              <a:gd name="connsiteX1" fmla="*/ 1892394 w 3045016"/>
              <a:gd name="connsiteY1" fmla="*/ 1 h 3124790"/>
              <a:gd name="connsiteX2" fmla="*/ 1901686 w 3045016"/>
              <a:gd name="connsiteY2" fmla="*/ 7632 h 3124790"/>
              <a:gd name="connsiteX3" fmla="*/ 1892109 w 3045016"/>
              <a:gd name="connsiteY3" fmla="*/ 7342 h 3124790"/>
              <a:gd name="connsiteX4" fmla="*/ 0 w 3045016"/>
              <a:gd name="connsiteY4" fmla="*/ 0 h 3124790"/>
              <a:gd name="connsiteX5" fmla="*/ 1868556 w 3045016"/>
              <a:gd name="connsiteY5" fmla="*/ 6627 h 3124790"/>
              <a:gd name="connsiteX6" fmla="*/ 1892109 w 3045016"/>
              <a:gd name="connsiteY6" fmla="*/ 7342 h 3124790"/>
              <a:gd name="connsiteX7" fmla="*/ 3045013 w 3045016"/>
              <a:gd name="connsiteY7" fmla="*/ 2536557 h 3124790"/>
              <a:gd name="connsiteX8" fmla="*/ 3044243 w 3045016"/>
              <a:gd name="connsiteY8" fmla="*/ 2550128 h 3124790"/>
              <a:gd name="connsiteX9" fmla="*/ 3042562 w 3045016"/>
              <a:gd name="connsiteY9" fmla="*/ 2555031 h 3124790"/>
              <a:gd name="connsiteX10" fmla="*/ 0 w 3045016"/>
              <a:gd name="connsiteY10" fmla="*/ 3124790 h 312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5016" h="3124790">
                <a:moveTo>
                  <a:pt x="1888763" y="1"/>
                </a:moveTo>
                <a:lnTo>
                  <a:pt x="1892394" y="1"/>
                </a:lnTo>
                <a:lnTo>
                  <a:pt x="1901686" y="7632"/>
                </a:lnTo>
                <a:lnTo>
                  <a:pt x="1892109" y="7342"/>
                </a:lnTo>
                <a:close/>
                <a:moveTo>
                  <a:pt x="0" y="0"/>
                </a:moveTo>
                <a:lnTo>
                  <a:pt x="1868556" y="6627"/>
                </a:lnTo>
                <a:lnTo>
                  <a:pt x="1892109" y="7342"/>
                </a:lnTo>
                <a:lnTo>
                  <a:pt x="3045013" y="2536557"/>
                </a:lnTo>
                <a:cubicBezTo>
                  <a:pt x="3045054" y="2542519"/>
                  <a:pt x="3044770" y="2546912"/>
                  <a:pt x="3044243" y="2550128"/>
                </a:cubicBezTo>
                <a:lnTo>
                  <a:pt x="3042562" y="2555031"/>
                </a:lnTo>
                <a:lnTo>
                  <a:pt x="0" y="3124790"/>
                </a:lnTo>
                <a:close/>
              </a:path>
            </a:pathLst>
          </a:custGeom>
          <a:solidFill>
            <a:srgbClr val="31475E"/>
          </a:solidFill>
        </p:spPr>
        <p:txBody>
          <a:bodyPr wrap="square">
            <a:noAutofit/>
          </a:bodyPr>
          <a:lstStyle>
            <a:lvl1pPr marL="0" indent="0">
              <a:buNone/>
              <a:defRPr sz="800"/>
            </a:lvl1pPr>
          </a:lstStyle>
          <a:p>
            <a:endParaRPr lang="en-US" dirty="0"/>
          </a:p>
        </p:txBody>
      </p:sp>
      <p:sp>
        <p:nvSpPr>
          <p:cNvPr id="8" name="Text Placeholder 32">
            <a:extLst>
              <a:ext uri="{FF2B5EF4-FFF2-40B4-BE49-F238E27FC236}">
                <a16:creationId xmlns:a16="http://schemas.microsoft.com/office/drawing/2014/main" id="{33BEE4FE-5CD2-784A-A8B4-90605CB4CFCA}"/>
              </a:ext>
            </a:extLst>
          </p:cNvPr>
          <p:cNvSpPr>
            <a:spLocks noGrp="1"/>
          </p:cNvSpPr>
          <p:nvPr userDrawn="1">
            <p:ph type="body" sz="quarter" idx="58"/>
          </p:nvPr>
        </p:nvSpPr>
        <p:spPr>
          <a:xfrm>
            <a:off x="886927" y="3645285"/>
            <a:ext cx="5430160"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3D3C7D"/>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9" name="Text Placeholder 32">
            <a:extLst>
              <a:ext uri="{FF2B5EF4-FFF2-40B4-BE49-F238E27FC236}">
                <a16:creationId xmlns:a16="http://schemas.microsoft.com/office/drawing/2014/main" id="{FBB76269-F012-7041-9A14-485785E4C4EA}"/>
              </a:ext>
            </a:extLst>
          </p:cNvPr>
          <p:cNvSpPr>
            <a:spLocks noGrp="1"/>
          </p:cNvSpPr>
          <p:nvPr userDrawn="1">
            <p:ph type="body" sz="quarter" idx="32" hasCustomPrompt="1"/>
          </p:nvPr>
        </p:nvSpPr>
        <p:spPr>
          <a:xfrm>
            <a:off x="904240" y="4155580"/>
            <a:ext cx="5412847" cy="2570340"/>
          </a:xfrm>
          <a:prstGeom prst="rect">
            <a:avLst/>
          </a:prstGeom>
        </p:spPr>
        <p:txBody>
          <a:bodyPr numCol="2" spcCol="288000" anchor="t">
            <a:noAutofit/>
          </a:bodyPr>
          <a:lstStyle>
            <a:lvl1pPr marL="0" indent="0" algn="just">
              <a:lnSpc>
                <a:spcPct val="100000"/>
              </a:lnSpc>
              <a:spcBef>
                <a:spcPts val="0"/>
              </a:spcBef>
              <a:buNone/>
              <a:defRPr sz="1000" b="0" i="0">
                <a:solidFill>
                  <a:srgbClr val="2F355A"/>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sp>
        <p:nvSpPr>
          <p:cNvPr id="16" name="Text Placeholder 32">
            <a:extLst>
              <a:ext uri="{FF2B5EF4-FFF2-40B4-BE49-F238E27FC236}">
                <a16:creationId xmlns:a16="http://schemas.microsoft.com/office/drawing/2014/main" id="{72D49D78-4382-FC42-9369-5633B2C84812}"/>
              </a:ext>
            </a:extLst>
          </p:cNvPr>
          <p:cNvSpPr>
            <a:spLocks noGrp="1"/>
          </p:cNvSpPr>
          <p:nvPr>
            <p:ph type="body" sz="quarter" idx="61" hasCustomPrompt="1"/>
          </p:nvPr>
        </p:nvSpPr>
        <p:spPr>
          <a:xfrm>
            <a:off x="3020576" y="1865067"/>
            <a:ext cx="3700448" cy="638015"/>
          </a:xfrm>
          <a:prstGeom prst="rect">
            <a:avLst/>
          </a:prstGeom>
        </p:spPr>
        <p:txBody>
          <a:bodyPr anchor="b">
            <a:noAutofit/>
          </a:bodyPr>
          <a:lstStyle>
            <a:lvl1pPr marL="0" indent="0" algn="ctr">
              <a:lnSpc>
                <a:spcPts val="1420"/>
              </a:lnSpc>
              <a:spcBef>
                <a:spcPts val="0"/>
              </a:spcBef>
              <a:buNone/>
              <a:defRPr lang="en-IE" sz="1000" b="1" i="0" u="none" strike="noStrike" smtClean="0">
                <a:solidFill>
                  <a:schemeClr val="bg1"/>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Name  </a:t>
            </a:r>
          </a:p>
          <a:p>
            <a:pPr lvl="0"/>
            <a:r>
              <a:rPr lang="en-GB" dirty="0"/>
              <a:t>Title</a:t>
            </a:r>
          </a:p>
        </p:txBody>
      </p:sp>
      <p:sp>
        <p:nvSpPr>
          <p:cNvPr id="17" name="Text Placeholder 32">
            <a:extLst>
              <a:ext uri="{FF2B5EF4-FFF2-40B4-BE49-F238E27FC236}">
                <a16:creationId xmlns:a16="http://schemas.microsoft.com/office/drawing/2014/main" id="{9BF8E23D-8913-7B48-9B76-2078F6270D81}"/>
              </a:ext>
            </a:extLst>
          </p:cNvPr>
          <p:cNvSpPr>
            <a:spLocks noGrp="1"/>
          </p:cNvSpPr>
          <p:nvPr userDrawn="1">
            <p:ph type="body" sz="quarter" idx="62"/>
          </p:nvPr>
        </p:nvSpPr>
        <p:spPr>
          <a:xfrm>
            <a:off x="905402" y="7106885"/>
            <a:ext cx="5430160"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3D3C7D"/>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18" name="Text Placeholder 32">
            <a:extLst>
              <a:ext uri="{FF2B5EF4-FFF2-40B4-BE49-F238E27FC236}">
                <a16:creationId xmlns:a16="http://schemas.microsoft.com/office/drawing/2014/main" id="{A8D20962-2E3C-3D4F-BCDF-984AC3186544}"/>
              </a:ext>
            </a:extLst>
          </p:cNvPr>
          <p:cNvSpPr>
            <a:spLocks noGrp="1"/>
          </p:cNvSpPr>
          <p:nvPr userDrawn="1">
            <p:ph type="body" sz="quarter" idx="63" hasCustomPrompt="1"/>
          </p:nvPr>
        </p:nvSpPr>
        <p:spPr>
          <a:xfrm>
            <a:off x="922715" y="7617180"/>
            <a:ext cx="5412847" cy="1526820"/>
          </a:xfrm>
          <a:prstGeom prst="rect">
            <a:avLst/>
          </a:prstGeom>
        </p:spPr>
        <p:txBody>
          <a:bodyPr numCol="1" spcCol="288000" anchor="t">
            <a:noAutofit/>
          </a:bodyPr>
          <a:lstStyle>
            <a:lvl1pPr marL="171450" indent="-171450" algn="just">
              <a:lnSpc>
                <a:spcPct val="100000"/>
              </a:lnSpc>
              <a:spcBef>
                <a:spcPts val="0"/>
              </a:spcBef>
              <a:buClr>
                <a:srgbClr val="C2D237"/>
              </a:buClr>
              <a:buFont typeface="Arial" panose="020B0604020202020204" pitchFamily="34" charset="0"/>
              <a:buChar char="•"/>
              <a:defRPr sz="1000" b="0" i="0">
                <a:solidFill>
                  <a:srgbClr val="2F355A"/>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44" name="Graphic 4">
            <a:extLst>
              <a:ext uri="{FF2B5EF4-FFF2-40B4-BE49-F238E27FC236}">
                <a16:creationId xmlns:a16="http://schemas.microsoft.com/office/drawing/2014/main" id="{683A2AC2-A1A3-8944-8DD4-64349CA9E1ED}"/>
              </a:ext>
            </a:extLst>
          </p:cNvPr>
          <p:cNvSpPr/>
          <p:nvPr userDrawn="1"/>
        </p:nvSpPr>
        <p:spPr>
          <a:xfrm rot="10800000" flipH="1">
            <a:off x="1888762" y="-16268"/>
            <a:ext cx="4969238" cy="3280588"/>
          </a:xfrm>
          <a:custGeom>
            <a:avLst/>
            <a:gdLst>
              <a:gd name="connsiteX0" fmla="*/ 201018 w 857755"/>
              <a:gd name="connsiteY0" fmla="*/ 169930 h 760575"/>
              <a:gd name="connsiteX1" fmla="*/ 0 w 857755"/>
              <a:gd name="connsiteY1" fmla="*/ 760575 h 760575"/>
              <a:gd name="connsiteX2" fmla="*/ 586226 w 857755"/>
              <a:gd name="connsiteY2" fmla="*/ 760575 h 760575"/>
              <a:gd name="connsiteX3" fmla="*/ 857756 w 857755"/>
              <a:gd name="connsiteY3" fmla="*/ 760342 h 760575"/>
              <a:gd name="connsiteX4" fmla="*/ 857756 w 857755"/>
              <a:gd name="connsiteY4" fmla="*/ 0 h 760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55" h="760575">
                <a:moveTo>
                  <a:pt x="201018" y="169930"/>
                </a:moveTo>
                <a:lnTo>
                  <a:pt x="0" y="760575"/>
                </a:lnTo>
                <a:lnTo>
                  <a:pt x="586226" y="760575"/>
                </a:lnTo>
                <a:lnTo>
                  <a:pt x="857756" y="760342"/>
                </a:lnTo>
                <a:lnTo>
                  <a:pt x="857756" y="0"/>
                </a:lnTo>
                <a:close/>
              </a:path>
            </a:pathLst>
          </a:custGeom>
          <a:solidFill>
            <a:srgbClr val="F05856"/>
          </a:solidFill>
          <a:ln w="3893" cap="flat">
            <a:noFill/>
            <a:prstDash val="solid"/>
            <a:miter/>
          </a:ln>
        </p:spPr>
        <p:txBody>
          <a:bodyPr rtlCol="0" anchor="ctr"/>
          <a:lstStyle/>
          <a:p>
            <a:endParaRPr lang="en-US"/>
          </a:p>
        </p:txBody>
      </p:sp>
      <p:sp>
        <p:nvSpPr>
          <p:cNvPr id="14" name="Text Placeholder 32">
            <a:extLst>
              <a:ext uri="{FF2B5EF4-FFF2-40B4-BE49-F238E27FC236}">
                <a16:creationId xmlns:a16="http://schemas.microsoft.com/office/drawing/2014/main" id="{324CF796-76F4-5948-BFCB-54C8B185A452}"/>
              </a:ext>
            </a:extLst>
          </p:cNvPr>
          <p:cNvSpPr>
            <a:spLocks noGrp="1"/>
          </p:cNvSpPr>
          <p:nvPr userDrawn="1">
            <p:ph type="body" sz="quarter" idx="59" hasCustomPrompt="1"/>
          </p:nvPr>
        </p:nvSpPr>
        <p:spPr>
          <a:xfrm>
            <a:off x="3020576" y="793917"/>
            <a:ext cx="3700448" cy="1632228"/>
          </a:xfrm>
          <a:prstGeom prst="rect">
            <a:avLst/>
          </a:prstGeom>
        </p:spPr>
        <p:txBody>
          <a:bodyPr anchor="ctr">
            <a:noAutofit/>
          </a:bodyPr>
          <a:lstStyle>
            <a:lvl1pPr marL="0" indent="0" algn="ctr">
              <a:lnSpc>
                <a:spcPts val="1420"/>
              </a:lnSpc>
              <a:spcBef>
                <a:spcPts val="0"/>
              </a:spcBef>
              <a:buNone/>
              <a:defRPr lang="en-IE" sz="1400" b="0" i="1" u="none" strike="noStrike" smtClean="0">
                <a:solidFill>
                  <a:schemeClr val="bg1"/>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quote</a:t>
            </a:r>
          </a:p>
        </p:txBody>
      </p:sp>
    </p:spTree>
    <p:extLst>
      <p:ext uri="{BB962C8B-B14F-4D97-AF65-F5344CB8AC3E}">
        <p14:creationId xmlns:p14="http://schemas.microsoft.com/office/powerpoint/2010/main" val="1314515683"/>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lide 3">
    <p:spTree>
      <p:nvGrpSpPr>
        <p:cNvPr id="1" name=""/>
        <p:cNvGrpSpPr/>
        <p:nvPr/>
      </p:nvGrpSpPr>
      <p:grpSpPr>
        <a:xfrm>
          <a:off x="0" y="0"/>
          <a:ext cx="0" cy="0"/>
          <a:chOff x="0" y="0"/>
          <a:chExt cx="0" cy="0"/>
        </a:xfrm>
      </p:grpSpPr>
      <p:sp>
        <p:nvSpPr>
          <p:cNvPr id="12" name="Text Placeholder 32">
            <a:extLst>
              <a:ext uri="{FF2B5EF4-FFF2-40B4-BE49-F238E27FC236}">
                <a16:creationId xmlns:a16="http://schemas.microsoft.com/office/drawing/2014/main" id="{635796D9-A1BD-A24E-B5B9-03DBEBABEB7D}"/>
              </a:ext>
            </a:extLst>
          </p:cNvPr>
          <p:cNvSpPr>
            <a:spLocks noGrp="1"/>
          </p:cNvSpPr>
          <p:nvPr>
            <p:ph type="body" sz="quarter" idx="58"/>
          </p:nvPr>
        </p:nvSpPr>
        <p:spPr>
          <a:xfrm>
            <a:off x="3545480" y="665246"/>
            <a:ext cx="2964645"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19" name="Text Placeholder 32">
            <a:extLst>
              <a:ext uri="{FF2B5EF4-FFF2-40B4-BE49-F238E27FC236}">
                <a16:creationId xmlns:a16="http://schemas.microsoft.com/office/drawing/2014/main" id="{2914A1E6-0F5E-0149-932B-01CE4D811FEE}"/>
              </a:ext>
            </a:extLst>
          </p:cNvPr>
          <p:cNvSpPr>
            <a:spLocks noGrp="1"/>
          </p:cNvSpPr>
          <p:nvPr>
            <p:ph type="body" sz="quarter" idx="32" hasCustomPrompt="1"/>
          </p:nvPr>
        </p:nvSpPr>
        <p:spPr>
          <a:xfrm>
            <a:off x="3544860" y="1175541"/>
            <a:ext cx="2955193" cy="3444100"/>
          </a:xfrm>
          <a:prstGeom prst="rect">
            <a:avLst/>
          </a:prstGeom>
        </p:spPr>
        <p:txBody>
          <a:bodyPr numCol="1" spcCol="288000" anchor="t">
            <a:noAutofit/>
          </a:bodyPr>
          <a:lstStyle>
            <a:lvl1pPr marL="0" indent="0" algn="just">
              <a:lnSpc>
                <a:spcPct val="100000"/>
              </a:lnSpc>
              <a:spcBef>
                <a:spcPts val="0"/>
              </a:spcBef>
              <a:buNone/>
              <a:defRPr sz="1000" b="0" i="0">
                <a:solidFill>
                  <a:srgbClr val="3D3C7D"/>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20" name="Text Placeholder 32">
            <a:extLst>
              <a:ext uri="{FF2B5EF4-FFF2-40B4-BE49-F238E27FC236}">
                <a16:creationId xmlns:a16="http://schemas.microsoft.com/office/drawing/2014/main" id="{4B4C2603-9FDD-E54D-991B-FE51C32C2A97}"/>
              </a:ext>
            </a:extLst>
          </p:cNvPr>
          <p:cNvSpPr>
            <a:spLocks noGrp="1"/>
          </p:cNvSpPr>
          <p:nvPr>
            <p:ph type="body" sz="quarter" idx="62"/>
          </p:nvPr>
        </p:nvSpPr>
        <p:spPr>
          <a:xfrm>
            <a:off x="3545480" y="4752096"/>
            <a:ext cx="2964645"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21" name="Text Placeholder 32">
            <a:extLst>
              <a:ext uri="{FF2B5EF4-FFF2-40B4-BE49-F238E27FC236}">
                <a16:creationId xmlns:a16="http://schemas.microsoft.com/office/drawing/2014/main" id="{FBF59540-7693-9541-B3D9-E7946C5D919A}"/>
              </a:ext>
            </a:extLst>
          </p:cNvPr>
          <p:cNvSpPr>
            <a:spLocks noGrp="1"/>
          </p:cNvSpPr>
          <p:nvPr>
            <p:ph type="body" sz="quarter" idx="63" hasCustomPrompt="1"/>
          </p:nvPr>
        </p:nvSpPr>
        <p:spPr>
          <a:xfrm>
            <a:off x="3553326" y="5149214"/>
            <a:ext cx="2955193" cy="2259120"/>
          </a:xfrm>
          <a:prstGeom prst="rect">
            <a:avLst/>
          </a:prstGeom>
        </p:spPr>
        <p:txBody>
          <a:bodyPr numCol="1" spcCol="288000" anchor="t">
            <a:noAutofit/>
          </a:bodyPr>
          <a:lstStyle>
            <a:lvl1pPr marL="0" indent="0" algn="just">
              <a:lnSpc>
                <a:spcPct val="100000"/>
              </a:lnSpc>
              <a:spcBef>
                <a:spcPts val="0"/>
              </a:spcBef>
              <a:buClr>
                <a:srgbClr val="C2D237"/>
              </a:buClr>
              <a:buFont typeface="Arial" panose="020B0604020202020204" pitchFamily="34" charset="0"/>
              <a:buNone/>
              <a:defRPr sz="1000" b="0" i="0">
                <a:solidFill>
                  <a:srgbClr val="3D3C7D"/>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pic>
        <p:nvPicPr>
          <p:cNvPr id="13" name="Picture 12" descr="Shape&#10;&#10;Description automatically generated">
            <a:extLst>
              <a:ext uri="{FF2B5EF4-FFF2-40B4-BE49-F238E27FC236}">
                <a16:creationId xmlns:a16="http://schemas.microsoft.com/office/drawing/2014/main" id="{6E0CEC5D-888E-4A3C-A519-164AFAEDF50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767" y="6568033"/>
            <a:ext cx="6903466" cy="3337967"/>
          </a:xfrm>
          <a:prstGeom prst="rect">
            <a:avLst/>
          </a:prstGeom>
        </p:spPr>
      </p:pic>
      <p:pic>
        <p:nvPicPr>
          <p:cNvPr id="15" name="Picture 14" descr="A picture containing dark&#10;&#10;Description automatically generated">
            <a:extLst>
              <a:ext uri="{FF2B5EF4-FFF2-40B4-BE49-F238E27FC236}">
                <a16:creationId xmlns:a16="http://schemas.microsoft.com/office/drawing/2014/main" id="{1C201DC4-A5B6-4834-A51A-7F13325D00C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369241" y="6713643"/>
            <a:ext cx="1437529" cy="2162228"/>
          </a:xfrm>
          <a:prstGeom prst="rect">
            <a:avLst/>
          </a:prstGeom>
        </p:spPr>
      </p:pic>
      <p:grpSp>
        <p:nvGrpSpPr>
          <p:cNvPr id="35" name="Group 34">
            <a:extLst>
              <a:ext uri="{FF2B5EF4-FFF2-40B4-BE49-F238E27FC236}">
                <a16:creationId xmlns:a16="http://schemas.microsoft.com/office/drawing/2014/main" id="{60FB8B14-1EBE-594C-A35D-B2F5DE95129E}"/>
              </a:ext>
            </a:extLst>
          </p:cNvPr>
          <p:cNvGrpSpPr/>
          <p:nvPr userDrawn="1"/>
        </p:nvGrpSpPr>
        <p:grpSpPr>
          <a:xfrm rot="5400000" flipH="1">
            <a:off x="-1672202" y="1649083"/>
            <a:ext cx="6107347" cy="2809182"/>
            <a:chOff x="4559917" y="0"/>
            <a:chExt cx="7700693" cy="6912525"/>
          </a:xfrm>
          <a:solidFill>
            <a:srgbClr val="31475E"/>
          </a:solidFill>
        </p:grpSpPr>
        <p:sp>
          <p:nvSpPr>
            <p:cNvPr id="36" name="Graphic 4">
              <a:extLst>
                <a:ext uri="{FF2B5EF4-FFF2-40B4-BE49-F238E27FC236}">
                  <a16:creationId xmlns:a16="http://schemas.microsoft.com/office/drawing/2014/main" id="{165EB48F-B1F8-CE4C-A3F9-24E697F4CB2D}"/>
                </a:ext>
              </a:extLst>
            </p:cNvPr>
            <p:cNvSpPr/>
            <p:nvPr/>
          </p:nvSpPr>
          <p:spPr>
            <a:xfrm>
              <a:off x="4559917" y="0"/>
              <a:ext cx="7632082" cy="6858000"/>
            </a:xfrm>
            <a:custGeom>
              <a:avLst/>
              <a:gdLst>
                <a:gd name="connsiteX0" fmla="*/ 201018 w 857755"/>
                <a:gd name="connsiteY0" fmla="*/ 169930 h 760575"/>
                <a:gd name="connsiteX1" fmla="*/ 0 w 857755"/>
                <a:gd name="connsiteY1" fmla="*/ 760575 h 760575"/>
                <a:gd name="connsiteX2" fmla="*/ 586226 w 857755"/>
                <a:gd name="connsiteY2" fmla="*/ 760575 h 760575"/>
                <a:gd name="connsiteX3" fmla="*/ 857756 w 857755"/>
                <a:gd name="connsiteY3" fmla="*/ 760342 h 760575"/>
                <a:gd name="connsiteX4" fmla="*/ 857756 w 857755"/>
                <a:gd name="connsiteY4" fmla="*/ 0 h 760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55" h="760575">
                  <a:moveTo>
                    <a:pt x="201018" y="169930"/>
                  </a:moveTo>
                  <a:lnTo>
                    <a:pt x="0" y="760575"/>
                  </a:lnTo>
                  <a:lnTo>
                    <a:pt x="586226" y="760575"/>
                  </a:lnTo>
                  <a:lnTo>
                    <a:pt x="857756" y="760342"/>
                  </a:lnTo>
                  <a:lnTo>
                    <a:pt x="857756" y="0"/>
                  </a:lnTo>
                  <a:close/>
                </a:path>
              </a:pathLst>
            </a:custGeom>
            <a:grpFill/>
            <a:ln w="3893" cap="flat">
              <a:noFill/>
              <a:prstDash val="solid"/>
              <a:miter/>
            </a:ln>
          </p:spPr>
          <p:txBody>
            <a:bodyPr rtlCol="0" anchor="ctr"/>
            <a:lstStyle/>
            <a:p>
              <a:endParaRPr lang="en-US"/>
            </a:p>
          </p:txBody>
        </p:sp>
        <p:sp>
          <p:nvSpPr>
            <p:cNvPr id="37" name="Graphic 4">
              <a:extLst>
                <a:ext uri="{FF2B5EF4-FFF2-40B4-BE49-F238E27FC236}">
                  <a16:creationId xmlns:a16="http://schemas.microsoft.com/office/drawing/2014/main" id="{9AF073C5-1366-C341-8B9C-5DE8330D8BEC}"/>
                </a:ext>
              </a:extLst>
            </p:cNvPr>
            <p:cNvSpPr/>
            <p:nvPr userDrawn="1"/>
          </p:nvSpPr>
          <p:spPr>
            <a:xfrm>
              <a:off x="4628528" y="54525"/>
              <a:ext cx="7632082" cy="6858000"/>
            </a:xfrm>
            <a:custGeom>
              <a:avLst/>
              <a:gdLst>
                <a:gd name="connsiteX0" fmla="*/ 201018 w 857755"/>
                <a:gd name="connsiteY0" fmla="*/ 169930 h 760575"/>
                <a:gd name="connsiteX1" fmla="*/ 0 w 857755"/>
                <a:gd name="connsiteY1" fmla="*/ 760575 h 760575"/>
                <a:gd name="connsiteX2" fmla="*/ 586226 w 857755"/>
                <a:gd name="connsiteY2" fmla="*/ 760575 h 760575"/>
                <a:gd name="connsiteX3" fmla="*/ 857756 w 857755"/>
                <a:gd name="connsiteY3" fmla="*/ 760342 h 760575"/>
                <a:gd name="connsiteX4" fmla="*/ 857756 w 857755"/>
                <a:gd name="connsiteY4" fmla="*/ 0 h 760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55" h="760575">
                  <a:moveTo>
                    <a:pt x="201018" y="169930"/>
                  </a:moveTo>
                  <a:lnTo>
                    <a:pt x="0" y="760575"/>
                  </a:lnTo>
                  <a:lnTo>
                    <a:pt x="586226" y="760575"/>
                  </a:lnTo>
                  <a:lnTo>
                    <a:pt x="857756" y="760342"/>
                  </a:lnTo>
                  <a:lnTo>
                    <a:pt x="857756" y="0"/>
                  </a:lnTo>
                  <a:close/>
                </a:path>
              </a:pathLst>
            </a:custGeom>
            <a:grpFill/>
            <a:ln w="3893" cap="flat">
              <a:noFill/>
              <a:prstDash val="solid"/>
              <a:miter/>
            </a:ln>
          </p:spPr>
          <p:txBody>
            <a:bodyPr rtlCol="0" anchor="ctr"/>
            <a:lstStyle/>
            <a:p>
              <a:endParaRPr lang="en-US"/>
            </a:p>
          </p:txBody>
        </p:sp>
      </p:grpSp>
      <p:sp>
        <p:nvSpPr>
          <p:cNvPr id="34" name="Text Placeholder 32">
            <a:extLst>
              <a:ext uri="{FF2B5EF4-FFF2-40B4-BE49-F238E27FC236}">
                <a16:creationId xmlns:a16="http://schemas.microsoft.com/office/drawing/2014/main" id="{B8527833-8637-B34C-9A5E-6A6FE06C3587}"/>
              </a:ext>
            </a:extLst>
          </p:cNvPr>
          <p:cNvSpPr>
            <a:spLocks noGrp="1"/>
          </p:cNvSpPr>
          <p:nvPr>
            <p:ph type="body" sz="quarter" idx="61" hasCustomPrompt="1"/>
          </p:nvPr>
        </p:nvSpPr>
        <p:spPr>
          <a:xfrm>
            <a:off x="-23120" y="3933320"/>
            <a:ext cx="2421108" cy="638015"/>
          </a:xfrm>
          <a:prstGeom prst="rect">
            <a:avLst/>
          </a:prstGeom>
        </p:spPr>
        <p:txBody>
          <a:bodyPr anchor="b">
            <a:noAutofit/>
          </a:bodyPr>
          <a:lstStyle>
            <a:lvl1pPr marL="0" indent="0" algn="ctr">
              <a:lnSpc>
                <a:spcPts val="1420"/>
              </a:lnSpc>
              <a:spcBef>
                <a:spcPts val="0"/>
              </a:spcBef>
              <a:buNone/>
              <a:defRPr lang="en-IE" sz="1000" b="1" i="0" u="none" strike="noStrike" smtClean="0">
                <a:solidFill>
                  <a:schemeClr val="bg1"/>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Name  </a:t>
            </a:r>
          </a:p>
          <a:p>
            <a:pPr lvl="0"/>
            <a:r>
              <a:rPr lang="en-GB" dirty="0"/>
              <a:t>Title</a:t>
            </a:r>
          </a:p>
        </p:txBody>
      </p:sp>
      <p:sp>
        <p:nvSpPr>
          <p:cNvPr id="31" name="Text Placeholder 32">
            <a:extLst>
              <a:ext uri="{FF2B5EF4-FFF2-40B4-BE49-F238E27FC236}">
                <a16:creationId xmlns:a16="http://schemas.microsoft.com/office/drawing/2014/main" id="{01B00B76-94EF-7E40-A21B-7DEA07A58858}"/>
              </a:ext>
            </a:extLst>
          </p:cNvPr>
          <p:cNvSpPr>
            <a:spLocks noGrp="1"/>
          </p:cNvSpPr>
          <p:nvPr>
            <p:ph type="body" sz="quarter" idx="59" hasCustomPrompt="1"/>
          </p:nvPr>
        </p:nvSpPr>
        <p:spPr>
          <a:xfrm>
            <a:off x="7767" y="1513835"/>
            <a:ext cx="2421108" cy="1632228"/>
          </a:xfrm>
          <a:prstGeom prst="rect">
            <a:avLst/>
          </a:prstGeom>
        </p:spPr>
        <p:txBody>
          <a:bodyPr anchor="ctr">
            <a:noAutofit/>
          </a:bodyPr>
          <a:lstStyle>
            <a:lvl1pPr marL="0" indent="0" algn="ctr">
              <a:lnSpc>
                <a:spcPts val="1420"/>
              </a:lnSpc>
              <a:spcBef>
                <a:spcPts val="0"/>
              </a:spcBef>
              <a:buNone/>
              <a:defRPr lang="en-IE" sz="1400" b="0" i="1" u="none" strike="noStrike" smtClean="0">
                <a:solidFill>
                  <a:schemeClr val="bg1"/>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quote</a:t>
            </a:r>
          </a:p>
        </p:txBody>
      </p:sp>
      <p:sp>
        <p:nvSpPr>
          <p:cNvPr id="16" name="TextBox 15">
            <a:extLst>
              <a:ext uri="{FF2B5EF4-FFF2-40B4-BE49-F238E27FC236}">
                <a16:creationId xmlns:a16="http://schemas.microsoft.com/office/drawing/2014/main" id="{DED0B54B-B4BE-4624-893C-2FCD14B54EF8}"/>
              </a:ext>
            </a:extLst>
          </p:cNvPr>
          <p:cNvSpPr txBox="1"/>
          <p:nvPr userDrawn="1"/>
        </p:nvSpPr>
        <p:spPr>
          <a:xfrm>
            <a:off x="106076" y="847415"/>
            <a:ext cx="3448050" cy="317009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en-GB" sz="20000" b="0" i="0" u="none" strike="noStrike" cap="none" spc="0" normalizeH="0" baseline="0" dirty="0">
                <a:ln>
                  <a:noFill/>
                </a:ln>
                <a:solidFill>
                  <a:srgbClr val="F05856"/>
                </a:solidFill>
                <a:effectLst/>
                <a:uFillTx/>
                <a:latin typeface="Copperplate Gothic Bold" panose="020E0705020206020404" pitchFamily="34" charset="0"/>
                <a:sym typeface="FontAwesome"/>
              </a:rPr>
              <a:t>”</a:t>
            </a:r>
          </a:p>
        </p:txBody>
      </p:sp>
    </p:spTree>
    <p:extLst>
      <p:ext uri="{BB962C8B-B14F-4D97-AF65-F5344CB8AC3E}">
        <p14:creationId xmlns:p14="http://schemas.microsoft.com/office/powerpoint/2010/main" val="4199484041"/>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lide 4">
    <p:spTree>
      <p:nvGrpSpPr>
        <p:cNvPr id="1" name=""/>
        <p:cNvGrpSpPr/>
        <p:nvPr/>
      </p:nvGrpSpPr>
      <p:grpSpPr>
        <a:xfrm>
          <a:off x="0" y="0"/>
          <a:ext cx="0" cy="0"/>
          <a:chOff x="0" y="0"/>
          <a:chExt cx="0" cy="0"/>
        </a:xfrm>
      </p:grpSpPr>
      <p:sp>
        <p:nvSpPr>
          <p:cNvPr id="7" name="Text Placeholder 32">
            <a:extLst>
              <a:ext uri="{FF2B5EF4-FFF2-40B4-BE49-F238E27FC236}">
                <a16:creationId xmlns:a16="http://schemas.microsoft.com/office/drawing/2014/main" id="{44FA6B57-9435-DA4F-92EA-EEBFA6EA3FD7}"/>
              </a:ext>
            </a:extLst>
          </p:cNvPr>
          <p:cNvSpPr>
            <a:spLocks noGrp="1"/>
          </p:cNvSpPr>
          <p:nvPr>
            <p:ph type="body" sz="quarter" idx="58"/>
          </p:nvPr>
        </p:nvSpPr>
        <p:spPr>
          <a:xfrm>
            <a:off x="860495" y="749684"/>
            <a:ext cx="5435599"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8" name="Text Placeholder 32">
            <a:extLst>
              <a:ext uri="{FF2B5EF4-FFF2-40B4-BE49-F238E27FC236}">
                <a16:creationId xmlns:a16="http://schemas.microsoft.com/office/drawing/2014/main" id="{98D45B75-330F-944F-AFAD-35E39B17D769}"/>
              </a:ext>
            </a:extLst>
          </p:cNvPr>
          <p:cNvSpPr>
            <a:spLocks noGrp="1"/>
          </p:cNvSpPr>
          <p:nvPr>
            <p:ph type="body" sz="quarter" idx="32" hasCustomPrompt="1"/>
          </p:nvPr>
        </p:nvSpPr>
        <p:spPr>
          <a:xfrm>
            <a:off x="860496" y="1259979"/>
            <a:ext cx="5435600" cy="2743062"/>
          </a:xfrm>
          <a:prstGeom prst="rect">
            <a:avLst/>
          </a:prstGeom>
        </p:spPr>
        <p:txBody>
          <a:bodyPr numCol="2" spcCol="288000" anchor="t">
            <a:noAutofit/>
          </a:bodyPr>
          <a:lstStyle>
            <a:lvl1pPr marL="0" indent="0" algn="just">
              <a:lnSpc>
                <a:spcPct val="100000"/>
              </a:lnSpc>
              <a:spcBef>
                <a:spcPts val="0"/>
              </a:spcBef>
              <a:buNone/>
              <a:defRPr sz="1000" b="0" i="0">
                <a:solidFill>
                  <a:srgbClr val="595959"/>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sp>
        <p:nvSpPr>
          <p:cNvPr id="9" name="Text Placeholder 32">
            <a:extLst>
              <a:ext uri="{FF2B5EF4-FFF2-40B4-BE49-F238E27FC236}">
                <a16:creationId xmlns:a16="http://schemas.microsoft.com/office/drawing/2014/main" id="{3CADD3C7-585B-D64A-A972-0F1B28F34496}"/>
              </a:ext>
            </a:extLst>
          </p:cNvPr>
          <p:cNvSpPr>
            <a:spLocks noGrp="1"/>
          </p:cNvSpPr>
          <p:nvPr>
            <p:ph type="body" sz="quarter" idx="59"/>
          </p:nvPr>
        </p:nvSpPr>
        <p:spPr>
          <a:xfrm>
            <a:off x="860496" y="4353334"/>
            <a:ext cx="5435600" cy="446871"/>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11" name="Text Placeholder 32">
            <a:extLst>
              <a:ext uri="{FF2B5EF4-FFF2-40B4-BE49-F238E27FC236}">
                <a16:creationId xmlns:a16="http://schemas.microsoft.com/office/drawing/2014/main" id="{81EC0B36-F7C4-3642-9625-0206CEB2A560}"/>
              </a:ext>
            </a:extLst>
          </p:cNvPr>
          <p:cNvSpPr>
            <a:spLocks noGrp="1"/>
          </p:cNvSpPr>
          <p:nvPr>
            <p:ph type="body" sz="quarter" idx="60" hasCustomPrompt="1"/>
          </p:nvPr>
        </p:nvSpPr>
        <p:spPr>
          <a:xfrm>
            <a:off x="860496" y="4962099"/>
            <a:ext cx="5435600" cy="3683921"/>
          </a:xfrm>
          <a:prstGeom prst="rect">
            <a:avLst/>
          </a:prstGeom>
        </p:spPr>
        <p:txBody>
          <a:bodyPr numCol="2" spcCol="288000" anchor="t">
            <a:noAutofit/>
          </a:bodyPr>
          <a:lstStyle>
            <a:lvl1pPr marL="0" indent="0" algn="just">
              <a:lnSpc>
                <a:spcPct val="100000"/>
              </a:lnSpc>
              <a:spcBef>
                <a:spcPts val="0"/>
              </a:spcBef>
              <a:buNone/>
              <a:defRPr sz="1000" b="0" i="0">
                <a:solidFill>
                  <a:srgbClr val="595959"/>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grpSp>
        <p:nvGrpSpPr>
          <p:cNvPr id="12" name="Graphic 76">
            <a:extLst>
              <a:ext uri="{FF2B5EF4-FFF2-40B4-BE49-F238E27FC236}">
                <a16:creationId xmlns:a16="http://schemas.microsoft.com/office/drawing/2014/main" id="{F07E850B-5BDA-FF4E-A5DB-2D9B736359C2}"/>
              </a:ext>
            </a:extLst>
          </p:cNvPr>
          <p:cNvGrpSpPr/>
          <p:nvPr userDrawn="1"/>
        </p:nvGrpSpPr>
        <p:grpSpPr>
          <a:xfrm>
            <a:off x="860495" y="9350871"/>
            <a:ext cx="2336296" cy="217190"/>
            <a:chOff x="6923246" y="4898421"/>
            <a:chExt cx="1763327" cy="163925"/>
          </a:xfrm>
        </p:grpSpPr>
        <p:grpSp>
          <p:nvGrpSpPr>
            <p:cNvPr id="13" name="Graphic 76">
              <a:extLst>
                <a:ext uri="{FF2B5EF4-FFF2-40B4-BE49-F238E27FC236}">
                  <a16:creationId xmlns:a16="http://schemas.microsoft.com/office/drawing/2014/main" id="{56F7AE79-5B9D-8043-B6B0-543348C252BD}"/>
                </a:ext>
              </a:extLst>
            </p:cNvPr>
            <p:cNvGrpSpPr/>
            <p:nvPr/>
          </p:nvGrpSpPr>
          <p:grpSpPr>
            <a:xfrm>
              <a:off x="7942326" y="4900231"/>
              <a:ext cx="744247" cy="162115"/>
              <a:chOff x="7942326" y="4900231"/>
              <a:chExt cx="744247" cy="162115"/>
            </a:xfrm>
          </p:grpSpPr>
          <p:sp>
            <p:nvSpPr>
              <p:cNvPr id="222" name="Freeform 221">
                <a:extLst>
                  <a:ext uri="{FF2B5EF4-FFF2-40B4-BE49-F238E27FC236}">
                    <a16:creationId xmlns:a16="http://schemas.microsoft.com/office/drawing/2014/main" id="{C4A909A1-ABD8-4949-A3E5-C6313A52B90F}"/>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23" name="Freeform 222">
                <a:extLst>
                  <a:ext uri="{FF2B5EF4-FFF2-40B4-BE49-F238E27FC236}">
                    <a16:creationId xmlns:a16="http://schemas.microsoft.com/office/drawing/2014/main" id="{C26E5BFC-6AF1-614C-B602-DACD46DE8046}"/>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E936B67F-C12E-5749-946B-B3941F7A942C}"/>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368339E0-D677-2F4D-B2B9-220AA0C7E821}"/>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874553E9-F5E4-044B-BD3E-58DAF64EA978}"/>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B6B5E9C1-AA9D-4F44-ACD5-9B69CF72F8F0}"/>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894B8860-A927-3A45-8D10-5291F5E0493F}"/>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35BDBB19-9708-5B45-99B4-9E2611C9483E}"/>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27996C4D-9FDD-BE46-936B-83F476C2BF69}"/>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588924BC-8605-3440-9685-2F3CC33259BF}"/>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6F8BEDCF-BA7B-A948-B4ED-75D9575CCBC6}"/>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0ED58CC1-B0A1-C54D-9A43-2773F0B16E7F}"/>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4129D610-57D0-9A42-BA2F-616573C58F0B}"/>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F1FFFA44-7BAB-3844-801C-49619FE97B91}"/>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B76018CC-8502-9249-81A5-64D6C76B4FEA}"/>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645F19DB-1A25-FE4C-8683-AA41C55ACAAF}"/>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62FDFFF9-D6F3-5544-B0E5-1A779591FDB5}"/>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BF7B03C7-68C4-A944-802D-4BF202176541}"/>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8467A4D6-2960-CD40-8E65-CC6205387A71}"/>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B4D62721-0556-A74C-B0BD-601C29369012}"/>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247F74B5-202A-B947-8B89-0EBCE6DF178E}"/>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5E8272B2-3058-3D42-AE0D-98E5A83FAC5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34933072-AD6E-DD43-8984-BF13B35D7159}"/>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45" name="Freeform 244">
                <a:extLst>
                  <a:ext uri="{FF2B5EF4-FFF2-40B4-BE49-F238E27FC236}">
                    <a16:creationId xmlns:a16="http://schemas.microsoft.com/office/drawing/2014/main" id="{15A45A5C-F325-BC48-BAA4-363C241FBB0C}"/>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46" name="Freeform 245">
                <a:extLst>
                  <a:ext uri="{FF2B5EF4-FFF2-40B4-BE49-F238E27FC236}">
                    <a16:creationId xmlns:a16="http://schemas.microsoft.com/office/drawing/2014/main" id="{8AA791D2-48A0-D942-BF82-37DE27487C32}"/>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47" name="Graphic 76">
                <a:extLst>
                  <a:ext uri="{FF2B5EF4-FFF2-40B4-BE49-F238E27FC236}">
                    <a16:creationId xmlns:a16="http://schemas.microsoft.com/office/drawing/2014/main" id="{6729A4A1-58D9-0F40-A71A-85EE69477FB3}"/>
                  </a:ext>
                </a:extLst>
              </p:cNvPr>
              <p:cNvGrpSpPr/>
              <p:nvPr/>
            </p:nvGrpSpPr>
            <p:grpSpPr>
              <a:xfrm>
                <a:off x="8206877" y="4909375"/>
                <a:ext cx="365840" cy="45338"/>
                <a:chOff x="8206877" y="4909375"/>
                <a:chExt cx="365840" cy="45338"/>
              </a:xfrm>
              <a:solidFill>
                <a:srgbClr val="23509E"/>
              </a:solidFill>
            </p:grpSpPr>
            <p:sp>
              <p:nvSpPr>
                <p:cNvPr id="285" name="Freeform 284">
                  <a:extLst>
                    <a:ext uri="{FF2B5EF4-FFF2-40B4-BE49-F238E27FC236}">
                      <a16:creationId xmlns:a16="http://schemas.microsoft.com/office/drawing/2014/main" id="{9784845D-3B00-A945-905E-C3A41272C6F1}"/>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28AF85F7-5EC4-0B42-853D-524026B056F8}"/>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2E2B4A73-B067-4640-A29A-5A06A6936720}"/>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29C14BB1-3272-B445-9210-D66FA4B05E26}"/>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3F8E358B-CC90-A34B-8684-70E70127EE03}"/>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7AE46461-D120-9042-8BEF-1D7E1B3AEE54}"/>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27052855-41B3-8648-B690-9405F78409F6}"/>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B80AAB44-01C3-774B-B6F1-38D9C8E2D9A8}"/>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4D75678D-0CB8-1E47-A53F-CA1886CBEEF0}"/>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B8B05C28-2921-BF4D-807A-DC3D792979B9}"/>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4CB18BDE-3AE8-B945-B7D1-E8FBCB4C45C3}"/>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296" name="Freeform 295">
                  <a:extLst>
                    <a:ext uri="{FF2B5EF4-FFF2-40B4-BE49-F238E27FC236}">
                      <a16:creationId xmlns:a16="http://schemas.microsoft.com/office/drawing/2014/main" id="{B5B18CBD-671D-ED4E-9A46-C263D63E860F}"/>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97" name="Freeform 296">
                  <a:extLst>
                    <a:ext uri="{FF2B5EF4-FFF2-40B4-BE49-F238E27FC236}">
                      <a16:creationId xmlns:a16="http://schemas.microsoft.com/office/drawing/2014/main" id="{70ABA6F7-C645-7D4A-B0AE-EB477EB203DC}"/>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C3C9229B-B0B8-3C4B-A032-BC124C063D6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48" name="Graphic 76">
                <a:extLst>
                  <a:ext uri="{FF2B5EF4-FFF2-40B4-BE49-F238E27FC236}">
                    <a16:creationId xmlns:a16="http://schemas.microsoft.com/office/drawing/2014/main" id="{9605860E-8356-0348-8277-294E96B4DE3F}"/>
                  </a:ext>
                </a:extLst>
              </p:cNvPr>
              <p:cNvGrpSpPr/>
              <p:nvPr/>
            </p:nvGrpSpPr>
            <p:grpSpPr>
              <a:xfrm>
                <a:off x="8208210" y="4964049"/>
                <a:ext cx="478363" cy="44672"/>
                <a:chOff x="8208210" y="4964049"/>
                <a:chExt cx="478363" cy="44672"/>
              </a:xfrm>
              <a:solidFill>
                <a:srgbClr val="23509E"/>
              </a:solidFill>
            </p:grpSpPr>
            <p:sp>
              <p:nvSpPr>
                <p:cNvPr id="268" name="Freeform 267">
                  <a:extLst>
                    <a:ext uri="{FF2B5EF4-FFF2-40B4-BE49-F238E27FC236}">
                      <a16:creationId xmlns:a16="http://schemas.microsoft.com/office/drawing/2014/main" id="{6ECC1D6A-25E8-0045-97C7-3B7191ACAFE1}"/>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71F3DDE2-473D-F54E-BF60-F3AC71E8D231}"/>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58697F50-76AD-DF43-A8B8-5EC72E3FB584}"/>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7E3D6545-2968-2F4E-A13B-8F8091C063DC}"/>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2CA71C94-E426-C048-9296-5E040659F3B8}"/>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555DF361-D107-0044-B27B-5E54DC8FE5A1}"/>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37D41841-42B0-7C4D-8FE9-ACF1317C99D6}"/>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07BC7713-2170-7248-9F88-EAAD39DA2C7D}"/>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76" name="Freeform 275">
                  <a:extLst>
                    <a:ext uri="{FF2B5EF4-FFF2-40B4-BE49-F238E27FC236}">
                      <a16:creationId xmlns:a16="http://schemas.microsoft.com/office/drawing/2014/main" id="{7E11C9F5-1A17-2744-AF22-3F90292FDB35}"/>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77" name="Freeform 276">
                  <a:extLst>
                    <a:ext uri="{FF2B5EF4-FFF2-40B4-BE49-F238E27FC236}">
                      <a16:creationId xmlns:a16="http://schemas.microsoft.com/office/drawing/2014/main" id="{6E98804C-D824-9E47-AD96-CA3CBF6F53FF}"/>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8" name="Freeform 277">
                  <a:extLst>
                    <a:ext uri="{FF2B5EF4-FFF2-40B4-BE49-F238E27FC236}">
                      <a16:creationId xmlns:a16="http://schemas.microsoft.com/office/drawing/2014/main" id="{92128D6D-6C4A-5443-A367-12107B0A94C5}"/>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272A517D-3731-CB4F-86CC-269C4161E8C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201A6688-5233-A64A-BC46-DAAB6092FD6E}"/>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CA3758DB-2ED4-D946-9505-FB7B75E020E4}"/>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5CA22BCD-CF41-FA47-A96B-862B15CAD7DE}"/>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76DB5CE7-354E-3941-89A2-D2D2E22304AD}"/>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A20E0A20-C139-3E4B-9DEE-0949D721D0B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49" name="Graphic 76">
                <a:extLst>
                  <a:ext uri="{FF2B5EF4-FFF2-40B4-BE49-F238E27FC236}">
                    <a16:creationId xmlns:a16="http://schemas.microsoft.com/office/drawing/2014/main" id="{4ECE15C3-D391-1B48-8E88-D2ED25071C99}"/>
                  </a:ext>
                </a:extLst>
              </p:cNvPr>
              <p:cNvGrpSpPr/>
              <p:nvPr/>
            </p:nvGrpSpPr>
            <p:grpSpPr>
              <a:xfrm>
                <a:off x="8206020" y="5017579"/>
                <a:ext cx="478077" cy="44767"/>
                <a:chOff x="8206020" y="5017579"/>
                <a:chExt cx="478077" cy="44767"/>
              </a:xfrm>
              <a:solidFill>
                <a:srgbClr val="23509E"/>
              </a:solidFill>
            </p:grpSpPr>
            <p:sp>
              <p:nvSpPr>
                <p:cNvPr id="250" name="Freeform 249">
                  <a:extLst>
                    <a:ext uri="{FF2B5EF4-FFF2-40B4-BE49-F238E27FC236}">
                      <a16:creationId xmlns:a16="http://schemas.microsoft.com/office/drawing/2014/main" id="{0294AFF1-906A-3F49-B9B8-F83B260961FC}"/>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99CF31AC-AD20-834C-8E24-AA9A6E8B512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52" name="Freeform 251">
                  <a:extLst>
                    <a:ext uri="{FF2B5EF4-FFF2-40B4-BE49-F238E27FC236}">
                      <a16:creationId xmlns:a16="http://schemas.microsoft.com/office/drawing/2014/main" id="{9065F48E-5142-0741-8B41-2B80890AB959}"/>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6F2708BB-354F-7440-B85E-241058F501EC}"/>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BFBE24F5-F40E-8841-B280-7C26F5437F22}"/>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6D683D41-583D-0048-AD09-FA7F087CA179}"/>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D26D904A-7EBA-F84D-9151-093BB33E3497}"/>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FAC9C6D3-B341-DD44-B6C9-E40C7D238FCA}"/>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10C5744C-F0D3-DC43-B0F0-8605E1075CC9}"/>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59" name="Freeform 258">
                  <a:extLst>
                    <a:ext uri="{FF2B5EF4-FFF2-40B4-BE49-F238E27FC236}">
                      <a16:creationId xmlns:a16="http://schemas.microsoft.com/office/drawing/2014/main" id="{66B96ADE-DE99-6446-9A13-E26461691C49}"/>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60" name="Freeform 259">
                  <a:extLst>
                    <a:ext uri="{FF2B5EF4-FFF2-40B4-BE49-F238E27FC236}">
                      <a16:creationId xmlns:a16="http://schemas.microsoft.com/office/drawing/2014/main" id="{9A311684-71A8-9A4F-80D6-2602938A000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61" name="Freeform 260">
                  <a:extLst>
                    <a:ext uri="{FF2B5EF4-FFF2-40B4-BE49-F238E27FC236}">
                      <a16:creationId xmlns:a16="http://schemas.microsoft.com/office/drawing/2014/main" id="{6FF318F6-E806-0F48-8F6B-D555F9127EA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767B22B8-60AC-8E44-8E96-44C12BBDC7EA}"/>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63" name="Freeform 262">
                  <a:extLst>
                    <a:ext uri="{FF2B5EF4-FFF2-40B4-BE49-F238E27FC236}">
                      <a16:creationId xmlns:a16="http://schemas.microsoft.com/office/drawing/2014/main" id="{BCFC5803-BF0E-3144-8BDE-61B2BC7AF23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70728014-010C-4846-BBD5-71F1D8A96A20}"/>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5B12A39E-C5B8-7C40-A4EB-AEC8E07F2222}"/>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22BDA656-B9BF-4D41-9BB1-4A801019F2A7}"/>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C66FBAEB-801C-7A43-B0B2-37F7CE290E26}"/>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14" name="Graphic 76">
              <a:extLst>
                <a:ext uri="{FF2B5EF4-FFF2-40B4-BE49-F238E27FC236}">
                  <a16:creationId xmlns:a16="http://schemas.microsoft.com/office/drawing/2014/main" id="{9E4518EC-F47F-2A41-8205-77D9C357C422}"/>
                </a:ext>
              </a:extLst>
            </p:cNvPr>
            <p:cNvGrpSpPr/>
            <p:nvPr/>
          </p:nvGrpSpPr>
          <p:grpSpPr>
            <a:xfrm>
              <a:off x="6923246" y="4898421"/>
              <a:ext cx="951775" cy="153542"/>
              <a:chOff x="6923246" y="4898421"/>
              <a:chExt cx="951775" cy="153542"/>
            </a:xfrm>
            <a:solidFill>
              <a:srgbClr val="231F20"/>
            </a:solidFill>
          </p:grpSpPr>
          <p:sp>
            <p:nvSpPr>
              <p:cNvPr id="15" name="Freeform 14">
                <a:extLst>
                  <a:ext uri="{FF2B5EF4-FFF2-40B4-BE49-F238E27FC236}">
                    <a16:creationId xmlns:a16="http://schemas.microsoft.com/office/drawing/2014/main" id="{BB56B23E-8886-E44F-8369-237BD214F397}"/>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EC74E1F-1DB2-9749-981A-9C1DE618720E}"/>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58C21EE-C724-F44D-BA99-B9A632A8BBC2}"/>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A4993587-AD0F-5542-BB99-131ECDD8DE84}"/>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9B828737-2739-0746-A7ED-84436843FEA5}"/>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32415E3-9E03-6242-8AB7-BF1A06779A8F}"/>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17C28E8F-3F1F-6341-A63A-48C408F0118A}"/>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093DECC-27FB-664B-B403-F9FE73AAD9B1}"/>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BC395E7-2C69-3942-B358-BC17E2157D54}"/>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75847E60-7AE3-F249-BBE9-CAD90CD6E8CA}"/>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05C4275D-8C5A-4446-8B5E-947EDA7DBEE6}"/>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AFB0C5B-4710-C145-A72E-9F09E9D84A0A}"/>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D5BECFF-387D-C148-AEDB-9F6D245F16E2}"/>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D452105-1731-8F45-92BF-0730E2FE0029}"/>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9E7E7AF-A82D-374B-8F80-AFD9F3DC168E}"/>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60582D2-7779-3B44-A619-82117D751353}"/>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FBD7DEC-1F11-5A4E-B370-539197A7751A}"/>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17080530-44CC-824E-AB64-F0DE3B7C4D77}"/>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D702F44-098D-B745-9969-DC9C157A0BD2}"/>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C644FE3-C927-EE4E-8EB8-0C5A893D442A}"/>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D0A17A1-A35D-644E-9EB0-C5D54A91D005}"/>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0C92317-2AE0-8747-B949-4924A568D767}"/>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37E298AF-9153-9E42-B846-02051E1EB123}"/>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C0F8485-E9DD-7440-8FA7-24502BB7646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FA3CA10C-CF0E-1443-BEDF-C0EA0B3656A5}"/>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4143447-A00D-9E40-B8BB-DAB7A35713CD}"/>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046AD598-25D8-0C4C-9EB7-5EEEA3EE901D}"/>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7828164-56CD-7440-ADB2-189D61AC0DF8}"/>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7F88EE5-F27C-E748-A682-10E14FC705B9}"/>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3ED0930-2E64-7F4D-8690-B7A8291AAE47}"/>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15D2719-E694-A94E-9F25-388C0C1DCE83}"/>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F483DBB-1C6A-A646-807E-96F6E68D9EC0}"/>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025097E-8BDD-A84B-B353-BA021B631536}"/>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01C2130-3140-274B-823D-FDE77B9EF32B}"/>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81C6A7F-88B0-6F43-BF5E-46944570C897}"/>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3DB2F62-E8D4-A046-A2EB-4105307C4061}"/>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DFFED6F-9C1E-9041-8EF8-B373149DA9E9}"/>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8278B75-FA63-EF47-A262-0E758CC4D86C}"/>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DD79DDD-D521-0F41-87CA-5B7E0108CB2D}"/>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C38C76-3BE3-B145-B343-A4018AE48064}"/>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223F2AD-2615-E14A-A749-594A6B9E4319}"/>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E2F2C4E-51FE-4846-B77B-619CFA8A5576}"/>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69823A4-BB24-214F-9011-58FA3380D6AA}"/>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5F82EF0-82F8-3349-A62E-9F129C8E7D8C}"/>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9B9ACFDB-0172-EF42-95A3-9276E22409F1}"/>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2D562A95-44F3-304F-8717-88143FF95594}"/>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E6B0FDAE-CD40-6342-A3AA-E0310632BDE3}"/>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9517E8E-D201-244C-B84B-19DCF3471440}"/>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491440B0-7791-7741-9981-8F6900ED87DD}"/>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C9DF7F4A-B31D-8B4B-8B60-E2DB32339B6C}"/>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C7925C37-7B1E-5741-81F8-8BFEC2F40316}"/>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2C8FD49B-9A20-C048-B86A-AC7B4833C5BE}"/>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294639C-CB97-E645-900E-15A99FD8C3DC}"/>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94A0503-8C90-EF4B-812F-EDE355A36A2E}"/>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EF46443B-C11B-9740-91C8-034AE51A4EBE}"/>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A86DFFC-6F16-9045-89F5-6D043B60A3FE}"/>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CE4B28B-67D0-7342-A6A9-65765E782C64}"/>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10B66BE-BD6F-B740-855B-77DEBC3C407C}"/>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02C3C6D3-6EE8-7045-AAB0-856FA0887E84}"/>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03186110-3BBE-6746-B925-47E31A228610}"/>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9F7ECF7-1FFC-594F-B825-1350D2FCAC3D}"/>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4CA7DBFD-FC82-7145-9E4A-A583AABFB2B3}"/>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872D286-0641-B747-8E63-3BD22C871672}"/>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96E27C44-6FA6-B64D-B9F8-061B0608B5EA}"/>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F228086-59C4-C544-8681-1BF0B7E8F0D6}"/>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EA9990A-DC46-8945-B748-879752489A05}"/>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3159A65-B5A6-1C4D-9A22-944A1D4EE93C}"/>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F3ED4F29-D80C-244A-A31A-B67D19EC8809}"/>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83336B4-4A71-D341-AC14-CE70E113D534}"/>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996F2B81-5F75-ED4C-A547-896DF03114FA}"/>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79340998-5839-B146-8F60-5510C2EDED38}"/>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8FE81702-3F64-8C4D-B8F1-AECA74E68817}"/>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228A139-6C7A-D646-90AB-751910B8AF0D}"/>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9A5DBA3-356D-2C4B-A062-5CD414330327}"/>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CE7DC8BB-40D7-6A46-9E9F-16A904A7DB7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E1BB3CD7-D321-254E-B0ED-F105352F9041}"/>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EAC31C90-250B-9847-96D1-FD871C29E68E}"/>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56B1E38-5D37-CA44-8B67-61C64B7F1486}"/>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F4964362-A8C1-2845-AB50-0B6D8A8E68A8}"/>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094C6402-7C4B-1C43-AB9F-E3977FDAFB5D}"/>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DB033746-37D1-974E-9CB9-BF9A47DB8CB3}"/>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FAF075E7-AFE7-3F44-B71C-521D9EF60F15}"/>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74D4346-7862-1744-B8A6-541238FD121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D792C824-54A4-C84F-9455-722111A2D49F}"/>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E5137CFB-E6BB-8349-9EE1-95786716AA01}"/>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73721286-05A8-5B4A-BA01-C60CA9CBED0D}"/>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A9135315-86EA-5E4F-858A-548FECCC3678}"/>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A401193D-2782-3949-9450-956CCC64A32C}"/>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1B4B8DF6-274A-DB4A-8B1C-CEBB58BE46E5}"/>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5AE12A82-7D3B-F149-B2A2-8B5FE05F96A0}"/>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6C1F3244-2E46-A14E-95A9-DBDD7775A691}"/>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914969CD-0947-D24F-82BA-812380D70EA2}"/>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E555E1F2-EB14-1744-A679-E3A88B10DFF5}"/>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183B2AE7-1C7A-C140-B82B-668E3A3DE148}"/>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F5AB1A7F-F061-D048-B21E-B99E31B6E16D}"/>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A46453AC-52DA-A149-994A-85266D061A70}"/>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412DF3AB-23E3-9141-8DF2-1E7AB6D126F7}"/>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5C81FF00-68EA-704E-8C5C-CF090E954600}"/>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70309B20-F0F9-B047-81DC-5176E15F215B}"/>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91965893-84B1-A145-B053-9F327FEBA59A}"/>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F8E7B576-D656-0D42-A65F-3E8D8CC06838}"/>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1CE79231-2695-4540-B228-32CDA7E8551F}"/>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6452995A-CDCF-7149-8D4E-226A3A266B11}"/>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4D14CC63-4235-2D48-9295-CC8791B0C854}"/>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2F37DF7E-DC1F-2F47-B186-7E331F911A06}"/>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CF1116BC-B6B9-CE4B-81A4-D493415686BC}"/>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DF52F79D-4DF1-6145-AAF7-82700C25B3F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9840FDA8-AB30-5640-B02B-53171FCB75F7}"/>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7B7253E6-7F2D-7E47-BD1B-22649B859B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22EFF70A-CD4C-C64F-837D-79D107E75CF4}"/>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E0E29375-2719-0E45-9C2D-28DE1CC080EA}"/>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31954E2A-CDB7-6B4D-A7D0-9181274CE769}"/>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CD9AC823-72D7-7146-8B34-54FAA5A6922A}"/>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31F62C85-C69B-C042-AF05-D7E4C496AB0F}"/>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B48F993E-BA83-0B44-9102-E7BDA555A8B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AAFFC147-9E18-2D48-ACDA-374B76F57B99}"/>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06AEE79B-1EC8-E844-9DF0-CD09EE8CDCDD}"/>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DCADB341-02AE-DF41-AF21-0AA6F65736DC}"/>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A22F7278-C0E4-8A47-B370-9EB1B437B605}"/>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9A340969-C440-5640-B504-CE52ADD0D001}"/>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74DF3A39-E17A-0B4E-AD8C-DE6FC140F7C4}"/>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D0162AD8-068D-1E46-8000-96DC596D4DF6}"/>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3474A02A-ACF4-4047-A420-85B773555FCD}"/>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C30551A1-56D6-E64A-BBC1-4D770C4359C8}"/>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F170A9CF-0C06-2A43-9A0C-E6354EC33C28}"/>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B2EA5260-FD9F-5B42-81F2-A132DDE1B5EB}"/>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0325EE85-1841-E343-8DEC-2EE364F61225}"/>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39E328D8-6741-D447-957E-DBA7DC495F9F}"/>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8BBA941D-8A67-844C-B6F2-FFA1B18DD527}"/>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BF9F06DD-7FE1-464E-9DA4-0616ED157947}"/>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8D1AAA49-2A3E-9549-B501-A6C2DC8193F1}"/>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567158B9-77C1-264E-B5EA-9730001D3997}"/>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D088A97C-9515-F348-9DF6-7D2274D5A061}"/>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FB12E6E6-5F92-0940-9494-70C0849208A7}"/>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250990F3-4962-D846-B04A-69D09117A718}"/>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92D158D3-3313-CA4C-B9BF-37F15E68EA08}"/>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D95C3C9-F2F0-B045-9848-78A695FFDA93}"/>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88D7C9A5-FC1E-7340-9A6B-84ADA296A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1A0980B9-68D6-EA4F-A315-7662757274CF}"/>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3904234F-FB44-924B-8A5A-C320ABE65225}"/>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1422B51F-CC4D-B245-A77E-B479A0C9A5FB}"/>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A2D2F5B5-AA5C-5541-A3C3-BFF8195A80C3}"/>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E060F938-426A-1A44-8F36-6CAC33F3D8C3}"/>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9B8B8FAB-F8A1-DF4F-8317-07E87617C9E8}"/>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902B0743-E265-3042-920D-02B249FD3836}"/>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0045E82B-9EB7-784E-8CED-BE07CD6989CF}"/>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417EA875-48D1-AD4A-8E1D-96D068C478F3}"/>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7EDB44CB-B612-1546-8E22-2C4A3062AB25}"/>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AF767F36-F95D-9946-94D1-77A3139CD59C}"/>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385A4B1C-1644-E241-8A55-1AEBDEBFFBA5}"/>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976A9005-1776-DF43-8F37-5FE1BAC2DD5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17D20C24-330F-D341-A1D3-A6B8A9A065AC}"/>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9E02E637-7B00-D54B-BB53-862E1B643E72}"/>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E9239E38-024D-B146-8CA0-4DDFEF2EAA6A}"/>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E02F11E6-F344-9541-AF31-FAEAFDCF45B3}"/>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36D248FE-EE8D-2A4F-B118-8ED78893FC89}"/>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0630CE73-8E96-9048-84D9-70DDBE73A5A6}"/>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CF5052C8-441E-AE46-94B3-EB65A8055BF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EEC6F22F-69BF-0944-AC78-F3D2AF836686}"/>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F3AA3FF5-FA46-FE49-A4A2-F50CEFC8AB1C}"/>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83050C42-FCA9-8F46-9EC0-E3AF5B43B511}"/>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970D2106-002D-6A45-AD55-10184084E90A}"/>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AC828F30-1F43-3146-B04A-811E0AA10D2A}"/>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84C8102F-776D-8740-970B-DE38BB45B051}"/>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0F0E3503-3588-3B40-9511-8E48F62907A9}"/>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7A796734-8337-AB4D-98C1-FA87983BC404}"/>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0D5CA86A-95E5-8E4C-8380-DA5AE3E13540}"/>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E795DA55-DB17-1E49-838B-9F47FDA6A682}"/>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B388F0F1-4041-284D-8F09-3FF694A776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E2BBE6CF-75A1-C44A-A810-12B5AEEEB900}"/>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80A0165A-BF27-0143-8638-78CD2FEA1083}"/>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780A0044-8F1E-844A-8E15-3579C608DAF5}"/>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20F8C324-093F-F840-96BD-B58C39B04D86}"/>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C5B6E59A-56E3-DC4D-B870-FD3785849E52}"/>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F062BEBC-D475-BF48-8AAE-565BA503B2F6}"/>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8928C427-9796-7E45-92A9-131BD5A68C44}"/>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527A1EE6-CCB6-A044-BFF0-E133EF1479E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EEDE9954-6596-3F46-9251-E1368C332BD9}"/>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F6218255-B7A8-4443-943D-75BF8B39FE84}"/>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45FFE136-1A1F-0346-B554-647C89BC2C1D}"/>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9DB312FF-267A-AC42-BC5D-2BADC0175495}"/>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9F8F9A78-EF03-9F47-8234-450FB579F938}"/>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CA7810A0-B239-FA43-821A-AB19D58645B8}"/>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9B9181E2-9A62-5C49-9A6E-D2DAF0FA477E}"/>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4891A3F9-B650-164E-ADA9-474CBC2AFCC2}"/>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D0D8243F-A132-354D-8CC7-3BD1B87F6E5F}"/>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34086695-116C-5A47-9296-7B883452A9DB}"/>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15D74EA0-0CBD-4A43-8314-D040BE412E22}"/>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EFD274CA-73D2-2047-9A01-54F8504D8FB9}"/>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ABAFC152-EB50-3F42-822A-C823FA7BCA19}"/>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8757ED99-2CD4-FD4B-909F-2ED24A3633D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3297C3E5-E7D3-954F-BFF4-E9441CF10A4E}"/>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8C86543D-8A57-DE40-AE41-9C1641DA7ECE}"/>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B7EE7E95-22C6-2E4C-9262-50A53BB10998}"/>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1858699C-3FD8-A149-9590-075806AF05AE}"/>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A6BE8747-EBE8-3C4E-9800-2B1F22AF56C5}"/>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A7617BFF-4125-7B4F-8F0D-DE2AA05E6B3F}"/>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9C73DA8D-F230-E14E-B284-79B0BE2CFEE5}"/>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12DBEC9B-34A6-5C43-BC26-913D0CA4D218}"/>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87C5F27A-B0EE-E74A-BC95-8542CE3323BC}"/>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C31A7CCF-6F39-4541-84BC-11D1FF0F5B59}"/>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55780FBA-C1DF-944D-8086-69FEA670A9EE}"/>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CA29985-2613-5B48-9BD3-59C151413AD1}"/>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299" name="Picture 298" descr="Icon&#10;&#10;Description automatically generated">
            <a:extLst>
              <a:ext uri="{FF2B5EF4-FFF2-40B4-BE49-F238E27FC236}">
                <a16:creationId xmlns:a16="http://schemas.microsoft.com/office/drawing/2014/main" id="{D0643872-27D1-4884-8D39-90478CA88E9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4562152" y="4081085"/>
            <a:ext cx="2295848" cy="5350933"/>
          </a:xfrm>
          <a:prstGeom prst="rect">
            <a:avLst/>
          </a:prstGeom>
        </p:spPr>
      </p:pic>
    </p:spTree>
    <p:extLst>
      <p:ext uri="{BB962C8B-B14F-4D97-AF65-F5344CB8AC3E}">
        <p14:creationId xmlns:p14="http://schemas.microsoft.com/office/powerpoint/2010/main" val="3921391182"/>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Cover Slide">
    <p:spTree>
      <p:nvGrpSpPr>
        <p:cNvPr id="1" name=""/>
        <p:cNvGrpSpPr/>
        <p:nvPr/>
      </p:nvGrpSpPr>
      <p:grpSpPr>
        <a:xfrm>
          <a:off x="0" y="0"/>
          <a:ext cx="0" cy="0"/>
          <a:chOff x="0" y="0"/>
          <a:chExt cx="0" cy="0"/>
        </a:xfrm>
      </p:grpSpPr>
      <p:sp>
        <p:nvSpPr>
          <p:cNvPr id="46" name="Graphic 4">
            <a:extLst>
              <a:ext uri="{FF2B5EF4-FFF2-40B4-BE49-F238E27FC236}">
                <a16:creationId xmlns:a16="http://schemas.microsoft.com/office/drawing/2014/main" id="{0F497C64-68C0-614E-8F02-1E3A0AF365BA}"/>
              </a:ext>
            </a:extLst>
          </p:cNvPr>
          <p:cNvSpPr/>
          <p:nvPr userDrawn="1"/>
        </p:nvSpPr>
        <p:spPr>
          <a:xfrm rot="10800000">
            <a:off x="-28559" y="2118603"/>
            <a:ext cx="3631864" cy="7853593"/>
          </a:xfrm>
          <a:custGeom>
            <a:avLst/>
            <a:gdLst>
              <a:gd name="connsiteX0" fmla="*/ 0 w 813341"/>
              <a:gd name="connsiteY0" fmla="*/ 0 h 477593"/>
              <a:gd name="connsiteX1" fmla="*/ 813341 w 813341"/>
              <a:gd name="connsiteY1" fmla="*/ 0 h 477593"/>
              <a:gd name="connsiteX2" fmla="*/ 813341 w 813341"/>
              <a:gd name="connsiteY2" fmla="*/ 477594 h 477593"/>
              <a:gd name="connsiteX3" fmla="*/ 0 w 813341"/>
              <a:gd name="connsiteY3" fmla="*/ 477594 h 477593"/>
              <a:gd name="connsiteX0" fmla="*/ 0 w 915918"/>
              <a:gd name="connsiteY0" fmla="*/ 0 h 477594"/>
              <a:gd name="connsiteX1" fmla="*/ 813341 w 915918"/>
              <a:gd name="connsiteY1" fmla="*/ 0 h 477594"/>
              <a:gd name="connsiteX2" fmla="*/ 915917 w 915918"/>
              <a:gd name="connsiteY2" fmla="*/ 473014 h 477594"/>
              <a:gd name="connsiteX3" fmla="*/ 813341 w 915918"/>
              <a:gd name="connsiteY3" fmla="*/ 477594 h 477594"/>
              <a:gd name="connsiteX4" fmla="*/ 0 w 915918"/>
              <a:gd name="connsiteY4" fmla="*/ 477594 h 477594"/>
              <a:gd name="connsiteX5" fmla="*/ 0 w 915918"/>
              <a:gd name="connsiteY5" fmla="*/ 0 h 477594"/>
              <a:gd name="connsiteX0" fmla="*/ 0 w 915930"/>
              <a:gd name="connsiteY0" fmla="*/ 1787 h 479381"/>
              <a:gd name="connsiteX1" fmla="*/ 906475 w 915930"/>
              <a:gd name="connsiteY1" fmla="*/ 0 h 479381"/>
              <a:gd name="connsiteX2" fmla="*/ 915917 w 915930"/>
              <a:gd name="connsiteY2" fmla="*/ 474801 h 479381"/>
              <a:gd name="connsiteX3" fmla="*/ 813341 w 915930"/>
              <a:gd name="connsiteY3" fmla="*/ 479381 h 479381"/>
              <a:gd name="connsiteX4" fmla="*/ 0 w 915930"/>
              <a:gd name="connsiteY4" fmla="*/ 479381 h 479381"/>
              <a:gd name="connsiteX5" fmla="*/ 0 w 915930"/>
              <a:gd name="connsiteY5" fmla="*/ 1787 h 479381"/>
              <a:gd name="connsiteX0" fmla="*/ 82388 w 915930"/>
              <a:gd name="connsiteY0" fmla="*/ 894 h 479381"/>
              <a:gd name="connsiteX1" fmla="*/ 906475 w 915930"/>
              <a:gd name="connsiteY1" fmla="*/ 0 h 479381"/>
              <a:gd name="connsiteX2" fmla="*/ 915917 w 915930"/>
              <a:gd name="connsiteY2" fmla="*/ 474801 h 479381"/>
              <a:gd name="connsiteX3" fmla="*/ 813341 w 915930"/>
              <a:gd name="connsiteY3" fmla="*/ 479381 h 479381"/>
              <a:gd name="connsiteX4" fmla="*/ 0 w 915930"/>
              <a:gd name="connsiteY4" fmla="*/ 479381 h 479381"/>
              <a:gd name="connsiteX5" fmla="*/ 82388 w 915930"/>
              <a:gd name="connsiteY5" fmla="*/ 894 h 479381"/>
              <a:gd name="connsiteX0" fmla="*/ 146865 w 980407"/>
              <a:gd name="connsiteY0" fmla="*/ 894 h 528514"/>
              <a:gd name="connsiteX1" fmla="*/ 970952 w 980407"/>
              <a:gd name="connsiteY1" fmla="*/ 0 h 528514"/>
              <a:gd name="connsiteX2" fmla="*/ 980394 w 980407"/>
              <a:gd name="connsiteY2" fmla="*/ 474801 h 528514"/>
              <a:gd name="connsiteX3" fmla="*/ 877818 w 980407"/>
              <a:gd name="connsiteY3" fmla="*/ 479381 h 528514"/>
              <a:gd name="connsiteX4" fmla="*/ 0 w 980407"/>
              <a:gd name="connsiteY4" fmla="*/ 528514 h 528514"/>
              <a:gd name="connsiteX5" fmla="*/ 146865 w 980407"/>
              <a:gd name="connsiteY5" fmla="*/ 894 h 528514"/>
              <a:gd name="connsiteX0" fmla="*/ 146865 w 981699"/>
              <a:gd name="connsiteY0" fmla="*/ 1787 h 529407"/>
              <a:gd name="connsiteX1" fmla="*/ 981699 w 981699"/>
              <a:gd name="connsiteY1" fmla="*/ 0 h 529407"/>
              <a:gd name="connsiteX2" fmla="*/ 980394 w 981699"/>
              <a:gd name="connsiteY2" fmla="*/ 475694 h 529407"/>
              <a:gd name="connsiteX3" fmla="*/ 877818 w 981699"/>
              <a:gd name="connsiteY3" fmla="*/ 480274 h 529407"/>
              <a:gd name="connsiteX4" fmla="*/ 0 w 981699"/>
              <a:gd name="connsiteY4" fmla="*/ 529407 h 529407"/>
              <a:gd name="connsiteX5" fmla="*/ 146865 w 981699"/>
              <a:gd name="connsiteY5" fmla="*/ 1787 h 52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99" h="529407">
                <a:moveTo>
                  <a:pt x="146865" y="1787"/>
                </a:moveTo>
                <a:lnTo>
                  <a:pt x="981699" y="0"/>
                </a:lnTo>
                <a:cubicBezTo>
                  <a:pt x="981264" y="157671"/>
                  <a:pt x="980829" y="318023"/>
                  <a:pt x="980394" y="475694"/>
                </a:cubicBezTo>
                <a:lnTo>
                  <a:pt x="877818" y="480274"/>
                </a:lnTo>
                <a:lnTo>
                  <a:pt x="0" y="529407"/>
                </a:lnTo>
                <a:lnTo>
                  <a:pt x="146865" y="1787"/>
                </a:lnTo>
                <a:close/>
              </a:path>
            </a:pathLst>
          </a:custGeom>
          <a:solidFill>
            <a:schemeClr val="bg1"/>
          </a:solidFill>
          <a:ln w="2370" cap="flat">
            <a:noFill/>
            <a:prstDash val="solid"/>
            <a:miter/>
          </a:ln>
        </p:spPr>
        <p:txBody>
          <a:bodyPr rtlCol="0" anchor="ctr"/>
          <a:lstStyle/>
          <a:p>
            <a:endParaRPr lang="en-US"/>
          </a:p>
        </p:txBody>
      </p:sp>
      <p:sp>
        <p:nvSpPr>
          <p:cNvPr id="57" name="Graphic 4">
            <a:extLst>
              <a:ext uri="{FF2B5EF4-FFF2-40B4-BE49-F238E27FC236}">
                <a16:creationId xmlns:a16="http://schemas.microsoft.com/office/drawing/2014/main" id="{7064F265-BA99-F24D-88E4-76C56D31E426}"/>
              </a:ext>
            </a:extLst>
          </p:cNvPr>
          <p:cNvSpPr/>
          <p:nvPr userDrawn="1"/>
        </p:nvSpPr>
        <p:spPr>
          <a:xfrm>
            <a:off x="-3" y="2745500"/>
            <a:ext cx="3574746" cy="7226696"/>
          </a:xfrm>
          <a:custGeom>
            <a:avLst/>
            <a:gdLst>
              <a:gd name="connsiteX0" fmla="*/ 0 w 2912138"/>
              <a:gd name="connsiteY0" fmla="*/ 0 h 7067670"/>
              <a:gd name="connsiteX1" fmla="*/ 2912138 w 2912138"/>
              <a:gd name="connsiteY1" fmla="*/ 0 h 7067670"/>
              <a:gd name="connsiteX2" fmla="*/ 2912138 w 2912138"/>
              <a:gd name="connsiteY2" fmla="*/ 7067670 h 7067670"/>
              <a:gd name="connsiteX3" fmla="*/ 0 w 2912138"/>
              <a:gd name="connsiteY3" fmla="*/ 7067670 h 7067670"/>
              <a:gd name="connsiteX4" fmla="*/ 0 w 2912138"/>
              <a:gd name="connsiteY4" fmla="*/ 0 h 7067670"/>
              <a:gd name="connsiteX0" fmla="*/ 0 w 3574746"/>
              <a:gd name="connsiteY0" fmla="*/ 159026 h 7226696"/>
              <a:gd name="connsiteX1" fmla="*/ 3574746 w 3574746"/>
              <a:gd name="connsiteY1" fmla="*/ 0 h 7226696"/>
              <a:gd name="connsiteX2" fmla="*/ 2912138 w 3574746"/>
              <a:gd name="connsiteY2" fmla="*/ 7226696 h 7226696"/>
              <a:gd name="connsiteX3" fmla="*/ 0 w 3574746"/>
              <a:gd name="connsiteY3" fmla="*/ 7226696 h 7226696"/>
              <a:gd name="connsiteX4" fmla="*/ 0 w 3574746"/>
              <a:gd name="connsiteY4" fmla="*/ 159026 h 7226696"/>
              <a:gd name="connsiteX0" fmla="*/ 13253 w 3574746"/>
              <a:gd name="connsiteY0" fmla="*/ 516834 h 7226696"/>
              <a:gd name="connsiteX1" fmla="*/ 3574746 w 3574746"/>
              <a:gd name="connsiteY1" fmla="*/ 0 h 7226696"/>
              <a:gd name="connsiteX2" fmla="*/ 2912138 w 3574746"/>
              <a:gd name="connsiteY2" fmla="*/ 7226696 h 7226696"/>
              <a:gd name="connsiteX3" fmla="*/ 0 w 3574746"/>
              <a:gd name="connsiteY3" fmla="*/ 7226696 h 7226696"/>
              <a:gd name="connsiteX4" fmla="*/ 13253 w 3574746"/>
              <a:gd name="connsiteY4" fmla="*/ 516834 h 7226696"/>
              <a:gd name="connsiteX0" fmla="*/ 13253 w 3574746"/>
              <a:gd name="connsiteY0" fmla="*/ 516834 h 7226696"/>
              <a:gd name="connsiteX1" fmla="*/ 3574746 w 3574746"/>
              <a:gd name="connsiteY1" fmla="*/ 0 h 7226696"/>
              <a:gd name="connsiteX2" fmla="*/ 3057912 w 3574746"/>
              <a:gd name="connsiteY2" fmla="*/ 7226696 h 7226696"/>
              <a:gd name="connsiteX3" fmla="*/ 0 w 3574746"/>
              <a:gd name="connsiteY3" fmla="*/ 7226696 h 7226696"/>
              <a:gd name="connsiteX4" fmla="*/ 13253 w 3574746"/>
              <a:gd name="connsiteY4" fmla="*/ 516834 h 72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4746" h="7226696">
                <a:moveTo>
                  <a:pt x="13253" y="516834"/>
                </a:moveTo>
                <a:lnTo>
                  <a:pt x="3574746" y="0"/>
                </a:lnTo>
                <a:lnTo>
                  <a:pt x="3057912" y="7226696"/>
                </a:lnTo>
                <a:lnTo>
                  <a:pt x="0" y="7226696"/>
                </a:lnTo>
                <a:cubicBezTo>
                  <a:pt x="4418" y="4990075"/>
                  <a:pt x="8835" y="2753455"/>
                  <a:pt x="13253" y="516834"/>
                </a:cubicBezTo>
                <a:close/>
              </a:path>
            </a:pathLst>
          </a:custGeom>
          <a:solidFill>
            <a:srgbClr val="F05856"/>
          </a:solidFill>
          <a:ln w="3893" cap="flat">
            <a:noFill/>
            <a:prstDash val="solid"/>
            <a:miter/>
          </a:ln>
        </p:spPr>
        <p:txBody>
          <a:bodyPr rtlCol="0" anchor="ctr"/>
          <a:lstStyle/>
          <a:p>
            <a:endParaRPr lang="en-US"/>
          </a:p>
        </p:txBody>
      </p:sp>
      <p:sp>
        <p:nvSpPr>
          <p:cNvPr id="39" name="Text Placeholder 32">
            <a:extLst>
              <a:ext uri="{FF2B5EF4-FFF2-40B4-BE49-F238E27FC236}">
                <a16:creationId xmlns:a16="http://schemas.microsoft.com/office/drawing/2014/main" id="{7EBD4761-F1E5-3048-9967-36E37E6BFD23}"/>
              </a:ext>
            </a:extLst>
          </p:cNvPr>
          <p:cNvSpPr>
            <a:spLocks noGrp="1"/>
          </p:cNvSpPr>
          <p:nvPr>
            <p:ph type="body" sz="quarter" idx="32" hasCustomPrompt="1"/>
          </p:nvPr>
        </p:nvSpPr>
        <p:spPr>
          <a:xfrm>
            <a:off x="3744595" y="3523328"/>
            <a:ext cx="2865335" cy="5044145"/>
          </a:xfrm>
          <a:prstGeom prst="rect">
            <a:avLst/>
          </a:prstGeom>
        </p:spPr>
        <p:txBody>
          <a:bodyPr numCol="1" spcCol="288000" anchor="t">
            <a:noAutofit/>
          </a:bodyPr>
          <a:lstStyle>
            <a:lvl1pPr marL="0" indent="0" algn="just">
              <a:lnSpc>
                <a:spcPct val="100000"/>
              </a:lnSpc>
              <a:spcBef>
                <a:spcPts val="0"/>
              </a:spcBef>
              <a:buNone/>
              <a:defRPr sz="1000" b="0" i="0">
                <a:solidFill>
                  <a:srgbClr val="595959"/>
                </a:solidFill>
                <a:latin typeface="Gotham Book" pitchFamily="2" charset="0"/>
                <a:cs typeface="Gotham Book"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Short description</a:t>
            </a:r>
            <a:endParaRPr lang="en-US" dirty="0"/>
          </a:p>
        </p:txBody>
      </p:sp>
      <p:grpSp>
        <p:nvGrpSpPr>
          <p:cNvPr id="12" name="Group 11">
            <a:extLst>
              <a:ext uri="{FF2B5EF4-FFF2-40B4-BE49-F238E27FC236}">
                <a16:creationId xmlns:a16="http://schemas.microsoft.com/office/drawing/2014/main" id="{BB98EB4D-37F9-AA41-88CB-1C1F82D1FACA}"/>
              </a:ext>
            </a:extLst>
          </p:cNvPr>
          <p:cNvGrpSpPr/>
          <p:nvPr userDrawn="1"/>
        </p:nvGrpSpPr>
        <p:grpSpPr>
          <a:xfrm>
            <a:off x="294922" y="4094896"/>
            <a:ext cx="2694086" cy="1143756"/>
            <a:chOff x="195319" y="2097486"/>
            <a:chExt cx="4278713" cy="992399"/>
          </a:xfrm>
        </p:grpSpPr>
        <p:cxnSp>
          <p:nvCxnSpPr>
            <p:cNvPr id="13" name="Straight Connector 12">
              <a:extLst>
                <a:ext uri="{FF2B5EF4-FFF2-40B4-BE49-F238E27FC236}">
                  <a16:creationId xmlns:a16="http://schemas.microsoft.com/office/drawing/2014/main" id="{6839F07B-0714-DD4D-BACA-3DBC2FAB2D47}"/>
                </a:ext>
              </a:extLst>
            </p:cNvPr>
            <p:cNvCxnSpPr>
              <a:cxnSpLocks/>
            </p:cNvCxnSpPr>
            <p:nvPr userDrawn="1"/>
          </p:nvCxnSpPr>
          <p:spPr>
            <a:xfrm flipH="1">
              <a:off x="195319" y="2097486"/>
              <a:ext cx="4278713" cy="0"/>
            </a:xfrm>
            <a:prstGeom prst="line">
              <a:avLst/>
            </a:prstGeom>
            <a:ln w="9525">
              <a:solidFill>
                <a:srgbClr val="3D3C7D"/>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545323-C64F-FC40-90E5-935D28EAFD8F}"/>
                </a:ext>
              </a:extLst>
            </p:cNvPr>
            <p:cNvCxnSpPr>
              <a:cxnSpLocks/>
            </p:cNvCxnSpPr>
            <p:nvPr userDrawn="1"/>
          </p:nvCxnSpPr>
          <p:spPr>
            <a:xfrm flipH="1">
              <a:off x="195319" y="2592736"/>
              <a:ext cx="4278713" cy="0"/>
            </a:xfrm>
            <a:prstGeom prst="line">
              <a:avLst/>
            </a:prstGeom>
            <a:ln w="9525">
              <a:solidFill>
                <a:srgbClr val="3D3C7D"/>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E11F708-14B8-C548-9E6B-8E08156DADBD}"/>
                </a:ext>
              </a:extLst>
            </p:cNvPr>
            <p:cNvCxnSpPr>
              <a:cxnSpLocks/>
            </p:cNvCxnSpPr>
            <p:nvPr userDrawn="1"/>
          </p:nvCxnSpPr>
          <p:spPr>
            <a:xfrm flipH="1">
              <a:off x="195319" y="3089885"/>
              <a:ext cx="4278713" cy="0"/>
            </a:xfrm>
            <a:prstGeom prst="line">
              <a:avLst/>
            </a:prstGeom>
            <a:ln w="9525">
              <a:solidFill>
                <a:srgbClr val="3D3C7D"/>
              </a:solidFill>
            </a:ln>
          </p:spPr>
          <p:style>
            <a:lnRef idx="1">
              <a:schemeClr val="accent1"/>
            </a:lnRef>
            <a:fillRef idx="0">
              <a:schemeClr val="accent1"/>
            </a:fillRef>
            <a:effectRef idx="0">
              <a:schemeClr val="accent1"/>
            </a:effectRef>
            <a:fontRef idx="minor">
              <a:schemeClr val="tx1"/>
            </a:fontRef>
          </p:style>
        </p:cxnSp>
      </p:grpSp>
      <p:sp>
        <p:nvSpPr>
          <p:cNvPr id="62" name="Text Placeholder 32">
            <a:extLst>
              <a:ext uri="{FF2B5EF4-FFF2-40B4-BE49-F238E27FC236}">
                <a16:creationId xmlns:a16="http://schemas.microsoft.com/office/drawing/2014/main" id="{ED7D9071-4970-2742-B5E2-BDD61155C393}"/>
              </a:ext>
            </a:extLst>
          </p:cNvPr>
          <p:cNvSpPr>
            <a:spLocks noGrp="1"/>
          </p:cNvSpPr>
          <p:nvPr>
            <p:ph type="body" sz="quarter" idx="60" hasCustomPrompt="1"/>
          </p:nvPr>
        </p:nvSpPr>
        <p:spPr>
          <a:xfrm>
            <a:off x="251559" y="4074644"/>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Date of Interview</a:t>
            </a:r>
            <a:endParaRPr lang="en-US" dirty="0"/>
          </a:p>
        </p:txBody>
      </p:sp>
      <p:sp>
        <p:nvSpPr>
          <p:cNvPr id="63" name="Text Placeholder 32">
            <a:extLst>
              <a:ext uri="{FF2B5EF4-FFF2-40B4-BE49-F238E27FC236}">
                <a16:creationId xmlns:a16="http://schemas.microsoft.com/office/drawing/2014/main" id="{A8C0D72E-1661-DE4F-B2B7-6DE52B439182}"/>
              </a:ext>
            </a:extLst>
          </p:cNvPr>
          <p:cNvSpPr>
            <a:spLocks noGrp="1"/>
          </p:cNvSpPr>
          <p:nvPr>
            <p:ph type="body" sz="quarter" idx="61" hasCustomPrompt="1"/>
          </p:nvPr>
        </p:nvSpPr>
        <p:spPr>
          <a:xfrm>
            <a:off x="264747" y="4316493"/>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4" name="Text Placeholder 32">
            <a:extLst>
              <a:ext uri="{FF2B5EF4-FFF2-40B4-BE49-F238E27FC236}">
                <a16:creationId xmlns:a16="http://schemas.microsoft.com/office/drawing/2014/main" id="{FFAA0D48-BD9D-1545-AAF6-7CBC3E292196}"/>
              </a:ext>
            </a:extLst>
          </p:cNvPr>
          <p:cNvSpPr>
            <a:spLocks noGrp="1"/>
          </p:cNvSpPr>
          <p:nvPr>
            <p:ph type="body" sz="quarter" idx="62" hasCustomPrompt="1"/>
          </p:nvPr>
        </p:nvSpPr>
        <p:spPr>
          <a:xfrm>
            <a:off x="264747" y="4666917"/>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Contact Person</a:t>
            </a:r>
            <a:endParaRPr lang="en-US" dirty="0"/>
          </a:p>
        </p:txBody>
      </p:sp>
      <p:sp>
        <p:nvSpPr>
          <p:cNvPr id="65" name="Text Placeholder 32">
            <a:extLst>
              <a:ext uri="{FF2B5EF4-FFF2-40B4-BE49-F238E27FC236}">
                <a16:creationId xmlns:a16="http://schemas.microsoft.com/office/drawing/2014/main" id="{0893F005-7222-1D4C-B585-F495CD3A63C9}"/>
              </a:ext>
            </a:extLst>
          </p:cNvPr>
          <p:cNvSpPr>
            <a:spLocks noGrp="1"/>
          </p:cNvSpPr>
          <p:nvPr>
            <p:ph type="body" sz="quarter" idx="63" hasCustomPrompt="1"/>
          </p:nvPr>
        </p:nvSpPr>
        <p:spPr>
          <a:xfrm>
            <a:off x="264747" y="4890251"/>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6" name="Text Placeholder 32">
            <a:extLst>
              <a:ext uri="{FF2B5EF4-FFF2-40B4-BE49-F238E27FC236}">
                <a16:creationId xmlns:a16="http://schemas.microsoft.com/office/drawing/2014/main" id="{26C22AB2-BFBF-2844-8C4E-1A862403A4DA}"/>
              </a:ext>
            </a:extLst>
          </p:cNvPr>
          <p:cNvSpPr>
            <a:spLocks noGrp="1"/>
          </p:cNvSpPr>
          <p:nvPr>
            <p:ph type="body" sz="quarter" idx="64" hasCustomPrompt="1"/>
          </p:nvPr>
        </p:nvSpPr>
        <p:spPr>
          <a:xfrm>
            <a:off x="264747" y="5240597"/>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Email</a:t>
            </a:r>
            <a:endParaRPr lang="en-US" dirty="0"/>
          </a:p>
        </p:txBody>
      </p:sp>
      <p:sp>
        <p:nvSpPr>
          <p:cNvPr id="67" name="Text Placeholder 32">
            <a:extLst>
              <a:ext uri="{FF2B5EF4-FFF2-40B4-BE49-F238E27FC236}">
                <a16:creationId xmlns:a16="http://schemas.microsoft.com/office/drawing/2014/main" id="{E06B64BA-A167-A64B-B0F9-E66E438F4B99}"/>
              </a:ext>
            </a:extLst>
          </p:cNvPr>
          <p:cNvSpPr>
            <a:spLocks noGrp="1"/>
          </p:cNvSpPr>
          <p:nvPr>
            <p:ph type="body" sz="quarter" idx="65" hasCustomPrompt="1"/>
          </p:nvPr>
        </p:nvSpPr>
        <p:spPr>
          <a:xfrm>
            <a:off x="264747" y="5463931"/>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8" name="Text Placeholder 32">
            <a:extLst>
              <a:ext uri="{FF2B5EF4-FFF2-40B4-BE49-F238E27FC236}">
                <a16:creationId xmlns:a16="http://schemas.microsoft.com/office/drawing/2014/main" id="{5EB5BCA6-F754-5B4C-8A75-4FD2EE17A79C}"/>
              </a:ext>
            </a:extLst>
          </p:cNvPr>
          <p:cNvSpPr>
            <a:spLocks noGrp="1"/>
          </p:cNvSpPr>
          <p:nvPr>
            <p:ph type="body" sz="quarter" idx="58" hasCustomPrompt="1"/>
          </p:nvPr>
        </p:nvSpPr>
        <p:spPr>
          <a:xfrm>
            <a:off x="264747" y="3519481"/>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Company Name</a:t>
            </a:r>
            <a:endParaRPr lang="en-US" dirty="0"/>
          </a:p>
        </p:txBody>
      </p:sp>
      <p:sp>
        <p:nvSpPr>
          <p:cNvPr id="69" name="Text Placeholder 32">
            <a:extLst>
              <a:ext uri="{FF2B5EF4-FFF2-40B4-BE49-F238E27FC236}">
                <a16:creationId xmlns:a16="http://schemas.microsoft.com/office/drawing/2014/main" id="{97336D3B-4678-1243-A459-46072CF28B3A}"/>
              </a:ext>
            </a:extLst>
          </p:cNvPr>
          <p:cNvSpPr>
            <a:spLocks noGrp="1"/>
          </p:cNvSpPr>
          <p:nvPr>
            <p:ph type="body" sz="quarter" idx="59" hasCustomPrompt="1"/>
          </p:nvPr>
        </p:nvSpPr>
        <p:spPr>
          <a:xfrm>
            <a:off x="264748" y="3805349"/>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71" name="Graphic 4">
            <a:extLst>
              <a:ext uri="{FF2B5EF4-FFF2-40B4-BE49-F238E27FC236}">
                <a16:creationId xmlns:a16="http://schemas.microsoft.com/office/drawing/2014/main" id="{BDEADE71-9962-E94F-BDF1-422D2EDFBA1E}"/>
              </a:ext>
            </a:extLst>
          </p:cNvPr>
          <p:cNvSpPr/>
          <p:nvPr userDrawn="1"/>
        </p:nvSpPr>
        <p:spPr>
          <a:xfrm>
            <a:off x="568813" y="9127662"/>
            <a:ext cx="3120418" cy="801553"/>
          </a:xfrm>
          <a:custGeom>
            <a:avLst/>
            <a:gdLst>
              <a:gd name="connsiteX0" fmla="*/ 693085 w 693084"/>
              <a:gd name="connsiteY0" fmla="*/ 178035 h 178035"/>
              <a:gd name="connsiteX1" fmla="*/ 559150 w 693084"/>
              <a:gd name="connsiteY1" fmla="*/ 0 h 178035"/>
              <a:gd name="connsiteX2" fmla="*/ 0 w 693084"/>
              <a:gd name="connsiteY2" fmla="*/ 176555 h 178035"/>
            </a:gdLst>
            <a:ahLst/>
            <a:cxnLst>
              <a:cxn ang="0">
                <a:pos x="connsiteX0" y="connsiteY0"/>
              </a:cxn>
              <a:cxn ang="0">
                <a:pos x="connsiteX1" y="connsiteY1"/>
              </a:cxn>
              <a:cxn ang="0">
                <a:pos x="connsiteX2" y="connsiteY2"/>
              </a:cxn>
            </a:cxnLst>
            <a:rect l="l" t="t" r="r" b="b"/>
            <a:pathLst>
              <a:path w="693084" h="178035">
                <a:moveTo>
                  <a:pt x="693085" y="178035"/>
                </a:moveTo>
                <a:lnTo>
                  <a:pt x="559150" y="0"/>
                </a:lnTo>
                <a:lnTo>
                  <a:pt x="0" y="176555"/>
                </a:lnTo>
                <a:close/>
              </a:path>
            </a:pathLst>
          </a:custGeom>
          <a:solidFill>
            <a:srgbClr val="2E495E"/>
          </a:solidFill>
          <a:ln w="3893" cap="flat">
            <a:noFill/>
            <a:prstDash val="solid"/>
            <a:miter/>
          </a:ln>
        </p:spPr>
        <p:txBody>
          <a:bodyPr rtlCol="0" anchor="ctr"/>
          <a:lstStyle/>
          <a:p>
            <a:endParaRPr lang="en-US"/>
          </a:p>
        </p:txBody>
      </p:sp>
      <p:pic>
        <p:nvPicPr>
          <p:cNvPr id="72" name="Picture 71">
            <a:extLst>
              <a:ext uri="{FF2B5EF4-FFF2-40B4-BE49-F238E27FC236}">
                <a16:creationId xmlns:a16="http://schemas.microsoft.com/office/drawing/2014/main" id="{627FACC7-2952-4D4B-937E-39B8899D7DE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16540"/>
          <a:stretch/>
        </p:blipFill>
        <p:spPr>
          <a:xfrm flipH="1">
            <a:off x="-2" y="7318873"/>
            <a:ext cx="3401339" cy="2497199"/>
          </a:xfrm>
          <a:prstGeom prst="rect">
            <a:avLst/>
          </a:prstGeom>
        </p:spPr>
      </p:pic>
      <p:sp>
        <p:nvSpPr>
          <p:cNvPr id="73" name="Picture Placeholder 2">
            <a:extLst>
              <a:ext uri="{FF2B5EF4-FFF2-40B4-BE49-F238E27FC236}">
                <a16:creationId xmlns:a16="http://schemas.microsoft.com/office/drawing/2014/main" id="{20A568BC-9AB9-8546-BF79-F217E1DFCF9A}"/>
              </a:ext>
            </a:extLst>
          </p:cNvPr>
          <p:cNvSpPr>
            <a:spLocks noGrp="1"/>
          </p:cNvSpPr>
          <p:nvPr>
            <p:ph type="pic" sz="quarter" idx="56"/>
          </p:nvPr>
        </p:nvSpPr>
        <p:spPr>
          <a:xfrm>
            <a:off x="-1" y="7649937"/>
            <a:ext cx="2739604" cy="1721116"/>
          </a:xfrm>
          <a:prstGeom prst="rect">
            <a:avLst/>
          </a:prstGeom>
          <a:solidFill>
            <a:schemeClr val="bg1">
              <a:lumMod val="75000"/>
            </a:schemeClr>
          </a:solidFill>
        </p:spPr>
        <p:txBody>
          <a:bodyPr>
            <a:normAutofit/>
          </a:bodyPr>
          <a:lstStyle>
            <a:lvl1pPr marL="0" indent="0">
              <a:buNone/>
              <a:defRPr sz="800"/>
            </a:lvl1pPr>
          </a:lstStyle>
          <a:p>
            <a:endParaRPr lang="en-US" dirty="0"/>
          </a:p>
        </p:txBody>
      </p:sp>
      <p:sp>
        <p:nvSpPr>
          <p:cNvPr id="84" name="Freeform 83">
            <a:extLst>
              <a:ext uri="{FF2B5EF4-FFF2-40B4-BE49-F238E27FC236}">
                <a16:creationId xmlns:a16="http://schemas.microsoft.com/office/drawing/2014/main" id="{44F62B5B-A9FC-4840-880B-0530ACFA9F63}"/>
              </a:ext>
            </a:extLst>
          </p:cNvPr>
          <p:cNvSpPr>
            <a:spLocks noGrp="1"/>
          </p:cNvSpPr>
          <p:nvPr>
            <p:ph type="pic" sz="quarter" idx="66"/>
          </p:nvPr>
        </p:nvSpPr>
        <p:spPr>
          <a:xfrm>
            <a:off x="-1" y="0"/>
            <a:ext cx="5062508" cy="3191814"/>
          </a:xfrm>
          <a:custGeom>
            <a:avLst/>
            <a:gdLst>
              <a:gd name="connsiteX0" fmla="*/ 0 w 5177265"/>
              <a:gd name="connsiteY0" fmla="*/ 0 h 3191814"/>
              <a:gd name="connsiteX1" fmla="*/ 3510573 w 5177265"/>
              <a:gd name="connsiteY1" fmla="*/ 0 h 3191814"/>
              <a:gd name="connsiteX2" fmla="*/ 5177265 w 5177265"/>
              <a:gd name="connsiteY2" fmla="*/ 2428189 h 3191814"/>
              <a:gd name="connsiteX3" fmla="*/ 0 w 5177265"/>
              <a:gd name="connsiteY3" fmla="*/ 3191814 h 3191814"/>
            </a:gdLst>
            <a:ahLst/>
            <a:cxnLst>
              <a:cxn ang="0">
                <a:pos x="connsiteX0" y="connsiteY0"/>
              </a:cxn>
              <a:cxn ang="0">
                <a:pos x="connsiteX1" y="connsiteY1"/>
              </a:cxn>
              <a:cxn ang="0">
                <a:pos x="connsiteX2" y="connsiteY2"/>
              </a:cxn>
              <a:cxn ang="0">
                <a:pos x="connsiteX3" y="connsiteY3"/>
              </a:cxn>
            </a:cxnLst>
            <a:rect l="l" t="t" r="r" b="b"/>
            <a:pathLst>
              <a:path w="5177265" h="3191814">
                <a:moveTo>
                  <a:pt x="0" y="0"/>
                </a:moveTo>
                <a:lnTo>
                  <a:pt x="3510573" y="0"/>
                </a:lnTo>
                <a:lnTo>
                  <a:pt x="5177265" y="2428189"/>
                </a:lnTo>
                <a:lnTo>
                  <a:pt x="0" y="3191814"/>
                </a:lnTo>
                <a:close/>
              </a:path>
            </a:pathLst>
          </a:custGeom>
          <a:solidFill>
            <a:srgbClr val="31475E"/>
          </a:solidFill>
        </p:spPr>
        <p:txBody>
          <a:bodyPr wrap="square">
            <a:noAutofit/>
          </a:bodyPr>
          <a:lstStyle>
            <a:lvl1pPr marL="0" indent="0">
              <a:buNone/>
              <a:defRPr sz="800"/>
            </a:lvl1pPr>
          </a:lstStyle>
          <a:p>
            <a:endParaRPr lang="en-US" dirty="0"/>
          </a:p>
        </p:txBody>
      </p:sp>
      <p:pic>
        <p:nvPicPr>
          <p:cNvPr id="1026" name="Picture 2" descr="Women in Logistics Logo">
            <a:extLst>
              <a:ext uri="{FF2B5EF4-FFF2-40B4-BE49-F238E27FC236}">
                <a16:creationId xmlns:a16="http://schemas.microsoft.com/office/drawing/2014/main" id="{7D5B4423-FCE5-4CBD-9227-50FC3FB5C4BB}"/>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187298" y="76447"/>
            <a:ext cx="2670702" cy="9547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9886115"/>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_Cover Slide">
    <p:spTree>
      <p:nvGrpSpPr>
        <p:cNvPr id="1" name=""/>
        <p:cNvGrpSpPr/>
        <p:nvPr/>
      </p:nvGrpSpPr>
      <p:grpSpPr>
        <a:xfrm>
          <a:off x="0" y="0"/>
          <a:ext cx="0" cy="0"/>
          <a:chOff x="0" y="0"/>
          <a:chExt cx="0" cy="0"/>
        </a:xfrm>
      </p:grpSpPr>
      <p:sp>
        <p:nvSpPr>
          <p:cNvPr id="46" name="Graphic 4">
            <a:extLst>
              <a:ext uri="{FF2B5EF4-FFF2-40B4-BE49-F238E27FC236}">
                <a16:creationId xmlns:a16="http://schemas.microsoft.com/office/drawing/2014/main" id="{0F497C64-68C0-614E-8F02-1E3A0AF365BA}"/>
              </a:ext>
            </a:extLst>
          </p:cNvPr>
          <p:cNvSpPr/>
          <p:nvPr userDrawn="1"/>
        </p:nvSpPr>
        <p:spPr>
          <a:xfrm rot="10800000">
            <a:off x="-28559" y="2118603"/>
            <a:ext cx="3631864" cy="7853593"/>
          </a:xfrm>
          <a:custGeom>
            <a:avLst/>
            <a:gdLst>
              <a:gd name="connsiteX0" fmla="*/ 0 w 813341"/>
              <a:gd name="connsiteY0" fmla="*/ 0 h 477593"/>
              <a:gd name="connsiteX1" fmla="*/ 813341 w 813341"/>
              <a:gd name="connsiteY1" fmla="*/ 0 h 477593"/>
              <a:gd name="connsiteX2" fmla="*/ 813341 w 813341"/>
              <a:gd name="connsiteY2" fmla="*/ 477594 h 477593"/>
              <a:gd name="connsiteX3" fmla="*/ 0 w 813341"/>
              <a:gd name="connsiteY3" fmla="*/ 477594 h 477593"/>
              <a:gd name="connsiteX0" fmla="*/ 0 w 915918"/>
              <a:gd name="connsiteY0" fmla="*/ 0 h 477594"/>
              <a:gd name="connsiteX1" fmla="*/ 813341 w 915918"/>
              <a:gd name="connsiteY1" fmla="*/ 0 h 477594"/>
              <a:gd name="connsiteX2" fmla="*/ 915917 w 915918"/>
              <a:gd name="connsiteY2" fmla="*/ 473014 h 477594"/>
              <a:gd name="connsiteX3" fmla="*/ 813341 w 915918"/>
              <a:gd name="connsiteY3" fmla="*/ 477594 h 477594"/>
              <a:gd name="connsiteX4" fmla="*/ 0 w 915918"/>
              <a:gd name="connsiteY4" fmla="*/ 477594 h 477594"/>
              <a:gd name="connsiteX5" fmla="*/ 0 w 915918"/>
              <a:gd name="connsiteY5" fmla="*/ 0 h 477594"/>
              <a:gd name="connsiteX0" fmla="*/ 0 w 915930"/>
              <a:gd name="connsiteY0" fmla="*/ 1787 h 479381"/>
              <a:gd name="connsiteX1" fmla="*/ 906475 w 915930"/>
              <a:gd name="connsiteY1" fmla="*/ 0 h 479381"/>
              <a:gd name="connsiteX2" fmla="*/ 915917 w 915930"/>
              <a:gd name="connsiteY2" fmla="*/ 474801 h 479381"/>
              <a:gd name="connsiteX3" fmla="*/ 813341 w 915930"/>
              <a:gd name="connsiteY3" fmla="*/ 479381 h 479381"/>
              <a:gd name="connsiteX4" fmla="*/ 0 w 915930"/>
              <a:gd name="connsiteY4" fmla="*/ 479381 h 479381"/>
              <a:gd name="connsiteX5" fmla="*/ 0 w 915930"/>
              <a:gd name="connsiteY5" fmla="*/ 1787 h 479381"/>
              <a:gd name="connsiteX0" fmla="*/ 82388 w 915930"/>
              <a:gd name="connsiteY0" fmla="*/ 894 h 479381"/>
              <a:gd name="connsiteX1" fmla="*/ 906475 w 915930"/>
              <a:gd name="connsiteY1" fmla="*/ 0 h 479381"/>
              <a:gd name="connsiteX2" fmla="*/ 915917 w 915930"/>
              <a:gd name="connsiteY2" fmla="*/ 474801 h 479381"/>
              <a:gd name="connsiteX3" fmla="*/ 813341 w 915930"/>
              <a:gd name="connsiteY3" fmla="*/ 479381 h 479381"/>
              <a:gd name="connsiteX4" fmla="*/ 0 w 915930"/>
              <a:gd name="connsiteY4" fmla="*/ 479381 h 479381"/>
              <a:gd name="connsiteX5" fmla="*/ 82388 w 915930"/>
              <a:gd name="connsiteY5" fmla="*/ 894 h 479381"/>
              <a:gd name="connsiteX0" fmla="*/ 146865 w 980407"/>
              <a:gd name="connsiteY0" fmla="*/ 894 h 528514"/>
              <a:gd name="connsiteX1" fmla="*/ 970952 w 980407"/>
              <a:gd name="connsiteY1" fmla="*/ 0 h 528514"/>
              <a:gd name="connsiteX2" fmla="*/ 980394 w 980407"/>
              <a:gd name="connsiteY2" fmla="*/ 474801 h 528514"/>
              <a:gd name="connsiteX3" fmla="*/ 877818 w 980407"/>
              <a:gd name="connsiteY3" fmla="*/ 479381 h 528514"/>
              <a:gd name="connsiteX4" fmla="*/ 0 w 980407"/>
              <a:gd name="connsiteY4" fmla="*/ 528514 h 528514"/>
              <a:gd name="connsiteX5" fmla="*/ 146865 w 980407"/>
              <a:gd name="connsiteY5" fmla="*/ 894 h 528514"/>
              <a:gd name="connsiteX0" fmla="*/ 146865 w 981699"/>
              <a:gd name="connsiteY0" fmla="*/ 1787 h 529407"/>
              <a:gd name="connsiteX1" fmla="*/ 981699 w 981699"/>
              <a:gd name="connsiteY1" fmla="*/ 0 h 529407"/>
              <a:gd name="connsiteX2" fmla="*/ 980394 w 981699"/>
              <a:gd name="connsiteY2" fmla="*/ 475694 h 529407"/>
              <a:gd name="connsiteX3" fmla="*/ 877818 w 981699"/>
              <a:gd name="connsiteY3" fmla="*/ 480274 h 529407"/>
              <a:gd name="connsiteX4" fmla="*/ 0 w 981699"/>
              <a:gd name="connsiteY4" fmla="*/ 529407 h 529407"/>
              <a:gd name="connsiteX5" fmla="*/ 146865 w 981699"/>
              <a:gd name="connsiteY5" fmla="*/ 1787 h 52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99" h="529407">
                <a:moveTo>
                  <a:pt x="146865" y="1787"/>
                </a:moveTo>
                <a:lnTo>
                  <a:pt x="981699" y="0"/>
                </a:lnTo>
                <a:cubicBezTo>
                  <a:pt x="981264" y="157671"/>
                  <a:pt x="980829" y="318023"/>
                  <a:pt x="980394" y="475694"/>
                </a:cubicBezTo>
                <a:lnTo>
                  <a:pt x="877818" y="480274"/>
                </a:lnTo>
                <a:lnTo>
                  <a:pt x="0" y="529407"/>
                </a:lnTo>
                <a:lnTo>
                  <a:pt x="146865" y="1787"/>
                </a:lnTo>
                <a:close/>
              </a:path>
            </a:pathLst>
          </a:custGeom>
          <a:solidFill>
            <a:schemeClr val="bg1"/>
          </a:solidFill>
          <a:ln w="2370" cap="flat">
            <a:noFill/>
            <a:prstDash val="solid"/>
            <a:miter/>
          </a:ln>
        </p:spPr>
        <p:txBody>
          <a:bodyPr rtlCol="0" anchor="ctr"/>
          <a:lstStyle/>
          <a:p>
            <a:endParaRPr lang="en-US"/>
          </a:p>
        </p:txBody>
      </p:sp>
      <p:sp>
        <p:nvSpPr>
          <p:cNvPr id="57" name="Graphic 4">
            <a:extLst>
              <a:ext uri="{FF2B5EF4-FFF2-40B4-BE49-F238E27FC236}">
                <a16:creationId xmlns:a16="http://schemas.microsoft.com/office/drawing/2014/main" id="{7064F265-BA99-F24D-88E4-76C56D31E426}"/>
              </a:ext>
            </a:extLst>
          </p:cNvPr>
          <p:cNvSpPr/>
          <p:nvPr userDrawn="1"/>
        </p:nvSpPr>
        <p:spPr>
          <a:xfrm>
            <a:off x="0" y="2608126"/>
            <a:ext cx="3574746" cy="7226696"/>
          </a:xfrm>
          <a:custGeom>
            <a:avLst/>
            <a:gdLst>
              <a:gd name="connsiteX0" fmla="*/ 0 w 2912138"/>
              <a:gd name="connsiteY0" fmla="*/ 0 h 7067670"/>
              <a:gd name="connsiteX1" fmla="*/ 2912138 w 2912138"/>
              <a:gd name="connsiteY1" fmla="*/ 0 h 7067670"/>
              <a:gd name="connsiteX2" fmla="*/ 2912138 w 2912138"/>
              <a:gd name="connsiteY2" fmla="*/ 7067670 h 7067670"/>
              <a:gd name="connsiteX3" fmla="*/ 0 w 2912138"/>
              <a:gd name="connsiteY3" fmla="*/ 7067670 h 7067670"/>
              <a:gd name="connsiteX4" fmla="*/ 0 w 2912138"/>
              <a:gd name="connsiteY4" fmla="*/ 0 h 7067670"/>
              <a:gd name="connsiteX0" fmla="*/ 0 w 3574746"/>
              <a:gd name="connsiteY0" fmla="*/ 159026 h 7226696"/>
              <a:gd name="connsiteX1" fmla="*/ 3574746 w 3574746"/>
              <a:gd name="connsiteY1" fmla="*/ 0 h 7226696"/>
              <a:gd name="connsiteX2" fmla="*/ 2912138 w 3574746"/>
              <a:gd name="connsiteY2" fmla="*/ 7226696 h 7226696"/>
              <a:gd name="connsiteX3" fmla="*/ 0 w 3574746"/>
              <a:gd name="connsiteY3" fmla="*/ 7226696 h 7226696"/>
              <a:gd name="connsiteX4" fmla="*/ 0 w 3574746"/>
              <a:gd name="connsiteY4" fmla="*/ 159026 h 7226696"/>
              <a:gd name="connsiteX0" fmla="*/ 13253 w 3574746"/>
              <a:gd name="connsiteY0" fmla="*/ 516834 h 7226696"/>
              <a:gd name="connsiteX1" fmla="*/ 3574746 w 3574746"/>
              <a:gd name="connsiteY1" fmla="*/ 0 h 7226696"/>
              <a:gd name="connsiteX2" fmla="*/ 2912138 w 3574746"/>
              <a:gd name="connsiteY2" fmla="*/ 7226696 h 7226696"/>
              <a:gd name="connsiteX3" fmla="*/ 0 w 3574746"/>
              <a:gd name="connsiteY3" fmla="*/ 7226696 h 7226696"/>
              <a:gd name="connsiteX4" fmla="*/ 13253 w 3574746"/>
              <a:gd name="connsiteY4" fmla="*/ 516834 h 7226696"/>
              <a:gd name="connsiteX0" fmla="*/ 13253 w 3574746"/>
              <a:gd name="connsiteY0" fmla="*/ 516834 h 7226696"/>
              <a:gd name="connsiteX1" fmla="*/ 3574746 w 3574746"/>
              <a:gd name="connsiteY1" fmla="*/ 0 h 7226696"/>
              <a:gd name="connsiteX2" fmla="*/ 3057912 w 3574746"/>
              <a:gd name="connsiteY2" fmla="*/ 7226696 h 7226696"/>
              <a:gd name="connsiteX3" fmla="*/ 0 w 3574746"/>
              <a:gd name="connsiteY3" fmla="*/ 7226696 h 7226696"/>
              <a:gd name="connsiteX4" fmla="*/ 13253 w 3574746"/>
              <a:gd name="connsiteY4" fmla="*/ 516834 h 72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4746" h="7226696">
                <a:moveTo>
                  <a:pt x="13253" y="516834"/>
                </a:moveTo>
                <a:lnTo>
                  <a:pt x="3574746" y="0"/>
                </a:lnTo>
                <a:lnTo>
                  <a:pt x="3057912" y="7226696"/>
                </a:lnTo>
                <a:lnTo>
                  <a:pt x="0" y="7226696"/>
                </a:lnTo>
                <a:cubicBezTo>
                  <a:pt x="4418" y="4990075"/>
                  <a:pt x="8835" y="2753455"/>
                  <a:pt x="13253" y="516834"/>
                </a:cubicBezTo>
                <a:close/>
              </a:path>
            </a:pathLst>
          </a:custGeom>
          <a:solidFill>
            <a:srgbClr val="F05856"/>
          </a:solidFill>
          <a:ln w="3893" cap="flat">
            <a:noFill/>
            <a:prstDash val="solid"/>
            <a:miter/>
          </a:ln>
        </p:spPr>
        <p:txBody>
          <a:bodyPr rtlCol="0" anchor="ctr"/>
          <a:lstStyle/>
          <a:p>
            <a:endParaRPr lang="en-US" dirty="0"/>
          </a:p>
        </p:txBody>
      </p:sp>
      <p:sp>
        <p:nvSpPr>
          <p:cNvPr id="39" name="Text Placeholder 32">
            <a:extLst>
              <a:ext uri="{FF2B5EF4-FFF2-40B4-BE49-F238E27FC236}">
                <a16:creationId xmlns:a16="http://schemas.microsoft.com/office/drawing/2014/main" id="{7EBD4761-F1E5-3048-9967-36E37E6BFD23}"/>
              </a:ext>
            </a:extLst>
          </p:cNvPr>
          <p:cNvSpPr>
            <a:spLocks noGrp="1"/>
          </p:cNvSpPr>
          <p:nvPr>
            <p:ph type="body" sz="quarter" idx="32" hasCustomPrompt="1"/>
          </p:nvPr>
        </p:nvSpPr>
        <p:spPr>
          <a:xfrm>
            <a:off x="3744595" y="3523328"/>
            <a:ext cx="2865335" cy="5044145"/>
          </a:xfrm>
          <a:prstGeom prst="rect">
            <a:avLst/>
          </a:prstGeom>
        </p:spPr>
        <p:txBody>
          <a:bodyPr numCol="1" spcCol="288000" anchor="t">
            <a:noAutofit/>
          </a:bodyPr>
          <a:lstStyle>
            <a:lvl1pPr marL="0" indent="0" algn="just">
              <a:lnSpc>
                <a:spcPct val="100000"/>
              </a:lnSpc>
              <a:spcBef>
                <a:spcPts val="0"/>
              </a:spcBef>
              <a:buNone/>
              <a:defRPr sz="1000" b="0" i="0">
                <a:solidFill>
                  <a:srgbClr val="595959"/>
                </a:solidFill>
                <a:latin typeface="Gotham Book" pitchFamily="2" charset="0"/>
                <a:cs typeface="Gotham Book"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Short description</a:t>
            </a:r>
            <a:endParaRPr lang="en-US" dirty="0"/>
          </a:p>
        </p:txBody>
      </p:sp>
      <p:sp>
        <p:nvSpPr>
          <p:cNvPr id="62" name="Text Placeholder 32">
            <a:extLst>
              <a:ext uri="{FF2B5EF4-FFF2-40B4-BE49-F238E27FC236}">
                <a16:creationId xmlns:a16="http://schemas.microsoft.com/office/drawing/2014/main" id="{ED7D9071-4970-2742-B5E2-BDD61155C393}"/>
              </a:ext>
            </a:extLst>
          </p:cNvPr>
          <p:cNvSpPr>
            <a:spLocks noGrp="1"/>
          </p:cNvSpPr>
          <p:nvPr>
            <p:ph type="body" sz="quarter" idx="60" hasCustomPrompt="1"/>
          </p:nvPr>
        </p:nvSpPr>
        <p:spPr>
          <a:xfrm>
            <a:off x="251559" y="4074644"/>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Date of Interview</a:t>
            </a:r>
            <a:endParaRPr lang="en-US" dirty="0"/>
          </a:p>
        </p:txBody>
      </p:sp>
      <p:sp>
        <p:nvSpPr>
          <p:cNvPr id="63" name="Text Placeholder 32">
            <a:extLst>
              <a:ext uri="{FF2B5EF4-FFF2-40B4-BE49-F238E27FC236}">
                <a16:creationId xmlns:a16="http://schemas.microsoft.com/office/drawing/2014/main" id="{A8C0D72E-1661-DE4F-B2B7-6DE52B439182}"/>
              </a:ext>
            </a:extLst>
          </p:cNvPr>
          <p:cNvSpPr>
            <a:spLocks noGrp="1"/>
          </p:cNvSpPr>
          <p:nvPr>
            <p:ph type="body" sz="quarter" idx="61" hasCustomPrompt="1"/>
          </p:nvPr>
        </p:nvSpPr>
        <p:spPr>
          <a:xfrm>
            <a:off x="264747" y="4397622"/>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4" name="Text Placeholder 32">
            <a:extLst>
              <a:ext uri="{FF2B5EF4-FFF2-40B4-BE49-F238E27FC236}">
                <a16:creationId xmlns:a16="http://schemas.microsoft.com/office/drawing/2014/main" id="{FFAA0D48-BD9D-1545-AAF6-7CBC3E292196}"/>
              </a:ext>
            </a:extLst>
          </p:cNvPr>
          <p:cNvSpPr>
            <a:spLocks noGrp="1"/>
          </p:cNvSpPr>
          <p:nvPr>
            <p:ph type="body" sz="quarter" idx="62" hasCustomPrompt="1"/>
          </p:nvPr>
        </p:nvSpPr>
        <p:spPr>
          <a:xfrm>
            <a:off x="264747" y="4666917"/>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Contact Person</a:t>
            </a:r>
            <a:endParaRPr lang="en-US" dirty="0"/>
          </a:p>
        </p:txBody>
      </p:sp>
      <p:sp>
        <p:nvSpPr>
          <p:cNvPr id="65" name="Text Placeholder 32">
            <a:extLst>
              <a:ext uri="{FF2B5EF4-FFF2-40B4-BE49-F238E27FC236}">
                <a16:creationId xmlns:a16="http://schemas.microsoft.com/office/drawing/2014/main" id="{0893F005-7222-1D4C-B585-F495CD3A63C9}"/>
              </a:ext>
            </a:extLst>
          </p:cNvPr>
          <p:cNvSpPr>
            <a:spLocks noGrp="1"/>
          </p:cNvSpPr>
          <p:nvPr>
            <p:ph type="body" sz="quarter" idx="63" hasCustomPrompt="1"/>
          </p:nvPr>
        </p:nvSpPr>
        <p:spPr>
          <a:xfrm>
            <a:off x="291778" y="6025886"/>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6" name="Text Placeholder 32">
            <a:extLst>
              <a:ext uri="{FF2B5EF4-FFF2-40B4-BE49-F238E27FC236}">
                <a16:creationId xmlns:a16="http://schemas.microsoft.com/office/drawing/2014/main" id="{26C22AB2-BFBF-2844-8C4E-1A862403A4DA}"/>
              </a:ext>
            </a:extLst>
          </p:cNvPr>
          <p:cNvSpPr>
            <a:spLocks noGrp="1"/>
          </p:cNvSpPr>
          <p:nvPr>
            <p:ph type="body" sz="quarter" idx="64" hasCustomPrompt="1"/>
          </p:nvPr>
        </p:nvSpPr>
        <p:spPr>
          <a:xfrm>
            <a:off x="251559" y="5367631"/>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Email</a:t>
            </a:r>
            <a:endParaRPr lang="en-US" dirty="0"/>
          </a:p>
        </p:txBody>
      </p:sp>
      <p:sp>
        <p:nvSpPr>
          <p:cNvPr id="67" name="Text Placeholder 32">
            <a:extLst>
              <a:ext uri="{FF2B5EF4-FFF2-40B4-BE49-F238E27FC236}">
                <a16:creationId xmlns:a16="http://schemas.microsoft.com/office/drawing/2014/main" id="{E06B64BA-A167-A64B-B0F9-E66E438F4B99}"/>
              </a:ext>
            </a:extLst>
          </p:cNvPr>
          <p:cNvSpPr>
            <a:spLocks noGrp="1"/>
          </p:cNvSpPr>
          <p:nvPr>
            <p:ph type="body" sz="quarter" idx="65" hasCustomPrompt="1"/>
          </p:nvPr>
        </p:nvSpPr>
        <p:spPr>
          <a:xfrm>
            <a:off x="264747" y="5463931"/>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8" name="Text Placeholder 32">
            <a:extLst>
              <a:ext uri="{FF2B5EF4-FFF2-40B4-BE49-F238E27FC236}">
                <a16:creationId xmlns:a16="http://schemas.microsoft.com/office/drawing/2014/main" id="{5EB5BCA6-F754-5B4C-8A75-4FD2EE17A79C}"/>
              </a:ext>
            </a:extLst>
          </p:cNvPr>
          <p:cNvSpPr>
            <a:spLocks noGrp="1"/>
          </p:cNvSpPr>
          <p:nvPr>
            <p:ph type="body" sz="quarter" idx="58" hasCustomPrompt="1"/>
          </p:nvPr>
        </p:nvSpPr>
        <p:spPr>
          <a:xfrm>
            <a:off x="264747" y="3519481"/>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Company Name</a:t>
            </a:r>
            <a:endParaRPr lang="en-US" dirty="0"/>
          </a:p>
        </p:txBody>
      </p:sp>
      <p:sp>
        <p:nvSpPr>
          <p:cNvPr id="69" name="Text Placeholder 32">
            <a:extLst>
              <a:ext uri="{FF2B5EF4-FFF2-40B4-BE49-F238E27FC236}">
                <a16:creationId xmlns:a16="http://schemas.microsoft.com/office/drawing/2014/main" id="{97336D3B-4678-1243-A459-46072CF28B3A}"/>
              </a:ext>
            </a:extLst>
          </p:cNvPr>
          <p:cNvSpPr>
            <a:spLocks noGrp="1"/>
          </p:cNvSpPr>
          <p:nvPr>
            <p:ph type="body" sz="quarter" idx="59" hasCustomPrompt="1"/>
          </p:nvPr>
        </p:nvSpPr>
        <p:spPr>
          <a:xfrm>
            <a:off x="264748" y="3805349"/>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71" name="Graphic 4">
            <a:extLst>
              <a:ext uri="{FF2B5EF4-FFF2-40B4-BE49-F238E27FC236}">
                <a16:creationId xmlns:a16="http://schemas.microsoft.com/office/drawing/2014/main" id="{BDEADE71-9962-E94F-BDF1-422D2EDFBA1E}"/>
              </a:ext>
            </a:extLst>
          </p:cNvPr>
          <p:cNvSpPr/>
          <p:nvPr userDrawn="1"/>
        </p:nvSpPr>
        <p:spPr>
          <a:xfrm>
            <a:off x="568813" y="9127662"/>
            <a:ext cx="3120418" cy="801553"/>
          </a:xfrm>
          <a:custGeom>
            <a:avLst/>
            <a:gdLst>
              <a:gd name="connsiteX0" fmla="*/ 693085 w 693084"/>
              <a:gd name="connsiteY0" fmla="*/ 178035 h 178035"/>
              <a:gd name="connsiteX1" fmla="*/ 559150 w 693084"/>
              <a:gd name="connsiteY1" fmla="*/ 0 h 178035"/>
              <a:gd name="connsiteX2" fmla="*/ 0 w 693084"/>
              <a:gd name="connsiteY2" fmla="*/ 176555 h 178035"/>
            </a:gdLst>
            <a:ahLst/>
            <a:cxnLst>
              <a:cxn ang="0">
                <a:pos x="connsiteX0" y="connsiteY0"/>
              </a:cxn>
              <a:cxn ang="0">
                <a:pos x="connsiteX1" y="connsiteY1"/>
              </a:cxn>
              <a:cxn ang="0">
                <a:pos x="connsiteX2" y="connsiteY2"/>
              </a:cxn>
            </a:cxnLst>
            <a:rect l="l" t="t" r="r" b="b"/>
            <a:pathLst>
              <a:path w="693084" h="178035">
                <a:moveTo>
                  <a:pt x="693085" y="178035"/>
                </a:moveTo>
                <a:lnTo>
                  <a:pt x="559150" y="0"/>
                </a:lnTo>
                <a:lnTo>
                  <a:pt x="0" y="176555"/>
                </a:lnTo>
                <a:close/>
              </a:path>
            </a:pathLst>
          </a:custGeom>
          <a:solidFill>
            <a:srgbClr val="2E495E"/>
          </a:solidFill>
          <a:ln w="3893"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44F62B5B-A9FC-4840-880B-0530ACFA9F63}"/>
              </a:ext>
            </a:extLst>
          </p:cNvPr>
          <p:cNvSpPr>
            <a:spLocks noGrp="1"/>
          </p:cNvSpPr>
          <p:nvPr>
            <p:ph type="pic" sz="quarter" idx="66"/>
          </p:nvPr>
        </p:nvSpPr>
        <p:spPr>
          <a:xfrm>
            <a:off x="-1" y="0"/>
            <a:ext cx="5062508" cy="3191814"/>
          </a:xfrm>
          <a:custGeom>
            <a:avLst/>
            <a:gdLst>
              <a:gd name="connsiteX0" fmla="*/ 0 w 5177265"/>
              <a:gd name="connsiteY0" fmla="*/ 0 h 3191814"/>
              <a:gd name="connsiteX1" fmla="*/ 3510573 w 5177265"/>
              <a:gd name="connsiteY1" fmla="*/ 0 h 3191814"/>
              <a:gd name="connsiteX2" fmla="*/ 5177265 w 5177265"/>
              <a:gd name="connsiteY2" fmla="*/ 2428189 h 3191814"/>
              <a:gd name="connsiteX3" fmla="*/ 0 w 5177265"/>
              <a:gd name="connsiteY3" fmla="*/ 3191814 h 3191814"/>
            </a:gdLst>
            <a:ahLst/>
            <a:cxnLst>
              <a:cxn ang="0">
                <a:pos x="connsiteX0" y="connsiteY0"/>
              </a:cxn>
              <a:cxn ang="0">
                <a:pos x="connsiteX1" y="connsiteY1"/>
              </a:cxn>
              <a:cxn ang="0">
                <a:pos x="connsiteX2" y="connsiteY2"/>
              </a:cxn>
              <a:cxn ang="0">
                <a:pos x="connsiteX3" y="connsiteY3"/>
              </a:cxn>
            </a:cxnLst>
            <a:rect l="l" t="t" r="r" b="b"/>
            <a:pathLst>
              <a:path w="5177265" h="3191814">
                <a:moveTo>
                  <a:pt x="0" y="0"/>
                </a:moveTo>
                <a:lnTo>
                  <a:pt x="3510573" y="0"/>
                </a:lnTo>
                <a:lnTo>
                  <a:pt x="5177265" y="2428189"/>
                </a:lnTo>
                <a:lnTo>
                  <a:pt x="0" y="3191814"/>
                </a:lnTo>
                <a:close/>
              </a:path>
            </a:pathLst>
          </a:custGeom>
          <a:solidFill>
            <a:srgbClr val="31475E"/>
          </a:solidFill>
        </p:spPr>
        <p:txBody>
          <a:bodyPr wrap="square">
            <a:noAutofit/>
          </a:bodyPr>
          <a:lstStyle>
            <a:lvl1pPr marL="0" indent="0">
              <a:buNone/>
              <a:defRPr sz="800"/>
            </a:lvl1pPr>
          </a:lstStyle>
          <a:p>
            <a:endParaRPr lang="en-US" dirty="0"/>
          </a:p>
        </p:txBody>
      </p:sp>
      <p:pic>
        <p:nvPicPr>
          <p:cNvPr id="1026" name="Picture 2" descr="Women in Logistics Logo">
            <a:extLst>
              <a:ext uri="{FF2B5EF4-FFF2-40B4-BE49-F238E27FC236}">
                <a16:creationId xmlns:a16="http://schemas.microsoft.com/office/drawing/2014/main" id="{7D5B4423-FCE5-4CBD-9227-50FC3FB5C4B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187298" y="76447"/>
            <a:ext cx="2670702" cy="9547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81134219"/>
      </p:ext>
    </p:extLst>
  </p:cSld>
  <p:clrMapOvr>
    <a:masterClrMapping/>
  </p:clrMapOvr>
  <p:transition spd="med"/>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 name="Text"/>
          <p:cNvSpPr txBox="1"/>
          <p:nvPr/>
        </p:nvSpPr>
        <p:spPr>
          <a:xfrm>
            <a:off x="6367951" y="9467418"/>
            <a:ext cx="330826" cy="136575"/>
          </a:xfrm>
          <a:prstGeom prst="rect">
            <a:avLst/>
          </a:prstGeom>
          <a:ln w="12700">
            <a:miter lim="400000"/>
          </a:ln>
          <a:extLst>
            <a:ext uri="{C572A759-6A51-4108-AA02-DFA0A04FC94B}">
              <ma14:wrappingTextBoxFlag xmlns="" xmlns:a16="http://schemas.microsoft.com/office/drawing/2014/main" xmlns:ma14="http://schemas.microsoft.com/office/mac/drawingml/2011/main" val="1"/>
            </a:ext>
          </a:extLst>
        </p:spPr>
        <p:txBody>
          <a:bodyPr lIns="14287" tIns="14287" rIns="14287" bIns="14287">
            <a:spAutoFit/>
          </a:bodyPr>
          <a:lstStyle/>
          <a:p>
            <a:pPr algn="l" defTabSz="583729">
              <a:defRPr sz="4800">
                <a:solidFill>
                  <a:srgbClr val="000000"/>
                </a:solidFill>
                <a:latin typeface="Helvetica Light"/>
                <a:ea typeface="Helvetica Light"/>
                <a:cs typeface="Helvetica Light"/>
                <a:sym typeface="Helvetica Light"/>
              </a:defRPr>
            </a:pPr>
            <a:fld id="{86CB4B4D-7CA3-9044-876B-883B54F8677D}" type="slidenum">
              <a:rPr sz="700" b="0" i="0">
                <a:solidFill>
                  <a:srgbClr val="595959"/>
                </a:solidFill>
                <a:latin typeface="Gotham Book" pitchFamily="2" charset="0"/>
                <a:cs typeface="Gotham Book" pitchFamily="2" charset="0"/>
              </a:rPr>
              <a:t>‹#›</a:t>
            </a:fld>
            <a:r>
              <a:rPr sz="700" b="0" i="0" dirty="0">
                <a:solidFill>
                  <a:srgbClr val="595959"/>
                </a:solidFill>
                <a:latin typeface="Gotham Book" pitchFamily="2" charset="0"/>
                <a:cs typeface="Gotham Book" pitchFamily="2" charset="0"/>
              </a:rPr>
              <a:t>'￼</a:t>
            </a:r>
          </a:p>
        </p:txBody>
      </p:sp>
      <p:cxnSp>
        <p:nvCxnSpPr>
          <p:cNvPr id="22" name="Straight Connector 21">
            <a:extLst>
              <a:ext uri="{FF2B5EF4-FFF2-40B4-BE49-F238E27FC236}">
                <a16:creationId xmlns:a16="http://schemas.microsoft.com/office/drawing/2014/main" id="{6E5AE561-5045-004E-A726-54D1A2B00123}"/>
              </a:ext>
            </a:extLst>
          </p:cNvPr>
          <p:cNvCxnSpPr>
            <a:cxnSpLocks/>
          </p:cNvCxnSpPr>
          <p:nvPr userDrawn="1"/>
        </p:nvCxnSpPr>
        <p:spPr>
          <a:xfrm>
            <a:off x="6233020" y="9467418"/>
            <a:ext cx="0" cy="168314"/>
          </a:xfrm>
          <a:prstGeom prst="line">
            <a:avLst/>
          </a:prstGeom>
          <a:noFill/>
          <a:ln w="9525" cap="flat">
            <a:solidFill>
              <a:srgbClr val="24CAF8"/>
            </a:solidFill>
            <a:prstDash val="solid"/>
            <a:miter lim="400000"/>
          </a:ln>
          <a:effectLst/>
          <a:sp3d/>
        </p:spPr>
        <p:style>
          <a:lnRef idx="0">
            <a:scrgbClr r="0" g="0" b="0"/>
          </a:lnRef>
          <a:fillRef idx="0">
            <a:scrgbClr r="0" g="0" b="0"/>
          </a:fillRef>
          <a:effectRef idx="0">
            <a:scrgbClr r="0" g="0" b="0"/>
          </a:effectRef>
          <a:fontRef idx="none"/>
        </p:style>
      </p:cxnSp>
    </p:spTree>
  </p:cSld>
  <p:clrMap bg1="lt1" tx1="dk1" bg2="lt2" tx2="dk2" accent1="accent1" accent2="accent2" accent3="accent3" accent4="accent4" accent5="accent5" accent6="accent6" hlink="hlink" folHlink="folHlink"/>
  <p:sldLayoutIdLst>
    <p:sldLayoutId id="2147483826" r:id="rId1"/>
    <p:sldLayoutId id="2147483827" r:id="rId2"/>
    <p:sldLayoutId id="2147483828" r:id="rId3"/>
    <p:sldLayoutId id="2147483829" r:id="rId4"/>
    <p:sldLayoutId id="2147483830" r:id="rId5"/>
    <p:sldLayoutId id="2147483831" r:id="rId6"/>
  </p:sldLayoutIdLst>
  <p:transition spd="med"/>
  <p:txStyles>
    <p:titleStyle>
      <a:lvl1pPr marL="0" marR="0" indent="0" algn="l" defTabSz="583729" rtl="0" latinLnBrk="0">
        <a:lnSpc>
          <a:spcPct val="80000"/>
        </a:lnSpc>
        <a:spcBef>
          <a:spcPts val="0"/>
        </a:spcBef>
        <a:spcAft>
          <a:spcPts val="0"/>
        </a:spcAft>
        <a:buClrTx/>
        <a:buSzTx/>
        <a:buFontTx/>
        <a:buNone/>
        <a:tabLst/>
        <a:defRPr sz="3222" b="0" i="0" u="none" strike="noStrike" cap="none" spc="322" baseline="0">
          <a:ln>
            <a:noFill/>
          </a:ln>
          <a:solidFill>
            <a:srgbClr val="2F355A"/>
          </a:solidFill>
          <a:uFillTx/>
          <a:latin typeface="+mn-lt"/>
          <a:ea typeface="+mn-ea"/>
          <a:cs typeface="+mn-cs"/>
          <a:sym typeface="Montserrat Bold"/>
        </a:defRPr>
      </a:lvl1pPr>
      <a:lvl2pPr marL="0" marR="0" indent="49766"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2pPr>
      <a:lvl3pPr marL="0" marR="0" indent="99532"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3pPr>
      <a:lvl4pPr marL="0" marR="0" indent="149299"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4pPr>
      <a:lvl5pPr marL="0" marR="0" indent="199065"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5pPr>
      <a:lvl6pPr marL="0" marR="0" indent="248831"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6pPr>
      <a:lvl7pPr marL="0" marR="0" indent="298597"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7pPr>
      <a:lvl8pPr marL="0" marR="0" indent="348364"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8pPr>
      <a:lvl9pPr marL="0" marR="0" indent="398130"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9pPr>
    </p:titleStyle>
    <p:bodyStyle>
      <a:lvl1pPr marL="0" marR="0" indent="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1pPr>
      <a:lvl2pPr marL="0" marR="0" indent="49766"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2pPr>
      <a:lvl3pPr marL="0" marR="0" indent="99532"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3pPr>
      <a:lvl4pPr marL="0" marR="0" indent="149299"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4pPr>
      <a:lvl5pPr marL="0" marR="0" indent="199065"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p:bodyStyle>
    <p:otherStyle>
      <a:lvl1pPr marL="0" marR="0" indent="0"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1pPr>
      <a:lvl2pPr marL="0" marR="0" indent="49766"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2pPr>
      <a:lvl3pPr marL="0" marR="0" indent="99532"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3pPr>
      <a:lvl4pPr marL="0" marR="0" indent="149299"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4pPr>
      <a:lvl5pPr marL="0" marR="0" indent="199065"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5pPr>
      <a:lvl6pPr marL="0" marR="0" indent="248831"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6pPr>
      <a:lvl7pPr marL="0" marR="0" indent="298597"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7pPr>
      <a:lvl8pPr marL="0" marR="0" indent="348364"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8pPr>
      <a:lvl9pPr marL="0" marR="0" indent="398130"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3.xml"/><Relationship Id="rId4" Type="http://schemas.openxmlformats.org/officeDocument/2006/relationships/image" Target="../media/image8.em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8" Type="http://schemas.openxmlformats.org/officeDocument/2006/relationships/hyperlink" Target="https://geodis.com/newsroom/press-release/geodis-supports-improved-diversity-logistics" TargetMode="External"/><Relationship Id="rId3" Type="http://schemas.openxmlformats.org/officeDocument/2006/relationships/image" Target="../media/image20.jpeg"/><Relationship Id="rId7" Type="http://schemas.openxmlformats.org/officeDocument/2006/relationships/hyperlink" Target="https://geodis.com/newsroom/press-releases/geodis-pledges-firm-commitment-gender-diversity" TargetMode="External"/><Relationship Id="rId2" Type="http://schemas.openxmlformats.org/officeDocument/2006/relationships/slideLayout" Target="../slideLayouts/slideLayout5.xml"/><Relationship Id="rId1" Type="http://schemas.openxmlformats.org/officeDocument/2006/relationships/video" Target="https://www.youtube.com/embed/G2kFfgn4ugw?feature=oembed" TargetMode="External"/><Relationship Id="rId6" Type="http://schemas.openxmlformats.org/officeDocument/2006/relationships/hyperlink" Target="https://geodis.com/ie/blog/sustainability/why-do-we-need-more-women-top-management-positions#author-anchor" TargetMode="External"/><Relationship Id="rId5" Type="http://schemas.openxmlformats.org/officeDocument/2006/relationships/hyperlink" Target="https://geodis.com/ie/blog/sustainability/why-do-we-need-more-women-top-management-positions" TargetMode="External"/><Relationship Id="rId10" Type="http://schemas.openxmlformats.org/officeDocument/2006/relationships/image" Target="../media/image22.jpeg"/><Relationship Id="rId4" Type="http://schemas.openxmlformats.org/officeDocument/2006/relationships/image" Target="../media/image21.png"/><Relationship Id="rId9" Type="http://schemas.openxmlformats.org/officeDocument/2006/relationships/hyperlink" Target="https://www.youtube.com/c/GeodisCorporate/video"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xml"/><Relationship Id="rId1" Type="http://schemas.openxmlformats.org/officeDocument/2006/relationships/slideLayout" Target="../slideLayouts/slideLayout5.xml"/><Relationship Id="rId4" Type="http://schemas.openxmlformats.org/officeDocument/2006/relationships/image" Target="../media/image24.jpeg"/></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hyperlink" Target="https://ciltskillnet.ie/news/women-transforming-transport-logistics-and-supply-chain-in-ireland/" TargetMode="External"/><Relationship Id="rId7" Type="http://schemas.openxmlformats.org/officeDocument/2006/relationships/image" Target="../media/image29.jpeg"/><Relationship Id="rId2" Type="http://schemas.openxmlformats.org/officeDocument/2006/relationships/hyperlink" Target="https://www.transporttraining.org/drive-change/" TargetMode="External"/><Relationship Id="rId1" Type="http://schemas.openxmlformats.org/officeDocument/2006/relationships/slideLayout" Target="../slideLayouts/slideLayout5.xml"/><Relationship Id="rId6" Type="http://schemas.openxmlformats.org/officeDocument/2006/relationships/image" Target="../media/image16.jpeg"/><Relationship Id="rId5" Type="http://schemas.openxmlformats.org/officeDocument/2006/relationships/image" Target="../media/image28.svg"/><Relationship Id="rId4" Type="http://schemas.openxmlformats.org/officeDocument/2006/relationships/image" Target="../media/image27.png"/></Relationships>
</file>

<file path=ppt/slides/_rels/slide2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hyperlink" Target="https://www.transporttraining.org/training/" TargetMode="Externa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hyperlink" Target="https://www.european-business.com/portraits/robert-bosch-sp-z-oo/a-pioneer-in-poland" TargetMode="External"/><Relationship Id="rId2" Type="http://schemas.openxmlformats.org/officeDocument/2006/relationships/image" Target="../media/image34.jpeg"/><Relationship Id="rId1" Type="http://schemas.openxmlformats.org/officeDocument/2006/relationships/slideLayout" Target="../slideLayouts/slideLayout5.xml"/><Relationship Id="rId4" Type="http://schemas.openxmlformats.org/officeDocument/2006/relationships/image" Target="../media/image35.jpeg"/></Relationships>
</file>

<file path=ppt/slides/_rels/slide26.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hyperlink" Target="https://www.pracujwlogistyce.pl/12-kobiety-w-logistyce/8146-kobieca-strona-dhl-supply-chain" TargetMode="External"/><Relationship Id="rId2" Type="http://schemas.openxmlformats.org/officeDocument/2006/relationships/hyperlink" Target="https://www.dhl.com/pl-pl/home/prasa/prasa-archiwum/2021/kobieca-strona-dhl-supply-chain.html" TargetMode="External"/><Relationship Id="rId1" Type="http://schemas.openxmlformats.org/officeDocument/2006/relationships/slideLayout" Target="../slideLayouts/slideLayout3.xml"/><Relationship Id="rId4" Type="http://schemas.openxmlformats.org/officeDocument/2006/relationships/hyperlink" Target="https://www.pulshr.pl/rekrutacja/gigant-logistyki-stawia-na-kobiety-stanowia-juz-ponad-polowe-zespolu,82899.html"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logwin-logistics.com/company/locations/worldwide-locations/poland.html" TargetMode="External"/><Relationship Id="rId2" Type="http://schemas.openxmlformats.org/officeDocument/2006/relationships/image" Target="../media/image42.jpeg"/><Relationship Id="rId1" Type="http://schemas.openxmlformats.org/officeDocument/2006/relationships/slideLayout" Target="../slideLayouts/slideLayout5.xml"/><Relationship Id="rId4" Type="http://schemas.openxmlformats.org/officeDocument/2006/relationships/image" Target="../media/image43.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hyperlink" Target="https://mercedes-benz-jawor.com.pl/en/" TargetMode="External"/><Relationship Id="rId2" Type="http://schemas.openxmlformats.org/officeDocument/2006/relationships/image" Target="../media/image47.jpeg"/><Relationship Id="rId1" Type="http://schemas.openxmlformats.org/officeDocument/2006/relationships/slideLayout" Target="../slideLayouts/slideLayout5.xml"/><Relationship Id="rId4" Type="http://schemas.openxmlformats.org/officeDocument/2006/relationships/image" Target="../media/image48.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hyperlink" Target="https://www.ikea.com/gb/en/this-is-ikea/work-with-us/diversity-and-inclusion-pub86a2cb59" TargetMode="External"/><Relationship Id="rId2" Type="http://schemas.openxmlformats.org/officeDocument/2006/relationships/image" Target="../media/image52.jpeg"/><Relationship Id="rId1" Type="http://schemas.openxmlformats.org/officeDocument/2006/relationships/slideLayout" Target="../slideLayouts/slideLayout5.xml"/><Relationship Id="rId6" Type="http://schemas.openxmlformats.org/officeDocument/2006/relationships/image" Target="../media/image54.png"/><Relationship Id="rId5" Type="http://schemas.openxmlformats.org/officeDocument/2006/relationships/hyperlink" Target="http://www.industry.ikea.pl/" TargetMode="External"/><Relationship Id="rId4" Type="http://schemas.openxmlformats.org/officeDocument/2006/relationships/image" Target="../media/image53.jpeg"/></Relationships>
</file>

<file path=ppt/slides/_rels/slide4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55.jpeg"/><Relationship Id="rId1" Type="http://schemas.openxmlformats.org/officeDocument/2006/relationships/slideLayout" Target="../slideLayouts/slideLayout2.xml"/><Relationship Id="rId5" Type="http://schemas.openxmlformats.org/officeDocument/2006/relationships/image" Target="../media/image58.jpg"/><Relationship Id="rId4" Type="http://schemas.openxmlformats.org/officeDocument/2006/relationships/image" Target="../media/image57.jpg"/></Relationships>
</file>

<file path=ppt/slides/_rels/slide4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slideLayout" Target="../slideLayouts/slideLayout5.xml"/><Relationship Id="rId1" Type="http://schemas.openxmlformats.org/officeDocument/2006/relationships/video" Target="https://www.youtube.com/embed/G2kFfgn4ugw?feature=oembed" TargetMode="External"/><Relationship Id="rId5" Type="http://schemas.openxmlformats.org/officeDocument/2006/relationships/image" Target="../media/image59.png"/><Relationship Id="rId4" Type="http://schemas.openxmlformats.org/officeDocument/2006/relationships/image" Target="../media/image53.jpeg"/></Relationships>
</file>

<file path=ppt/slides/_rels/slide4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pn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hyperlink" Target="https://www.irishtimes.com/sponsored/lidl/graduate-to-a-rewarding-career-at-one-of-ireland-s-leading-retailers-1.4355645" TargetMode="External"/><Relationship Id="rId3" Type="http://schemas.openxmlformats.org/officeDocument/2006/relationships/hyperlink" Target="https://momentumconsulting.ie/wp-content/uploads/2022/06/WIL-Opportunities-for-Women-in-Logistics-in-2022-by-Megan-Yeats.pdf" TargetMode="External"/><Relationship Id="rId7" Type="http://schemas.openxmlformats.org/officeDocument/2006/relationships/hyperlink" Target="https://fleet.ie/picture-of-the-week-megan-yeats-honoured-at-tud-from-russia-with-gold/" TargetMode="External"/><Relationship Id="rId12" Type="http://schemas.openxmlformats.org/officeDocument/2006/relationships/image" Target="../media/image12.jpeg"/><Relationship Id="rId2" Type="http://schemas.openxmlformats.org/officeDocument/2006/relationships/hyperlink" Target="https://soundcloud.com/mairtin-breathnach-402085309/megan-yeates-podcast?utm_source=linklinejournal.com&amp;utm_campaign=wtshare&amp;utm_medium=widget&amp;utm_content=https%253A%252F%252Fsoundcloud.com%252Fmairtin-breathnach-402085309%252Fmegan-yeates-podcast" TargetMode="External"/><Relationship Id="rId1" Type="http://schemas.openxmlformats.org/officeDocument/2006/relationships/slideLayout" Target="../slideLayouts/slideLayout5.xml"/><Relationship Id="rId6" Type="http://schemas.openxmlformats.org/officeDocument/2006/relationships/hyperlink" Target="https://worldskills.org/media/news/choosetochallenge-megan-ireland-freight-forwarding/" TargetMode="External"/><Relationship Id="rId11" Type="http://schemas.openxmlformats.org/officeDocument/2006/relationships/image" Target="../media/image11.svg"/><Relationship Id="rId5" Type="http://schemas.openxmlformats.org/officeDocument/2006/relationships/hyperlink" Target="https://mylogisticslifejourney.home.blog/" TargetMode="External"/><Relationship Id="rId10" Type="http://schemas.openxmlformats.org/officeDocument/2006/relationships/image" Target="../media/image10.png"/><Relationship Id="rId4" Type="http://schemas.openxmlformats.org/officeDocument/2006/relationships/hyperlink" Target="https://worldskills.org/" TargetMode="External"/><Relationship Id="rId9" Type="http://schemas.openxmlformats.org/officeDocument/2006/relationships/image" Target="../media/image9.jpeg"/></Relationships>
</file>

<file path=ppt/slides/_rels/slide5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jpeg"/><Relationship Id="rId1" Type="http://schemas.openxmlformats.org/officeDocument/2006/relationships/slideLayout" Target="../slideLayouts/slideLayout5.xml"/><Relationship Id="rId5" Type="http://schemas.openxmlformats.org/officeDocument/2006/relationships/image" Target="../media/image66.png"/><Relationship Id="rId4" Type="http://schemas.openxmlformats.org/officeDocument/2006/relationships/hyperlink" Target="https://www.mwsl.eu/aktualnosci/954-nawiazanie-wspolpracy-z-incora" TargetMode="External"/></Relationships>
</file>

<file path=ppt/slides/_rels/slide52.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hyperlink" Target="https://arka.eu/oferta.html" TargetMode="External"/><Relationship Id="rId2" Type="http://schemas.openxmlformats.org/officeDocument/2006/relationships/image" Target="../media/image53.jpeg"/><Relationship Id="rId1" Type="http://schemas.openxmlformats.org/officeDocument/2006/relationships/slideLayout" Target="../slideLayouts/slideLayout5.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jpeg"/></Relationships>
</file>

<file path=ppt/slides/_rels/slide55.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hyperlink" Target="https://www.kkwindsolutions.pl/" TargetMode="External"/><Relationship Id="rId2" Type="http://schemas.openxmlformats.org/officeDocument/2006/relationships/image" Target="../media/image72.jpeg"/><Relationship Id="rId1" Type="http://schemas.openxmlformats.org/officeDocument/2006/relationships/slideLayout" Target="../slideLayouts/slideLayout5.xml"/><Relationship Id="rId5" Type="http://schemas.openxmlformats.org/officeDocument/2006/relationships/image" Target="../media/image73.png"/><Relationship Id="rId4" Type="http://schemas.openxmlformats.org/officeDocument/2006/relationships/image" Target="../media/image53.jpeg"/></Relationships>
</file>

<file path=ppt/slides/_rels/slide57.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74.jpe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hyperlink" Target="https://wwwszczecin.uzs.gov.pl/" TargetMode="External"/><Relationship Id="rId2" Type="http://schemas.openxmlformats.org/officeDocument/2006/relationships/image" Target="../media/image76.png"/><Relationship Id="rId1" Type="http://schemas.openxmlformats.org/officeDocument/2006/relationships/slideLayout" Target="../slideLayouts/slideLayout5.xml"/><Relationship Id="rId4" Type="http://schemas.openxmlformats.org/officeDocument/2006/relationships/image" Target="../media/image65.jpeg"/></Relationships>
</file>

<file path=ppt/slides/_rels/slide59.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hyperlink" Target="https://worldskills.org/media/news/choosetochallenge-megan-ireland-freight-forwarding/" TargetMode="External"/><Relationship Id="rId2" Type="http://schemas.openxmlformats.org/officeDocument/2006/relationships/hyperlink" Target="https://the-irish-graduate.com/2020/07/20/my-graduate-life-megan-yeates/" TargetMode="External"/><Relationship Id="rId1" Type="http://schemas.openxmlformats.org/officeDocument/2006/relationships/slideLayout" Target="../slideLayouts/slideLayout2.xml"/><Relationship Id="rId4" Type="http://schemas.openxmlformats.org/officeDocument/2006/relationships/image" Target="../media/image13.jpeg"/></Relationships>
</file>

<file path=ppt/slides/_rels/slide6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78.png"/><Relationship Id="rId1" Type="http://schemas.openxmlformats.org/officeDocument/2006/relationships/slideLayout" Target="../slideLayouts/slideLayout5.xml"/><Relationship Id="rId4" Type="http://schemas.openxmlformats.org/officeDocument/2006/relationships/image" Target="../media/image65.jpeg"/></Relationships>
</file>

<file path=ppt/slides/_rels/slide6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image" Target="../media/image80.jpeg"/><Relationship Id="rId1" Type="http://schemas.openxmlformats.org/officeDocument/2006/relationships/slideLayout" Target="../slideLayouts/slideLayout1.xml"/><Relationship Id="rId4" Type="http://schemas.openxmlformats.org/officeDocument/2006/relationships/image" Target="../media/image82.jpeg"/></Relationships>
</file>

<file path=ppt/slides/_rels/slide62.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8" Type="http://schemas.openxmlformats.org/officeDocument/2006/relationships/image" Target="../media/image86.svg"/><Relationship Id="rId3" Type="http://schemas.openxmlformats.org/officeDocument/2006/relationships/hyperlink" Target="https://www.youtube.com/channel/UCzIQ6tyEFNOIAEXImzGdLxg" TargetMode="External"/><Relationship Id="rId7" Type="http://schemas.openxmlformats.org/officeDocument/2006/relationships/image" Target="../media/image85.png"/><Relationship Id="rId2" Type="http://schemas.openxmlformats.org/officeDocument/2006/relationships/hyperlink" Target="https://mobile.twitter.com/hashtag/DHL4Her?src=hashtag_click" TargetMode="External"/><Relationship Id="rId1" Type="http://schemas.openxmlformats.org/officeDocument/2006/relationships/slideLayout" Target="../slideLayouts/slideLayout6.xml"/><Relationship Id="rId6" Type="http://schemas.openxmlformats.org/officeDocument/2006/relationships/image" Target="../media/image84.jpeg"/><Relationship Id="rId5" Type="http://schemas.openxmlformats.org/officeDocument/2006/relationships/hyperlink" Target="https://expresscareers.dhl.com/global/en/dhl-life" TargetMode="External"/><Relationship Id="rId4" Type="http://schemas.openxmlformats.org/officeDocument/2006/relationships/hyperlink" Target="https://www.dhl.com/ie-en/home/press/press-archive/2021/dhl-global-forwarding-ireland-named-as-a-best-workplace-for-women.html" TargetMode="External"/><Relationship Id="rId9" Type="http://schemas.openxmlformats.org/officeDocument/2006/relationships/image" Target="../media/image87.png"/></Relationships>
</file>

<file path=ppt/slides/_rels/slide64.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hyperlink" Target="https://mobile.twitter.com/hashtag/DHL4Her?src=hashtag_click" TargetMode="External"/><Relationship Id="rId7" Type="http://schemas.openxmlformats.org/officeDocument/2006/relationships/image" Target="../media/image90.svg"/><Relationship Id="rId2" Type="http://schemas.openxmlformats.org/officeDocument/2006/relationships/slideLayout" Target="../slideLayouts/slideLayout2.xml"/><Relationship Id="rId1" Type="http://schemas.openxmlformats.org/officeDocument/2006/relationships/video" Target="https://www.youtube.com/embed/1Q042l9A2RQ?feature=oembed" TargetMode="External"/><Relationship Id="rId6" Type="http://schemas.openxmlformats.org/officeDocument/2006/relationships/image" Target="../media/image89.png"/><Relationship Id="rId5" Type="http://schemas.openxmlformats.org/officeDocument/2006/relationships/image" Target="../media/image88.jpeg"/><Relationship Id="rId10" Type="http://schemas.openxmlformats.org/officeDocument/2006/relationships/image" Target="../media/image93.svg"/><Relationship Id="rId4" Type="http://schemas.openxmlformats.org/officeDocument/2006/relationships/hyperlink" Target="https://mobile.twitter.com/dhlexpressire/status/1236653060677488640" TargetMode="External"/><Relationship Id="rId9" Type="http://schemas.openxmlformats.org/officeDocument/2006/relationships/image" Target="../media/image92.png"/></Relationships>
</file>

<file path=ppt/slides/_rels/slide65.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hyperlink" Target="https://ie.kuehne-nagel.com/" TargetMode="External"/><Relationship Id="rId7" Type="http://schemas.openxmlformats.org/officeDocument/2006/relationships/hyperlink" Target="https://ie.kuehne-nagel.com/company/about" TargetMode="External"/><Relationship Id="rId2" Type="http://schemas.openxmlformats.org/officeDocument/2006/relationships/image" Target="../media/image94.png"/><Relationship Id="rId1" Type="http://schemas.openxmlformats.org/officeDocument/2006/relationships/slideLayout" Target="../slideLayouts/slideLayout5.xml"/><Relationship Id="rId6" Type="http://schemas.openxmlformats.org/officeDocument/2006/relationships/hyperlink" Target="https://2019-annual-report.kuehne-nagel.com/sustainability/making-the-difference/raising-diversity-awareness" TargetMode="External"/><Relationship Id="rId5" Type="http://schemas.openxmlformats.org/officeDocument/2006/relationships/hyperlink" Target="https://jobs.kuehne-nagel.com/global/en/blogarticle/let-s-open-our-minds-during-the-international-women-s-week" TargetMode="External"/><Relationship Id="rId4" Type="http://schemas.openxmlformats.org/officeDocument/2006/relationships/hyperlink" Target="https://www.image.ie/agenda/this-logistics-company-was-voted-one-of-the-best-workplaces-for-women-in-ireland-248788" TargetMode="External"/></Relationships>
</file>

<file path=ppt/slides/_rels/slide66.xml.rels><?xml version="1.0" encoding="UTF-8" standalone="yes"?>
<Relationships xmlns="http://schemas.openxmlformats.org/package/2006/relationships"><Relationship Id="rId3" Type="http://schemas.openxmlformats.org/officeDocument/2006/relationships/hyperlink" Target="https://jobs.kuehne-nagel.com/global/en/blogarticle/curiosity-is-an-advantage" TargetMode="External"/><Relationship Id="rId2" Type="http://schemas.openxmlformats.org/officeDocument/2006/relationships/hyperlink" Target="https://jobs.kuehne-nagel.com/global/en" TargetMode="External"/><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67.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hyperlink" Target="https://ciltskillnet.ie/news/year-two-higher-certificate-in-sustainable-supply-chains-digitalisation-logistics/" TargetMode="External"/><Relationship Id="rId7" Type="http://schemas.openxmlformats.org/officeDocument/2006/relationships/image" Target="../media/image99.png"/><Relationship Id="rId2" Type="http://schemas.openxmlformats.org/officeDocument/2006/relationships/hyperlink" Target="https://ciltskillnet.ie/training/certificate-in-sustainable-supply-chains-and-logistics/" TargetMode="External"/><Relationship Id="rId1" Type="http://schemas.openxmlformats.org/officeDocument/2006/relationships/slideLayout" Target="../slideLayouts/slideLayout5.xml"/><Relationship Id="rId6" Type="http://schemas.openxmlformats.org/officeDocument/2006/relationships/image" Target="../media/image98.jpeg"/><Relationship Id="rId5" Type="http://schemas.openxmlformats.org/officeDocument/2006/relationships/hyperlink" Target="https://www.cilt.ie/Join-CILT/Women-in-Logistics-Transport" TargetMode="External"/><Relationship Id="rId4" Type="http://schemas.openxmlformats.org/officeDocument/2006/relationships/hyperlink" Target="https://ciltskillnet.ie/news/women-transforming-transport-logistics-and-supply-chain-in-ireland/" TargetMode="External"/><Relationship Id="rId9" Type="http://schemas.openxmlformats.org/officeDocument/2006/relationships/image" Target="../media/image101.svg"/></Relationships>
</file>

<file path=ppt/slides/_rels/slide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hyperlink" Target="https://www.cilt.ie/" TargetMode="External"/><Relationship Id="rId7" Type="http://schemas.openxmlformats.org/officeDocument/2006/relationships/image" Target="../media/image105.svg"/><Relationship Id="rId2" Type="http://schemas.openxmlformats.org/officeDocument/2006/relationships/image" Target="../media/image19.jpeg"/><Relationship Id="rId1" Type="http://schemas.openxmlformats.org/officeDocument/2006/relationships/slideLayout" Target="../slideLayouts/slideLayout2.xml"/><Relationship Id="rId6" Type="http://schemas.openxmlformats.org/officeDocument/2006/relationships/image" Target="../media/image104.png"/><Relationship Id="rId5" Type="http://schemas.openxmlformats.org/officeDocument/2006/relationships/image" Target="../media/image103.svg"/><Relationship Id="rId4" Type="http://schemas.openxmlformats.org/officeDocument/2006/relationships/image" Target="../media/image102.png"/></Relationships>
</file>

<file path=ppt/slides/_rels/slide71.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2.xml"/><Relationship Id="rId1" Type="http://schemas.openxmlformats.org/officeDocument/2006/relationships/slideLayout" Target="../slideLayouts/slideLayout5.xml"/><Relationship Id="rId5" Type="http://schemas.openxmlformats.org/officeDocument/2006/relationships/image" Target="../media/image108.jpeg"/><Relationship Id="rId4" Type="http://schemas.openxmlformats.org/officeDocument/2006/relationships/image" Target="../media/image107.png"/></Relationships>
</file>

<file path=ppt/slides/_rels/slide72.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hyperlink" Target="https://www.woodsides.com/careers/#:~:text=Careers%20at%20Woodsides,that%20we%20employ%20the%20best." TargetMode="External"/><Relationship Id="rId1" Type="http://schemas.openxmlformats.org/officeDocument/2006/relationships/slideLayout" Target="../slideLayouts/slideLayout1.xml"/><Relationship Id="rId4" Type="http://schemas.openxmlformats.org/officeDocument/2006/relationships/image" Target="../media/image110.jpeg"/></Relationships>
</file>

<file path=ppt/slides/_rels/slide73.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111.jpeg"/><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114.jpeg"/></Relationships>
</file>

<file path=ppt/slides/_rels/slide7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hyperlink" Target="https://www.womeninlogistics.info/" TargetMode="External"/><Relationship Id="rId2" Type="http://schemas.openxmlformats.org/officeDocument/2006/relationships/hyperlink" Target="https://www.linkedin.com/groups/13963313/" TargetMode="External"/><Relationship Id="rId1" Type="http://schemas.openxmlformats.org/officeDocument/2006/relationships/slideLayout" Target="../slideLayouts/slideLayout4.xml"/><Relationship Id="rId4" Type="http://schemas.openxmlformats.org/officeDocument/2006/relationships/hyperlink" Target="https://www.womeninlogistics.info/wil-power-network-club-pledge-card/" TargetMode="Externa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D781292-D174-8FB6-EBEF-E03074AD5182}"/>
              </a:ext>
            </a:extLst>
          </p:cNvPr>
          <p:cNvPicPr>
            <a:picLocks noChangeAspect="1"/>
          </p:cNvPicPr>
          <p:nvPr/>
        </p:nvPicPr>
        <p:blipFill>
          <a:blip r:embed="rId2"/>
          <a:stretch>
            <a:fillRect/>
          </a:stretch>
        </p:blipFill>
        <p:spPr>
          <a:xfrm rot="309024">
            <a:off x="107230" y="694871"/>
            <a:ext cx="2268602" cy="2491014"/>
          </a:xfrm>
          <a:prstGeom prst="rect">
            <a:avLst/>
          </a:prstGeom>
        </p:spPr>
      </p:pic>
      <p:pic>
        <p:nvPicPr>
          <p:cNvPr id="20" name="Picture 19" descr="Logo&#10;&#10;Description automatically generated with medium confidence">
            <a:extLst>
              <a:ext uri="{FF2B5EF4-FFF2-40B4-BE49-F238E27FC236}">
                <a16:creationId xmlns:a16="http://schemas.microsoft.com/office/drawing/2014/main" id="{071C66A6-7075-D5C9-A8BD-A200815C0B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83948" y="716234"/>
            <a:ext cx="3018790" cy="969645"/>
          </a:xfrm>
          <a:prstGeom prst="rect">
            <a:avLst/>
          </a:prstGeom>
        </p:spPr>
      </p:pic>
      <p:sp>
        <p:nvSpPr>
          <p:cNvPr id="21" name="TextBox 20">
            <a:extLst>
              <a:ext uri="{FF2B5EF4-FFF2-40B4-BE49-F238E27FC236}">
                <a16:creationId xmlns:a16="http://schemas.microsoft.com/office/drawing/2014/main" id="{C4D8A96F-21A4-E6B7-1609-01AA93773AA8}"/>
              </a:ext>
            </a:extLst>
          </p:cNvPr>
          <p:cNvSpPr txBox="1"/>
          <p:nvPr/>
        </p:nvSpPr>
        <p:spPr>
          <a:xfrm>
            <a:off x="2402114" y="3021552"/>
            <a:ext cx="4114800" cy="345650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r>
              <a:rPr lang="en-US" sz="3600" b="1" dirty="0">
                <a:solidFill>
                  <a:srgbClr val="31475E"/>
                </a:solidFill>
                <a:effectLst/>
                <a:latin typeface="Calibri" panose="020F0502020204030204" pitchFamily="34" charset="0"/>
                <a:ea typeface="Calibri" panose="020F0502020204030204" pitchFamily="34" charset="0"/>
                <a:cs typeface="Calibri" panose="020F0502020204030204" pitchFamily="34" charset="0"/>
              </a:rPr>
              <a:t>TOOLKIT FÜR BEWÄHRTE VERFAHREN </a:t>
            </a:r>
            <a:r>
              <a:rPr lang="en-US" sz="3600" dirty="0">
                <a:solidFill>
                  <a:srgbClr val="F05856"/>
                </a:solidFill>
                <a:effectLst/>
                <a:latin typeface="Calibri" panose="020F0502020204030204" pitchFamily="34" charset="0"/>
                <a:ea typeface="Calibri" panose="020F0502020204030204" pitchFamily="34" charset="0"/>
                <a:cs typeface="Calibri" panose="020F0502020204030204" pitchFamily="34" charset="0"/>
              </a:rPr>
              <a:t>ZUR FÖRDERUNG WEIBLICHER FÜHRUNGSKRÄFTE IN VERKEHR UND LOGISTIK</a:t>
            </a:r>
            <a:endParaRPr lang="en-GB" sz="3600" dirty="0">
              <a:solidFill>
                <a:srgbClr val="F05856"/>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2" name="Group 21">
            <a:extLst>
              <a:ext uri="{FF2B5EF4-FFF2-40B4-BE49-F238E27FC236}">
                <a16:creationId xmlns:a16="http://schemas.microsoft.com/office/drawing/2014/main" id="{FB56D278-7060-BC53-B59C-5E26F12C381D}"/>
              </a:ext>
            </a:extLst>
          </p:cNvPr>
          <p:cNvGrpSpPr/>
          <p:nvPr/>
        </p:nvGrpSpPr>
        <p:grpSpPr>
          <a:xfrm>
            <a:off x="5065486" y="9285515"/>
            <a:ext cx="1796234" cy="508000"/>
            <a:chOff x="0" y="0"/>
            <a:chExt cx="2227308" cy="508000"/>
          </a:xfrm>
        </p:grpSpPr>
        <p:sp>
          <p:nvSpPr>
            <p:cNvPr id="27" name="Rectangle 26">
              <a:extLst>
                <a:ext uri="{FF2B5EF4-FFF2-40B4-BE49-F238E27FC236}">
                  <a16:creationId xmlns:a16="http://schemas.microsoft.com/office/drawing/2014/main" id="{77FC0879-CA31-10E8-6433-CE7AC10E2239}"/>
                </a:ext>
              </a:extLst>
            </p:cNvPr>
            <p:cNvSpPr/>
            <p:nvPr/>
          </p:nvSpPr>
          <p:spPr>
            <a:xfrm>
              <a:off x="0" y="0"/>
              <a:ext cx="2227308" cy="5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GB" dirty="0"/>
            </a:p>
          </p:txBody>
        </p:sp>
        <p:pic>
          <p:nvPicPr>
            <p:cNvPr id="28" name="Picture 27">
              <a:extLst>
                <a:ext uri="{FF2B5EF4-FFF2-40B4-BE49-F238E27FC236}">
                  <a16:creationId xmlns:a16="http://schemas.microsoft.com/office/drawing/2014/main" id="{BF16FF07-A970-862E-A244-08A8DBE20DB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r="44449"/>
            <a:stretch/>
          </p:blipFill>
          <p:spPr bwMode="auto">
            <a:xfrm>
              <a:off x="203200" y="101600"/>
              <a:ext cx="1306195" cy="299720"/>
            </a:xfrm>
            <a:prstGeom prst="rect">
              <a:avLst/>
            </a:prstGeom>
            <a:ln>
              <a:noFill/>
            </a:ln>
            <a:extLst>
              <a:ext uri="{53640926-AAD7-44D8-BBD7-CCE9431645EC}">
                <a14:shadowObscured xmlns:a14="http://schemas.microsoft.com/office/drawing/2010/main"/>
              </a:ext>
            </a:extLst>
          </p:spPr>
        </p:pic>
      </p:grpSp>
    </p:spTree>
    <p:extLst>
      <p:ext uri="{BB962C8B-B14F-4D97-AF65-F5344CB8AC3E}">
        <p14:creationId xmlns:p14="http://schemas.microsoft.com/office/powerpoint/2010/main" val="1192869327"/>
      </p:ext>
    </p:extLst>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r>
              <a:rPr lang="en-US" dirty="0"/>
              <a:t>Datum des Interviews</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en-US" dirty="0"/>
              <a:t>23.03.2022</a:t>
            </a:r>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r>
              <a:rPr lang="en-US" dirty="0"/>
              <a:t>Kontaktperson</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en-US" dirty="0"/>
              <a:t>Titel</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prstGeom prst="rect">
            <a:avLst/>
          </a:prstGeom>
        </p:spPr>
        <p:txBody>
          <a:bodyPr/>
          <a:lstStyle/>
          <a:p>
            <a:r>
              <a:rPr lang="en-US" dirty="0"/>
              <a:t>Titel</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6" y="3523328"/>
            <a:ext cx="2694087" cy="349177"/>
          </a:xfrm>
          <a:prstGeom prst="rect">
            <a:avLst/>
          </a:prstGeom>
        </p:spPr>
        <p:txBody>
          <a:bodyPr/>
          <a:lstStyle/>
          <a:p>
            <a:r>
              <a:rPr lang="en-US" dirty="0"/>
              <a:t>Name</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prstGeom prst="rect">
            <a:avLst/>
          </a:prstGeom>
        </p:spPr>
        <p:txBody>
          <a:bodyPr/>
          <a:lstStyle/>
          <a:p>
            <a:r>
              <a:rPr lang="en-US" dirty="0"/>
              <a:t>Frau Milena</a:t>
            </a:r>
          </a:p>
        </p:txBody>
      </p:sp>
      <p:sp>
        <p:nvSpPr>
          <p:cNvPr id="48" name="Picture Placeholder 47">
            <a:extLst>
              <a:ext uri="{FF2B5EF4-FFF2-40B4-BE49-F238E27FC236}">
                <a16:creationId xmlns:a16="http://schemas.microsoft.com/office/drawing/2014/main" id="{A706D45C-1D7F-664E-936A-E4A01E3CD776}"/>
              </a:ext>
            </a:extLst>
          </p:cNvPr>
          <p:cNvSpPr>
            <a:spLocks noGrp="1"/>
          </p:cNvSpPr>
          <p:nvPr>
            <p:ph type="pic" sz="quarter" idx="56"/>
          </p:nvPr>
        </p:nvSpPr>
        <p:spPr/>
      </p:sp>
      <p:sp>
        <p:nvSpPr>
          <p:cNvPr id="49" name="Picture Placeholder 48">
            <a:extLst>
              <a:ext uri="{FF2B5EF4-FFF2-40B4-BE49-F238E27FC236}">
                <a16:creationId xmlns:a16="http://schemas.microsoft.com/office/drawing/2014/main" id="{9F1142FC-E1FE-784D-ADAC-C3317335AD42}"/>
              </a:ext>
            </a:extLst>
          </p:cNvPr>
          <p:cNvSpPr>
            <a:spLocks noGrp="1"/>
          </p:cNvSpPr>
          <p:nvPr>
            <p:ph type="pic" sz="quarter" idx="66"/>
          </p:nvPr>
        </p:nvSpPr>
        <p:spPr>
          <a:solidFill>
            <a:srgbClr val="F05856"/>
          </a:solidFill>
        </p:spPr>
      </p:sp>
      <p:grpSp>
        <p:nvGrpSpPr>
          <p:cNvPr id="17" name="Group 16">
            <a:extLst>
              <a:ext uri="{FF2B5EF4-FFF2-40B4-BE49-F238E27FC236}">
                <a16:creationId xmlns:a16="http://schemas.microsoft.com/office/drawing/2014/main" id="{03FE64B4-10BA-B54D-85FA-0A11220FF92B}"/>
              </a:ext>
            </a:extLst>
          </p:cNvPr>
          <p:cNvGrpSpPr/>
          <p:nvPr/>
        </p:nvGrpSpPr>
        <p:grpSpPr>
          <a:xfrm>
            <a:off x="2179156" y="8061484"/>
            <a:ext cx="971741" cy="832733"/>
            <a:chOff x="3916507" y="3269513"/>
            <a:chExt cx="971741"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CLICK</a:t>
              </a:r>
            </a:p>
            <a:p>
              <a:pPr marL="12700" algn="ctr">
                <a:lnSpc>
                  <a:spcPts val="1420"/>
                </a:lnSpc>
                <a:spcBef>
                  <a:spcPts val="100"/>
                </a:spcBef>
              </a:pPr>
              <a:r>
                <a:rPr lang="en-IE" sz="1300" dirty="0">
                  <a:solidFill>
                    <a:schemeClr val="bg1"/>
                  </a:solidFill>
                  <a:latin typeface="Gotham Medium" pitchFamily="2" charset="0"/>
                  <a:cs typeface="Gotham Medium" pitchFamily="2" charset="0"/>
                </a:rPr>
                <a:t>ANSCHAUEN</a:t>
              </a:r>
            </a:p>
          </p:txBody>
        </p:sp>
      </p:grpSp>
      <p:sp>
        <p:nvSpPr>
          <p:cNvPr id="3" name="Text Placeholder 2">
            <a:extLst>
              <a:ext uri="{FF2B5EF4-FFF2-40B4-BE49-F238E27FC236}">
                <a16:creationId xmlns:a16="http://schemas.microsoft.com/office/drawing/2014/main" id="{BEE04C20-A653-4CC5-D7E3-6FF8A5DDD495}"/>
              </a:ext>
            </a:extLst>
          </p:cNvPr>
          <p:cNvSpPr>
            <a:spLocks noGrp="1"/>
          </p:cNvSpPr>
          <p:nvPr>
            <p:ph type="body" sz="quarter" idx="32"/>
          </p:nvPr>
        </p:nvSpPr>
        <p:spPr>
          <a:xfrm>
            <a:off x="3744595" y="3433705"/>
            <a:ext cx="2865335" cy="5044145"/>
          </a:xfrm>
        </p:spPr>
        <p:txBody>
          <a:bodyPr/>
          <a:lstStyle/>
          <a:p>
            <a:r>
              <a:rPr lang="en-GB" sz="1400" dirty="0">
                <a:solidFill>
                  <a:schemeClr val="tx1"/>
                </a:solidFill>
                <a:latin typeface="Calibri" panose="020F0502020204030204" pitchFamily="34" charset="0"/>
                <a:ea typeface="Calibri" panose="020F0502020204030204" pitchFamily="34" charset="0"/>
                <a:cs typeface="Times New Roman" panose="02020603050405020304" pitchFamily="18" charset="0"/>
              </a:rPr>
              <a:t>Ausgehend von der beruflichen Situation einer weiblichen Führungskraft in einem Logistikunternehmen. Dieser Fall wirft ein Licht auf eine vertraute Situation, in der die Kompetenzen einer Frau aufgrund von vorgefassten Meinungen ignoriert werden. Solche virtuellen gläsernen Wände und gläsernen Decken erfordern ein besseres Bewusstsein und Techniken, um mit solchen Situationen umzugehen.</a:t>
            </a:r>
            <a:endParaRPr lang="LID4096" sz="14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367479933"/>
      </p:ext>
    </p:extLst>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860495" y="1237481"/>
            <a:ext cx="5435599" cy="1993536"/>
          </a:xfrm>
        </p:spPr>
        <p:txBody>
          <a:bodyPr anchor="ctr">
            <a:noAutofit/>
          </a:bodyPr>
          <a:lstStyle/>
          <a:p>
            <a:pPr algn="just">
              <a:lnSpc>
                <a:spcPct val="115000"/>
              </a:lnSpc>
              <a:spcAft>
                <a:spcPts val="800"/>
              </a:spcAft>
            </a:pPr>
            <a:r>
              <a:rPr lang="en-GB" sz="1400" dirty="0">
                <a:solidFill>
                  <a:schemeClr val="tx1"/>
                </a:solidFill>
                <a:latin typeface="Calibri" panose="020F0502020204030204" pitchFamily="34" charset="0"/>
                <a:cs typeface="Times New Roman" panose="02020603050405020304" pitchFamily="18" charset="0"/>
                <a:sym typeface="FontAwesome"/>
              </a:rPr>
              <a:t>Unternehmen A - Die Muttergesellschaft (bezeichnet als Parent Inc.). Ausländisches, nicht-europäisches Land. Ihr Vertreter, Eigentümer und Direktor, Herr A.</a:t>
            </a:r>
          </a:p>
          <a:p>
            <a:pPr algn="just">
              <a:lnSpc>
                <a:spcPct val="115000"/>
              </a:lnSpc>
              <a:spcAft>
                <a:spcPts val="800"/>
              </a:spcAft>
            </a:pPr>
            <a:r>
              <a:rPr lang="en-GB" sz="1400" dirty="0">
                <a:solidFill>
                  <a:schemeClr val="tx1"/>
                </a:solidFill>
                <a:latin typeface="Calibri" panose="020F0502020204030204" pitchFamily="34" charset="0"/>
                <a:cs typeface="Times New Roman" panose="02020603050405020304" pitchFamily="18" charset="0"/>
                <a:sym typeface="FontAwesome"/>
              </a:rPr>
              <a:t>Unternehmen AB - Tochterunternehmen (als Tochtergesellschaft bezeichnet). Käufer. Ein Unternehmen aus einem Nicht-EU-Land in der EU. Seine Vertreterin, die Logistikleiterin, Frau Milena.</a:t>
            </a:r>
          </a:p>
          <a:p>
            <a:pPr algn="just">
              <a:lnSpc>
                <a:spcPct val="115000"/>
              </a:lnSpc>
              <a:spcAft>
                <a:spcPts val="800"/>
              </a:spcAft>
            </a:pPr>
            <a:r>
              <a:rPr lang="en-GB" sz="1400" dirty="0">
                <a:solidFill>
                  <a:schemeClr val="tx1"/>
                </a:solidFill>
                <a:latin typeface="Calibri" panose="020F0502020204030204" pitchFamily="34" charset="0"/>
                <a:cs typeface="Times New Roman" panose="02020603050405020304" pitchFamily="18" charset="0"/>
                <a:sym typeface="FontAwesome"/>
              </a:rPr>
              <a:t>Unternehmen C - Vertriebsgesellschaft (als Verkäufer bezeichnet). Ein Unternehmen aus einem EU-Land. Ihr Vertreter, der Direktor, Herr C.</a:t>
            </a: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60496" y="3371161"/>
            <a:ext cx="5435600" cy="446871"/>
          </a:xfrm>
        </p:spPr>
        <p:txBody>
          <a:bodyPr/>
          <a:lstStyle/>
          <a:p>
            <a:pPr fontAlgn="base"/>
            <a:r>
              <a:rPr lang="en-IE" sz="1600" b="1" dirty="0">
                <a:solidFill>
                  <a:schemeClr val="tx1"/>
                </a:solidFill>
              </a:rPr>
              <a:t>Hintergrund</a:t>
            </a: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674107" y="6135853"/>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222118" y="927722"/>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222118" y="3657130"/>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 Placeholder 7">
            <a:extLst>
              <a:ext uri="{FF2B5EF4-FFF2-40B4-BE49-F238E27FC236}">
                <a16:creationId xmlns:a16="http://schemas.microsoft.com/office/drawing/2014/main" id="{42CBBF01-8ABE-59BC-650E-604C6A6A6AF0}"/>
              </a:ext>
            </a:extLst>
          </p:cNvPr>
          <p:cNvSpPr txBox="1">
            <a:spLocks/>
          </p:cNvSpPr>
          <p:nvPr/>
        </p:nvSpPr>
        <p:spPr>
          <a:xfrm>
            <a:off x="896287" y="619957"/>
            <a:ext cx="5435600" cy="446871"/>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fontAlgn="base" hangingPunct="1"/>
            <a:r>
              <a:rPr lang="en-GB" sz="1600" b="1" dirty="0">
                <a:solidFill>
                  <a:schemeClr val="tx1"/>
                </a:solidFill>
                <a:latin typeface="Gotham Medium"/>
                <a:ea typeface="Calibri" panose="020F0502020204030204" pitchFamily="34" charset="0"/>
                <a:cs typeface="Calibri" panose="020F0502020204030204" pitchFamily="34" charset="0"/>
              </a:rPr>
              <a:t>Beteiligte Personen</a:t>
            </a:r>
            <a:endParaRPr lang="en-DE" sz="1600" b="1" dirty="0">
              <a:solidFill>
                <a:schemeClr val="tx1"/>
              </a:solidFill>
              <a:latin typeface="Gotham Medium"/>
              <a:ea typeface="Calibri" panose="020F0502020204030204" pitchFamily="34" charset="0"/>
              <a:cs typeface="Calibri" panose="020F0502020204030204" pitchFamily="34" charset="0"/>
            </a:endParaRPr>
          </a:p>
        </p:txBody>
      </p:sp>
      <p:sp>
        <p:nvSpPr>
          <p:cNvPr id="36" name="Text Placeholder 6">
            <a:extLst>
              <a:ext uri="{FF2B5EF4-FFF2-40B4-BE49-F238E27FC236}">
                <a16:creationId xmlns:a16="http://schemas.microsoft.com/office/drawing/2014/main" id="{D7CDAF51-F8C8-9D7B-ABB4-00B081360759}"/>
              </a:ext>
            </a:extLst>
          </p:cNvPr>
          <p:cNvSpPr txBox="1">
            <a:spLocks/>
          </p:cNvSpPr>
          <p:nvPr/>
        </p:nvSpPr>
        <p:spPr>
          <a:xfrm>
            <a:off x="860495" y="3969674"/>
            <a:ext cx="5435599" cy="1847059"/>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just" hangingPunct="1">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Gemäß der Vereinbarung zwischen dem Direktor der Muttergesellschaft und dem Verkäufer wurde ein Vertrag über den Kauf von Waren und deren Einfuhr aus einem EU-Land in ein europäisches Nicht-EU-Land im Namen der Tochtergesellschaft geschlossen. Der Direktor der Muttergesellschaft teilt Milena (der Logistikmanagerin der Tochtergesellschaft) vom Ausland aus mit, dass ein Kaufvertrag mit dem Verkäufer geschlossen wurde und dass die Ausrüstung innerhalb kürzester Zeit aus dem EU-Land in das europäische Nicht-EU-Land geliefert werden wird. </a:t>
            </a:r>
            <a:endParaRPr lang="en-GB" sz="14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2" name="Text Placeholder 7">
            <a:extLst>
              <a:ext uri="{FF2B5EF4-FFF2-40B4-BE49-F238E27FC236}">
                <a16:creationId xmlns:a16="http://schemas.microsoft.com/office/drawing/2014/main" id="{2BACD189-FFCB-D2AA-9723-B09DBD6A7DB9}"/>
              </a:ext>
            </a:extLst>
          </p:cNvPr>
          <p:cNvSpPr txBox="1">
            <a:spLocks/>
          </p:cNvSpPr>
          <p:nvPr/>
        </p:nvSpPr>
        <p:spPr>
          <a:xfrm>
            <a:off x="1054481" y="6138955"/>
            <a:ext cx="5430160" cy="348400"/>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600" b="1" dirty="0">
                <a:solidFill>
                  <a:schemeClr val="tx1"/>
                </a:solidFill>
                <a:latin typeface="Gotham Medium"/>
                <a:ea typeface="Calibri" panose="020F0502020204030204" pitchFamily="34" charset="0"/>
                <a:cs typeface="Calibri" panose="020F0502020204030204" pitchFamily="34" charset="0"/>
              </a:rPr>
              <a:t>Das Geschäftsproblem</a:t>
            </a:r>
          </a:p>
        </p:txBody>
      </p:sp>
      <p:sp>
        <p:nvSpPr>
          <p:cNvPr id="3" name="Text Placeholder 5">
            <a:extLst>
              <a:ext uri="{FF2B5EF4-FFF2-40B4-BE49-F238E27FC236}">
                <a16:creationId xmlns:a16="http://schemas.microsoft.com/office/drawing/2014/main" id="{6F8968BE-81CB-F84B-F451-5DB857304F87}"/>
              </a:ext>
            </a:extLst>
          </p:cNvPr>
          <p:cNvSpPr>
            <a:spLocks noGrp="1"/>
          </p:cNvSpPr>
          <p:nvPr>
            <p:ph type="body" sz="quarter" idx="32"/>
          </p:nvPr>
        </p:nvSpPr>
        <p:spPr>
          <a:xfrm>
            <a:off x="1002178" y="6625060"/>
            <a:ext cx="5412847" cy="2570340"/>
          </a:xfrm>
        </p:spPr>
        <p:txBody>
          <a:bodyPr/>
          <a:lstStyle/>
          <a:p>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Milena prüft die Möglichkeit, eventuelle Einfuhrprivilegien in Anspruch zu nehmen, um die Zahlung von Zöllen zu vermeiden, wenn das Gesetz dies zulässt. Diese Möglichkeit besteht natürlich, wenn die Bedingungen erfüllt sind, </a:t>
            </a:r>
            <a:r>
              <a:rPr lang="en-GB" sz="1400" dirty="0" err="1">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 h. </a:t>
            </a: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wenn es bilaterale oder multilaterale Freihandelsabkommen oder -vereinbarungen mit dem Einfuhrland gibt und wenn die Bedingung des kumulativen Präferenzursprungs erfüllt ist, d. h. wenn die eingeführten Ausrüstungen im Land des Exporteurs hergestellt wurden. Mit dem EU-Land, in dem das Unternehmen ansässig ist, gibt es jedoch kein solches Abkommen, so dass Milena schnell klar wird, dass ihre Tochtergesellschaft Einfuhrzölle zahlen muss.</a:t>
            </a:r>
            <a:endParaRPr lang="en-US" sz="800" dirty="0">
              <a:solidFill>
                <a:schemeClr val="tx1"/>
              </a:solidFill>
            </a:endParaRPr>
          </a:p>
        </p:txBody>
      </p:sp>
      <p:grpSp>
        <p:nvGrpSpPr>
          <p:cNvPr id="4" name="Group 3">
            <a:extLst>
              <a:ext uri="{FF2B5EF4-FFF2-40B4-BE49-F238E27FC236}">
                <a16:creationId xmlns:a16="http://schemas.microsoft.com/office/drawing/2014/main" id="{39C86527-456C-DE4A-0707-48C13985B0C0}"/>
              </a:ext>
            </a:extLst>
          </p:cNvPr>
          <p:cNvGrpSpPr/>
          <p:nvPr/>
        </p:nvGrpSpPr>
        <p:grpSpPr>
          <a:xfrm>
            <a:off x="305256" y="6239892"/>
            <a:ext cx="6712351" cy="597212"/>
            <a:chOff x="137702" y="3746222"/>
            <a:chExt cx="6712351" cy="597212"/>
          </a:xfrm>
        </p:grpSpPr>
        <p:cxnSp>
          <p:nvCxnSpPr>
            <p:cNvPr id="5" name="Straight Connector 4">
              <a:extLst>
                <a:ext uri="{FF2B5EF4-FFF2-40B4-BE49-F238E27FC236}">
                  <a16:creationId xmlns:a16="http://schemas.microsoft.com/office/drawing/2014/main" id="{F5982291-C3AB-B4B3-14BF-0B340AC92ED5}"/>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8D2BEB95-CAD4-4E1D-B356-F973974A76A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Tree>
    <p:extLst>
      <p:ext uri="{BB962C8B-B14F-4D97-AF65-F5344CB8AC3E}">
        <p14:creationId xmlns:p14="http://schemas.microsoft.com/office/powerpoint/2010/main" val="2534493376"/>
      </p:ext>
    </p:extLst>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905402" y="3220177"/>
            <a:ext cx="5430160" cy="348400"/>
          </a:xfrm>
        </p:spPr>
        <p:txBody>
          <a:bodyPr/>
          <a:lstStyle/>
          <a:p>
            <a:r>
              <a:rPr lang="en-US" sz="1600" b="1" dirty="0">
                <a:solidFill>
                  <a:schemeClr val="tx1"/>
                </a:solidFill>
              </a:rPr>
              <a:t>Die Antwort</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905402" y="3730471"/>
            <a:ext cx="5411685" cy="2220585"/>
          </a:xfrm>
        </p:spPr>
        <p:txBody>
          <a:bodyPr/>
          <a:lstStyle/>
          <a:p>
            <a:pPr marL="0" indent="0">
              <a:buClr>
                <a:srgbClr val="24CAF8"/>
              </a:buClr>
              <a:buNone/>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Milena informiert ihren Vorgesetzten von Parent Inc. und erklärt anhand der beigefügten Auszüge aus dem Gesetz und dem Vertrag, dass bei der Einfuhr der Geräte aus einem EU-Land Zollgebühren zu entrichten sind. Im Schriftverkehr wird auch Herr C, der Direktor der Firma Seller, angesprochen, der darauf besteht, dass die Balken in Russland hergestellt wurden und dass es keine Rolle spielt, ob sie aus Russland in das EU-Land und dann aus dem EU-Land in das europäische Nicht-EU-Land importiert wurden, und behauptet, dass es angesichts des Freihandelsabkommens zwischen dem europäischen Nicht-EU-Land und Russland möglich ist, das Privileg der Einfuhr ohne Zahlung von Zöllen zu nutzen.</a:t>
            </a:r>
            <a:endParaRPr lang="en-US" sz="800" dirty="0">
              <a:solidFill>
                <a:schemeClr val="tx1"/>
              </a:solidFill>
            </a:endParaRPr>
          </a:p>
        </p:txBody>
      </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356857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326997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 name="Picture Placeholder 4">
            <a:extLst>
              <a:ext uri="{FF2B5EF4-FFF2-40B4-BE49-F238E27FC236}">
                <a16:creationId xmlns:a16="http://schemas.microsoft.com/office/drawing/2014/main" id="{67359B10-E6BD-494C-A189-CC42EED8B4FB}"/>
              </a:ext>
            </a:extLst>
          </p:cNvPr>
          <p:cNvSpPr>
            <a:spLocks noGrp="1"/>
          </p:cNvSpPr>
          <p:nvPr>
            <p:ph type="pic" sz="quarter" idx="56"/>
          </p:nvPr>
        </p:nvSpPr>
        <p:spPr/>
      </p:sp>
      <p:sp>
        <p:nvSpPr>
          <p:cNvPr id="9" name="Text Placeholder 2">
            <a:extLst>
              <a:ext uri="{FF2B5EF4-FFF2-40B4-BE49-F238E27FC236}">
                <a16:creationId xmlns:a16="http://schemas.microsoft.com/office/drawing/2014/main" id="{8D138C50-DF9B-E2EB-19A0-C5ABD3FDAE8C}"/>
              </a:ext>
            </a:extLst>
          </p:cNvPr>
          <p:cNvSpPr>
            <a:spLocks noGrp="1"/>
          </p:cNvSpPr>
          <p:nvPr>
            <p:ph type="body" sz="quarter" idx="58"/>
          </p:nvPr>
        </p:nvSpPr>
        <p:spPr>
          <a:xfrm>
            <a:off x="756838" y="6091474"/>
            <a:ext cx="5435599" cy="348400"/>
          </a:xfrm>
        </p:spPr>
        <p:txBody>
          <a:bodyPr/>
          <a:lstStyle/>
          <a:p>
            <a:r>
              <a:rPr lang="en-US" sz="1600" b="1" dirty="0">
                <a:solidFill>
                  <a:schemeClr val="tx1"/>
                </a:solidFill>
              </a:rPr>
              <a:t>Die Klausel</a:t>
            </a:r>
          </a:p>
        </p:txBody>
      </p:sp>
      <p:sp>
        <p:nvSpPr>
          <p:cNvPr id="11" name="Text Placeholder 1">
            <a:extLst>
              <a:ext uri="{FF2B5EF4-FFF2-40B4-BE49-F238E27FC236}">
                <a16:creationId xmlns:a16="http://schemas.microsoft.com/office/drawing/2014/main" id="{D05CB091-30F6-1B2B-4909-268CDC0FF271}"/>
              </a:ext>
            </a:extLst>
          </p:cNvPr>
          <p:cNvSpPr>
            <a:spLocks noGrp="1"/>
          </p:cNvSpPr>
          <p:nvPr>
            <p:ph type="body" sz="quarter" idx="32"/>
          </p:nvPr>
        </p:nvSpPr>
        <p:spPr>
          <a:xfrm>
            <a:off x="905402" y="6510620"/>
            <a:ext cx="5411684" cy="2743062"/>
          </a:xfrm>
        </p:spPr>
        <p:txBody>
          <a:bodyPr/>
          <a:lstStyle/>
          <a:p>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Das Freihandelsabkommen zwischen Russland und europäischen Nicht-EU-Ländern ermöglicht den Import/Export von Waren aus europäischen Nicht-EU-Ländern nach Russland und umgekehrt, sofern der Handel direkt zwischen Unternehmen aus Russland und einem europäischen Nicht-EU-Land abgewickelt wird und die verkauften/gekauften Waren einen präferenziellen russischen/nicht-europäischen Ursprung haben und in einem dieser Länder hergestellt wurden.</a:t>
            </a:r>
          </a:p>
          <a:p>
            <a:endPar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Es war offensichtlich, dass keine dieser Bedingungen erfüllt war und dass die Tochtergesellschaft verpflichtet sein würde, Zölle auf die Einfuhr von Waren zu zahlen, was die zusätzlichen Kosten für Waren erhöhen würde.</a:t>
            </a:r>
            <a:endParaRPr lang="en-US" sz="1400" dirty="0">
              <a:solidFill>
                <a:schemeClr val="tx1"/>
              </a:solidFill>
            </a:endParaRPr>
          </a:p>
        </p:txBody>
      </p:sp>
      <p:cxnSp>
        <p:nvCxnSpPr>
          <p:cNvPr id="14" name="Straight Connector 13">
            <a:extLst>
              <a:ext uri="{FF2B5EF4-FFF2-40B4-BE49-F238E27FC236}">
                <a16:creationId xmlns:a16="http://schemas.microsoft.com/office/drawing/2014/main" id="{7F76BDF4-17CC-4FF4-8291-DAE0E9035D88}"/>
              </a:ext>
            </a:extLst>
          </p:cNvPr>
          <p:cNvCxnSpPr>
            <a:cxnSpLocks/>
          </p:cNvCxnSpPr>
          <p:nvPr/>
        </p:nvCxnSpPr>
        <p:spPr>
          <a:xfrm flipH="1">
            <a:off x="733007" y="6439874"/>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11C4046A-018C-7E38-418E-0C5727141DD7}"/>
              </a:ext>
            </a:extLst>
          </p:cNvPr>
          <p:cNvSpPr/>
          <p:nvPr/>
        </p:nvSpPr>
        <p:spPr>
          <a:xfrm>
            <a:off x="143742" y="614126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93681780"/>
      </p:ext>
    </p:extLst>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860495" y="744788"/>
            <a:ext cx="5435600" cy="446871"/>
          </a:xfrm>
        </p:spPr>
        <p:txBody>
          <a:bodyPr/>
          <a:lstStyle/>
          <a:p>
            <a:r>
              <a:rPr lang="en-US" sz="1600" b="1" dirty="0">
                <a:solidFill>
                  <a:schemeClr val="tx1"/>
                </a:solidFill>
              </a:rPr>
              <a:t>Das Ergebnis</a:t>
            </a:r>
          </a:p>
        </p:txBody>
      </p:sp>
      <p:sp>
        <p:nvSpPr>
          <p:cNvPr id="5" name="Text Placeholder 4">
            <a:extLst>
              <a:ext uri="{FF2B5EF4-FFF2-40B4-BE49-F238E27FC236}">
                <a16:creationId xmlns:a16="http://schemas.microsoft.com/office/drawing/2014/main" id="{302B8BC0-D708-0A41-B729-60C0167B70C6}"/>
              </a:ext>
            </a:extLst>
          </p:cNvPr>
          <p:cNvSpPr>
            <a:spLocks noGrp="1"/>
          </p:cNvSpPr>
          <p:nvPr>
            <p:ph type="body" sz="quarter" idx="60"/>
          </p:nvPr>
        </p:nvSpPr>
        <p:spPr>
          <a:xfrm>
            <a:off x="876394" y="1313856"/>
            <a:ext cx="5435600" cy="3569040"/>
          </a:xfrm>
        </p:spPr>
        <p:txBody>
          <a:bodyPr/>
          <a:lstStyle/>
          <a:p>
            <a:r>
              <a:rPr lang="en-GB" sz="1400" dirty="0">
                <a:effectLst/>
                <a:latin typeface="Calibri" panose="020F0502020204030204" pitchFamily="34" charset="0"/>
                <a:ea typeface="Calibri" panose="020F0502020204030204" pitchFamily="34" charset="0"/>
                <a:cs typeface="Times New Roman" panose="02020603050405020304" pitchFamily="18" charset="0"/>
              </a:rPr>
              <a:t>Der Verkäufer und der Direktor des Unternehmens sind bereits spürbar verärgert. Sie behaupten, dass es keine Probleme geben wird, und beginnen, im Schriftverkehr unangemessene und unprofessionelle Formulierungen zu verwenden. Milenas Vorgesetzter will ihre Analyse nicht akzeptieren. Er ist misstrauisch und nimmt den Vorschlag des Verkäufers an. In Unkenntnis der Gesetze des Marktes, auf dem das Tochterunternehmen tätig ist, vertraut er dem Verkäufer und nicht seinem Angestellten, der mit den entsprechenden Befugnissen und der Verantwortung für die Arbeit ausgestattet ist. </a:t>
            </a:r>
          </a:p>
          <a:p>
            <a:endParaRPr lang="en-GB" sz="1400" dirty="0">
              <a:latin typeface="Calibri" panose="020F0502020204030204" pitchFamily="34" charset="0"/>
              <a:ea typeface="Calibri" panose="020F0502020204030204" pitchFamily="34" charset="0"/>
              <a:cs typeface="Times New Roman" panose="02020603050405020304" pitchFamily="18" charset="0"/>
            </a:endParaRPr>
          </a:p>
          <a:p>
            <a:endParaRPr lang="en-GB" sz="1400" b="1" u="sng"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endParaRPr lang="en-GB" sz="1400" b="1" u="sng"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endParaRPr lang="en-GB" sz="1400" b="1" u="sng"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endParaRPr lang="en-GB" sz="1400" b="1" u="sng"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GB" sz="1400" b="1" u="sng"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Leider endete dieser Fall damit, dass die Tochtergesellschaft gezwungen wurde, Einfuhrzölle und Geldstrafen zu zahlen, weil sie versucht hatte, das Freihandelsabkommen mit Russland zu "missbrauchen".</a:t>
            </a:r>
            <a:endParaRPr lang="en-US" sz="1400" b="1" u="sng" dirty="0">
              <a:solidFill>
                <a:schemeClr val="tx1"/>
              </a:solidFill>
            </a:endParaRPr>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852564" y="113064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63299" y="83203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 Placeholder 2">
            <a:extLst>
              <a:ext uri="{FF2B5EF4-FFF2-40B4-BE49-F238E27FC236}">
                <a16:creationId xmlns:a16="http://schemas.microsoft.com/office/drawing/2014/main" id="{EA5FD360-BAEC-7734-65EA-D8A26F3D27E5}"/>
              </a:ext>
            </a:extLst>
          </p:cNvPr>
          <p:cNvSpPr>
            <a:spLocks noGrp="1"/>
          </p:cNvSpPr>
          <p:nvPr>
            <p:ph type="body" sz="quarter" idx="58"/>
          </p:nvPr>
        </p:nvSpPr>
        <p:spPr>
          <a:xfrm>
            <a:off x="860496" y="5065573"/>
            <a:ext cx="5435599" cy="348400"/>
          </a:xfrm>
        </p:spPr>
        <p:txBody>
          <a:bodyPr/>
          <a:lstStyle/>
          <a:p>
            <a:r>
              <a:rPr lang="en-US" sz="1600" b="1" dirty="0">
                <a:solidFill>
                  <a:schemeClr val="tx1"/>
                </a:solidFill>
              </a:rPr>
              <a:t>Das Lernen</a:t>
            </a:r>
          </a:p>
        </p:txBody>
      </p:sp>
      <p:sp>
        <p:nvSpPr>
          <p:cNvPr id="11" name="Text Placeholder 1">
            <a:extLst>
              <a:ext uri="{FF2B5EF4-FFF2-40B4-BE49-F238E27FC236}">
                <a16:creationId xmlns:a16="http://schemas.microsoft.com/office/drawing/2014/main" id="{58150454-486A-173D-5194-98C5510AE2DD}"/>
              </a:ext>
            </a:extLst>
          </p:cNvPr>
          <p:cNvSpPr>
            <a:spLocks noGrp="1"/>
          </p:cNvSpPr>
          <p:nvPr>
            <p:ph type="body" sz="quarter" idx="32"/>
          </p:nvPr>
        </p:nvSpPr>
        <p:spPr>
          <a:xfrm>
            <a:off x="844612" y="5413973"/>
            <a:ext cx="5435600" cy="3037486"/>
          </a:xfrm>
        </p:spPr>
        <p:txBody>
          <a:bodyPr/>
          <a:lstStyle/>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Hätte Milena auf ihrer Analyse beharrt, hätte sie ihre Argumentation weiter vorantreiben können.</a:t>
            </a:r>
          </a:p>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Sie befürchtet jedoch, unhöflich zu wirken, wenn sie darauf besteht. </a:t>
            </a:r>
          </a:p>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Die Fähigkeit, bei der Arbeit hartnäckig zu sein, ohne dabei unhöflich zu wirken, ist eine erworbene Fähigkeit, die viele Jahre des Lernens und der Übung erfordert.</a:t>
            </a:r>
          </a:p>
          <a:p>
            <a:pPr algn="just">
              <a:lnSpc>
                <a:spcPct val="115000"/>
              </a:lnSpc>
              <a:spcAft>
                <a:spcPts val="800"/>
              </a:spcAft>
            </a:pPr>
            <a:endPar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Es ist jedoch auch möglich, solche Fähigkeiten durch Schulungsprogramme zu erlernen.</a:t>
            </a:r>
          </a:p>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Das Schulungsprogramm von WIL Power </a:t>
            </a:r>
            <a:r>
              <a:rPr lang="en-GB" sz="1400" dirty="0">
                <a:solidFill>
                  <a:schemeClr val="tx1"/>
                </a:solidFill>
                <a:latin typeface="Calibri" panose="020F0502020204030204" pitchFamily="34" charset="0"/>
                <a:ea typeface="Calibri" panose="020F0502020204030204" pitchFamily="34" charset="0"/>
                <a:cs typeface="Times New Roman" panose="02020603050405020304" pitchFamily="18" charset="0"/>
              </a:rPr>
              <a:t>könnte für Frauen wie Milena, die aufgrund der Mentalität der dominierenden Arbeitnehmerschaft nicht in der Lage sind, </a:t>
            </a:r>
            <a:r>
              <a:rPr lang="en-GB" sz="1400" dirty="0" err="1">
                <a:solidFill>
                  <a:schemeClr val="tx1"/>
                </a:solidFill>
                <a:latin typeface="Calibri" panose="020F0502020204030204" pitchFamily="34" charset="0"/>
                <a:ea typeface="Calibri" panose="020F0502020204030204" pitchFamily="34" charset="0"/>
                <a:cs typeface="Times New Roman" panose="02020603050405020304" pitchFamily="18" charset="0"/>
              </a:rPr>
              <a:t>ihre </a:t>
            </a:r>
            <a:r>
              <a:rPr lang="en-GB" sz="1400" dirty="0">
                <a:solidFill>
                  <a:schemeClr val="tx1"/>
                </a:solidFill>
                <a:latin typeface="Calibri" panose="020F0502020204030204" pitchFamily="34" charset="0"/>
                <a:ea typeface="Calibri" panose="020F0502020204030204" pitchFamily="34" charset="0"/>
                <a:cs typeface="Times New Roman" panose="02020603050405020304" pitchFamily="18" charset="0"/>
              </a:rPr>
              <a:t>Fähigkeiten und Kompetenzen unter Beweis zu stellen, am Arbeitsplatz einen großen Mehrwert darstellen.</a:t>
            </a:r>
            <a:endPar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12" name="Straight Connector 11">
            <a:extLst>
              <a:ext uri="{FF2B5EF4-FFF2-40B4-BE49-F238E27FC236}">
                <a16:creationId xmlns:a16="http://schemas.microsoft.com/office/drawing/2014/main" id="{4EAA940D-701F-931D-56A5-C1973A7F6712}"/>
              </a:ext>
            </a:extLst>
          </p:cNvPr>
          <p:cNvCxnSpPr>
            <a:cxnSpLocks/>
          </p:cNvCxnSpPr>
          <p:nvPr/>
        </p:nvCxnSpPr>
        <p:spPr>
          <a:xfrm flipH="1">
            <a:off x="836665" y="5413973"/>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CD8D7631-5C8A-AE4E-2F5B-13C153E1294D}"/>
              </a:ext>
            </a:extLst>
          </p:cNvPr>
          <p:cNvSpPr/>
          <p:nvPr/>
        </p:nvSpPr>
        <p:spPr>
          <a:xfrm>
            <a:off x="247400" y="5115367"/>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400582186"/>
      </p:ext>
    </p:extLst>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673650"/>
            <a:ext cx="3514769" cy="299547"/>
          </a:xfrm>
          <a:prstGeom prst="rect">
            <a:avLst/>
          </a:prstGeom>
        </p:spPr>
        <p:txBody>
          <a:bodyPr/>
          <a:lstStyle/>
          <a:p>
            <a:pPr>
              <a:lnSpc>
                <a:spcPct val="100000"/>
              </a:lnSpc>
            </a:pPr>
            <a:r>
              <a:rPr lang="en-US" sz="1600" dirty="0"/>
              <a:t>Sophie </a:t>
            </a:r>
            <a:r>
              <a:rPr lang="en-US" sz="1600" dirty="0" err="1"/>
              <a:t>Perktold</a:t>
            </a:r>
            <a:r>
              <a:rPr lang="en-US" sz="1600" dirty="0"/>
              <a:t>, BSc</a:t>
            </a: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22766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t>Anonym</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dirty="0"/>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sp>
        <p:nvSpPr>
          <p:cNvPr id="26" name="Text Placeholder 25">
            <a:extLst>
              <a:ext uri="{FF2B5EF4-FFF2-40B4-BE49-F238E27FC236}">
                <a16:creationId xmlns:a16="http://schemas.microsoft.com/office/drawing/2014/main" id="{ED5B2B86-CB84-1727-0BDA-847651486999}"/>
              </a:ext>
            </a:extLst>
          </p:cNvPr>
          <p:cNvSpPr>
            <a:spLocks noGrp="1"/>
          </p:cNvSpPr>
          <p:nvPr>
            <p:ph type="body" sz="quarter" idx="60"/>
          </p:nvPr>
        </p:nvSpPr>
        <p:spPr>
          <a:xfrm>
            <a:off x="235517" y="4700285"/>
            <a:ext cx="2694087" cy="349177"/>
          </a:xfrm>
        </p:spPr>
        <p:txBody>
          <a:bodyPr/>
          <a:lstStyle/>
          <a:p>
            <a:r>
              <a:rPr lang="en-BE" dirty="0"/>
              <a:t>JULI 2022</a:t>
            </a:r>
          </a:p>
        </p:txBody>
      </p:sp>
      <p:pic>
        <p:nvPicPr>
          <p:cNvPr id="11" name="Picture Placeholder 10">
            <a:extLst>
              <a:ext uri="{FF2B5EF4-FFF2-40B4-BE49-F238E27FC236}">
                <a16:creationId xmlns:a16="http://schemas.microsoft.com/office/drawing/2014/main" id="{7C1BF278-48D7-1085-DBCB-8E37795349D8}"/>
              </a:ext>
            </a:extLst>
          </p:cNvPr>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p:pic>
      <p:sp>
        <p:nvSpPr>
          <p:cNvPr id="2" name="Text Placeholder 5">
            <a:extLst>
              <a:ext uri="{FF2B5EF4-FFF2-40B4-BE49-F238E27FC236}">
                <a16:creationId xmlns:a16="http://schemas.microsoft.com/office/drawing/2014/main" id="{439CC25E-E728-BE56-9385-D606CE74CCD5}"/>
              </a:ext>
            </a:extLst>
          </p:cNvPr>
          <p:cNvSpPr txBox="1">
            <a:spLocks/>
          </p:cNvSpPr>
          <p:nvPr/>
        </p:nvSpPr>
        <p:spPr>
          <a:xfrm>
            <a:off x="3661931" y="2725272"/>
            <a:ext cx="3174501" cy="4523198"/>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595959"/>
                </a:solidFill>
                <a:uFillTx/>
                <a:latin typeface="Gotham Book" pitchFamily="2" charset="0"/>
                <a:ea typeface="Montserrat Light"/>
                <a:cs typeface="Gotham Book"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dirty="0">
                <a:latin typeface="Calibri" panose="020F0502020204030204" pitchFamily="34" charset="0"/>
                <a:cs typeface="Calibri" panose="020F0502020204030204" pitchFamily="34" charset="0"/>
              </a:rPr>
              <a:t>Ich bin als Junior Logistic Consultant verantwortlich für die Analyse von Kundenprozessen, die Modellierung und Parametrisierung sowie die Implementierung neuer Software beim Kunden</a:t>
            </a:r>
          </a:p>
          <a:p>
            <a:pPr hangingPunct="1"/>
            <a:r>
              <a:rPr lang="en-US" sz="1200" dirty="0">
                <a:latin typeface="Calibri" panose="020F0502020204030204" pitchFamily="34" charset="0"/>
                <a:cs typeface="Calibri" panose="020F0502020204030204" pitchFamily="34" charset="0"/>
              </a:rPr>
              <a:t>Das erfolgreiche </a:t>
            </a:r>
            <a:r>
              <a:rPr lang="en-US" sz="1200" dirty="0" err="1">
                <a:latin typeface="Calibri" panose="020F0502020204030204" pitchFamily="34" charset="0"/>
                <a:cs typeface="Calibri" panose="020F0502020204030204" pitchFamily="34" charset="0"/>
              </a:rPr>
              <a:t>Studium der </a:t>
            </a:r>
            <a:r>
              <a:rPr lang="en-US" sz="1200" dirty="0">
                <a:latin typeface="Calibri" panose="020F0502020204030204" pitchFamily="34" charset="0"/>
                <a:cs typeface="Calibri" panose="020F0502020204030204" pitchFamily="34" charset="0"/>
              </a:rPr>
              <a:t>"Industrielogistik" hat </a:t>
            </a:r>
            <a:r>
              <a:rPr lang="en-US" sz="1200" dirty="0" err="1">
                <a:latin typeface="Calibri" panose="020F0502020204030204" pitchFamily="34" charset="0"/>
                <a:cs typeface="Calibri" panose="020F0502020204030204" pitchFamily="34" charset="0"/>
              </a:rPr>
              <a:t>mich </a:t>
            </a:r>
            <a:r>
              <a:rPr lang="en-US" sz="1200" dirty="0">
                <a:latin typeface="Calibri" panose="020F0502020204030204" pitchFamily="34" charset="0"/>
                <a:cs typeface="Calibri" panose="020F0502020204030204" pitchFamily="34" charset="0"/>
              </a:rPr>
              <a:t>dazu </a:t>
            </a:r>
            <a:r>
              <a:rPr lang="en-US" sz="1200" dirty="0" err="1">
                <a:latin typeface="Calibri" panose="020F0502020204030204" pitchFamily="34" charset="0"/>
                <a:cs typeface="Calibri" panose="020F0502020204030204" pitchFamily="34" charset="0"/>
              </a:rPr>
              <a:t>bewogen, </a:t>
            </a:r>
            <a:r>
              <a:rPr lang="en-US" sz="1200" dirty="0">
                <a:latin typeface="Calibri" panose="020F0502020204030204" pitchFamily="34" charset="0"/>
                <a:cs typeface="Calibri" panose="020F0502020204030204" pitchFamily="34" charset="0"/>
              </a:rPr>
              <a:t>nun auch den Masterstudiengang "Industrielogistik" zu absolvieren. </a:t>
            </a:r>
          </a:p>
          <a:p>
            <a:pPr hangingPunct="1"/>
            <a:endParaRPr lang="en-US" sz="1200" dirty="0">
              <a:latin typeface="Calibri" panose="020F0502020204030204" pitchFamily="34" charset="0"/>
              <a:cs typeface="Calibri" panose="020F0502020204030204" pitchFamily="34" charset="0"/>
            </a:endParaRPr>
          </a:p>
          <a:p>
            <a:pPr hangingPunct="1"/>
            <a:r>
              <a:rPr lang="en-US" sz="1200" dirty="0">
                <a:latin typeface="Calibri" panose="020F0502020204030204" pitchFamily="34" charset="0"/>
                <a:cs typeface="Calibri" panose="020F0502020204030204" pitchFamily="34" charset="0"/>
              </a:rPr>
              <a:t>Während meines Studiums habe ich wertvolle Praxis in der realen "Welt der Logistik" gesammelt, z.B. in der Produktion und Verpackung, Kommissionierung oder Disposition von Mietgeräten. </a:t>
            </a:r>
          </a:p>
          <a:p>
            <a:pPr hangingPunct="1"/>
            <a:endParaRPr lang="en-US" sz="1200" dirty="0">
              <a:latin typeface="Calibri" panose="020F0502020204030204" pitchFamily="34" charset="0"/>
              <a:cs typeface="Calibri" panose="020F0502020204030204" pitchFamily="34" charset="0"/>
            </a:endParaRPr>
          </a:p>
          <a:p>
            <a:pPr hangingPunct="1"/>
            <a:endParaRPr lang="en-US" sz="1200" dirty="0">
              <a:latin typeface="Calibri" panose="020F0502020204030204" pitchFamily="34" charset="0"/>
              <a:cs typeface="Calibri" panose="020F0502020204030204" pitchFamily="34" charset="0"/>
            </a:endParaRPr>
          </a:p>
          <a:p>
            <a:pPr hangingPunct="1"/>
            <a:r>
              <a:rPr lang="en-GB" sz="1200" dirty="0">
                <a:latin typeface="Calibri" panose="020F0502020204030204" pitchFamily="34" charset="0"/>
                <a:cs typeface="Calibri" panose="020F0502020204030204" pitchFamily="34" charset="0"/>
              </a:rPr>
              <a:t>Wir sind ein Unternehmen, in dem sich alle ständig weiterbilden, voneinander lernen und Erfahrungen austauschen. </a:t>
            </a:r>
          </a:p>
          <a:p>
            <a:pPr hangingPunct="1"/>
            <a:endParaRPr lang="en-GB" sz="1200" dirty="0">
              <a:latin typeface="Calibri" panose="020F0502020204030204" pitchFamily="34" charset="0"/>
              <a:cs typeface="Calibri" panose="020F0502020204030204" pitchFamily="34" charset="0"/>
            </a:endParaRPr>
          </a:p>
          <a:p>
            <a:pPr hangingPunct="1"/>
            <a:r>
              <a:rPr lang="en-GB" sz="1200" dirty="0">
                <a:latin typeface="Calibri" panose="020F0502020204030204" pitchFamily="34" charset="0"/>
                <a:cs typeface="Calibri" panose="020F0502020204030204" pitchFamily="34" charset="0"/>
              </a:rPr>
              <a:t>Ich studiere noch und schließe gleichzeitig meinen Master ab, und wenn ich zum Beispiel eine Prüfung habe, werde ich unterstützt und kann meine Arbeit entsprechend organisieren. </a:t>
            </a:r>
            <a:br>
              <a:rPr lang="en-GB" sz="1200" dirty="0">
                <a:latin typeface="Calibri" panose="020F0502020204030204" pitchFamily="34" charset="0"/>
                <a:cs typeface="Calibri" panose="020F0502020204030204" pitchFamily="34" charset="0"/>
              </a:rPr>
            </a:br>
            <a:endParaRPr lang="en-GB" sz="1200" b="1" dirty="0">
              <a:solidFill>
                <a:srgbClr val="2D445B"/>
              </a:solidFill>
              <a:latin typeface="Calibri" panose="020F0502020204030204" pitchFamily="34" charset="0"/>
              <a:cs typeface="Calibri" panose="020F0502020204030204" pitchFamily="34" charset="0"/>
            </a:endParaRPr>
          </a:p>
          <a:p>
            <a:pPr hangingPunct="1"/>
            <a:r>
              <a:rPr lang="en-GB" sz="1200" b="1" dirty="0">
                <a:latin typeface="Calibri" panose="020F0502020204030204" pitchFamily="34" charset="0"/>
                <a:cs typeface="Calibri" panose="020F0502020204030204" pitchFamily="34" charset="0"/>
              </a:rPr>
              <a:t>Meiner Meinung nach werden die Aufstiegsmöglichkeiten für Frauen in meinem Unternehmen gefördert. So ist zum Beispiel Teilzeitarbeit möglich und man kann früher aus dem Mutterschaftsurlaub an den Arbeitsplatz zurückkehren. </a:t>
            </a:r>
          </a:p>
          <a:p>
            <a:pPr hangingPunct="1"/>
            <a:endParaRPr lang="en-GB" sz="1200" b="1" dirty="0">
              <a:latin typeface="Calibri" panose="020F0502020204030204" pitchFamily="34" charset="0"/>
              <a:cs typeface="Calibri" panose="020F0502020204030204" pitchFamily="34" charset="0"/>
            </a:endParaRPr>
          </a:p>
          <a:p>
            <a:pPr hangingPunct="1"/>
            <a:r>
              <a:rPr lang="en-GB" sz="1200" dirty="0">
                <a:latin typeface="Calibri" panose="020F0502020204030204" pitchFamily="34" charset="0"/>
                <a:cs typeface="Calibri" panose="020F0502020204030204" pitchFamily="34" charset="0"/>
              </a:rPr>
              <a:t>In der Firma gibt es keinen Unterschied zwischen männlichen und weiblichen Mitarbeitern, daher ist der Zuschlag für Frauen aus meiner Sicht nicht notwendig. Jeder im Unternehmen wird unabhängig von seinem Geschlecht befördert.</a:t>
            </a:r>
          </a:p>
          <a:p>
            <a:pPr hangingPunct="1"/>
            <a:br>
              <a:rPr lang="en-GB" sz="1200" dirty="0">
                <a:latin typeface="Calibri" panose="020F0502020204030204" pitchFamily="34" charset="0"/>
                <a:cs typeface="Calibri" panose="020F0502020204030204" pitchFamily="34" charset="0"/>
              </a:rPr>
            </a:br>
            <a:endParaRPr lang="en-US" sz="1200" dirty="0">
              <a:latin typeface="Calibri" panose="020F0502020204030204" pitchFamily="34" charset="0"/>
              <a:cs typeface="Calibri" panose="020F0502020204030204" pitchFamily="34" charset="0"/>
            </a:endParaRPr>
          </a:p>
        </p:txBody>
      </p:sp>
      <p:sp>
        <p:nvSpPr>
          <p:cNvPr id="15" name="Rectangle: Rounded Corners 14">
            <a:extLst>
              <a:ext uri="{FF2B5EF4-FFF2-40B4-BE49-F238E27FC236}">
                <a16:creationId xmlns:a16="http://schemas.microsoft.com/office/drawing/2014/main" id="{D37AC958-A22B-A1F0-2AD8-0A5113D56D64}"/>
              </a:ext>
            </a:extLst>
          </p:cNvPr>
          <p:cNvSpPr/>
          <p:nvPr/>
        </p:nvSpPr>
        <p:spPr>
          <a:xfrm>
            <a:off x="27833" y="7734584"/>
            <a:ext cx="2694087" cy="1596571"/>
          </a:xfrm>
          <a:prstGeom prst="roundRect">
            <a:avLst/>
          </a:prstGeom>
          <a:solidFill>
            <a:srgbClr val="3D3C7D"/>
          </a:solidFill>
          <a:ln w="12700" cap="flat">
            <a:solidFill>
              <a:srgbClr val="3D3C7D"/>
            </a:solid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2681346" rtl="0" fontAlgn="auto" latinLnBrk="0" hangingPunct="0">
              <a:lnSpc>
                <a:spcPct val="100000"/>
              </a:lnSpc>
              <a:spcBef>
                <a:spcPts val="0"/>
              </a:spcBef>
              <a:spcAft>
                <a:spcPts val="0"/>
              </a:spcAft>
              <a:buClrTx/>
              <a:buSzTx/>
              <a:buFontTx/>
              <a:buNone/>
              <a:tabLst/>
            </a:pPr>
            <a:endParaRPr kumimoji="0" lang="en-GB" sz="10200" b="0" i="0" u="none" strike="noStrike" cap="none" spc="0" normalizeH="0" baseline="0">
              <a:ln>
                <a:noFill/>
              </a:ln>
              <a:solidFill>
                <a:srgbClr val="FFFFFF"/>
              </a:solidFill>
              <a:effectLst/>
              <a:uFillTx/>
              <a:latin typeface="Helvetica Light"/>
              <a:ea typeface="Helvetica Light"/>
              <a:cs typeface="Helvetica Light"/>
              <a:sym typeface="Helvetica Light"/>
            </a:endParaRPr>
          </a:p>
        </p:txBody>
      </p:sp>
      <p:sp>
        <p:nvSpPr>
          <p:cNvPr id="14" name="TextBox 13">
            <a:extLst>
              <a:ext uri="{FF2B5EF4-FFF2-40B4-BE49-F238E27FC236}">
                <a16:creationId xmlns:a16="http://schemas.microsoft.com/office/drawing/2014/main" id="{5BB14F7A-E3CB-1E4F-8594-4BA099ED16CF}"/>
              </a:ext>
            </a:extLst>
          </p:cNvPr>
          <p:cNvSpPr txBox="1"/>
          <p:nvPr/>
        </p:nvSpPr>
        <p:spPr>
          <a:xfrm>
            <a:off x="-115271" y="8007716"/>
            <a:ext cx="2980294" cy="1323439"/>
          </a:xfrm>
          <a:prstGeom prst="rect">
            <a:avLst/>
          </a:prstGeom>
        </p:spPr>
        <p:txBody>
          <a:bodyPr anchor="ctr">
            <a:noAutofit/>
          </a:bodyPr>
          <a:lstStyle>
            <a:lvl1pPr algn="l" defTabSz="583729">
              <a:defRPr sz="1600" b="1">
                <a:solidFill>
                  <a:schemeClr val="bg1"/>
                </a:solidFill>
                <a:latin typeface="Gotham Medium" pitchFamily="2" charset="0"/>
                <a:ea typeface="Montserrat Light"/>
                <a:cs typeface="Gotham Medium" pitchFamily="2" charset="0"/>
                <a:sym typeface="Montserrat Light"/>
              </a:defRPr>
            </a:lvl1pPr>
            <a:lvl2pPr marL="385602" indent="0" algn="l" defTabSz="583729">
              <a:lnSpc>
                <a:spcPct val="120000"/>
              </a:lnSpc>
              <a:spcBef>
                <a:spcPts val="4158"/>
              </a:spcBef>
              <a:defRPr sz="3265">
                <a:solidFill>
                  <a:srgbClr val="011E3B"/>
                </a:solidFill>
                <a:latin typeface="Montserrat" pitchFamily="2" charset="77"/>
                <a:ea typeface="Montserrat Light"/>
                <a:cs typeface="Montserrat Light"/>
                <a:sym typeface="Montserrat Light"/>
              </a:defRPr>
            </a:lvl2pPr>
            <a:lvl3pPr marL="771204" indent="0" algn="l" defTabSz="583729">
              <a:lnSpc>
                <a:spcPct val="120000"/>
              </a:lnSpc>
              <a:spcBef>
                <a:spcPts val="4158"/>
              </a:spcBef>
              <a:defRPr sz="3265">
                <a:solidFill>
                  <a:srgbClr val="011E3B"/>
                </a:solidFill>
                <a:latin typeface="Montserrat" pitchFamily="2" charset="77"/>
                <a:ea typeface="Montserrat Light"/>
                <a:cs typeface="Montserrat Light"/>
                <a:sym typeface="Montserrat Light"/>
              </a:defRPr>
            </a:lvl3pPr>
            <a:lvl4pPr marL="1156806" indent="0" algn="l" defTabSz="583729">
              <a:lnSpc>
                <a:spcPct val="120000"/>
              </a:lnSpc>
              <a:spcBef>
                <a:spcPts val="4158"/>
              </a:spcBef>
              <a:defRPr sz="3265">
                <a:solidFill>
                  <a:srgbClr val="011E3B"/>
                </a:solidFill>
                <a:latin typeface="Montserrat" pitchFamily="2" charset="77"/>
                <a:ea typeface="Montserrat Light"/>
                <a:cs typeface="Montserrat Light"/>
                <a:sym typeface="Montserrat Light"/>
              </a:defRPr>
            </a:lvl4pPr>
            <a:lvl5pPr marL="1542409" indent="0" algn="l" defTabSz="583729">
              <a:lnSpc>
                <a:spcPct val="120000"/>
              </a:lnSpc>
              <a:spcBef>
                <a:spcPts val="4158"/>
              </a:spcBef>
              <a:defRPr sz="3265">
                <a:solidFill>
                  <a:srgbClr val="011E3B"/>
                </a:solidFill>
                <a:latin typeface="Montserrat" pitchFamily="2" charset="77"/>
                <a:ea typeface="Montserrat Light"/>
                <a:cs typeface="Montserrat Light"/>
                <a:sym typeface="Montserrat Light"/>
              </a:defRPr>
            </a:lvl5pPr>
            <a:lvl6pPr indent="248831" algn="l" defTabSz="583729">
              <a:lnSpc>
                <a:spcPct val="120000"/>
              </a:lnSpc>
              <a:spcBef>
                <a:spcPts val="4158"/>
              </a:spcBef>
              <a:defRPr sz="1219">
                <a:solidFill>
                  <a:srgbClr val="595457"/>
                </a:solidFill>
                <a:latin typeface="Montserrat Light"/>
                <a:ea typeface="Montserrat Light"/>
                <a:cs typeface="Montserrat Light"/>
                <a:sym typeface="Montserrat Light"/>
              </a:defRPr>
            </a:lvl6pPr>
            <a:lvl7pPr indent="298597" algn="l" defTabSz="583729">
              <a:lnSpc>
                <a:spcPct val="120000"/>
              </a:lnSpc>
              <a:spcBef>
                <a:spcPts val="4158"/>
              </a:spcBef>
              <a:defRPr sz="1219">
                <a:solidFill>
                  <a:srgbClr val="595457"/>
                </a:solidFill>
                <a:latin typeface="Montserrat Light"/>
                <a:ea typeface="Montserrat Light"/>
                <a:cs typeface="Montserrat Light"/>
                <a:sym typeface="Montserrat Light"/>
              </a:defRPr>
            </a:lvl7pPr>
            <a:lvl8pPr indent="348364" algn="l" defTabSz="583729">
              <a:lnSpc>
                <a:spcPct val="120000"/>
              </a:lnSpc>
              <a:spcBef>
                <a:spcPts val="4158"/>
              </a:spcBef>
              <a:defRPr sz="1219">
                <a:solidFill>
                  <a:srgbClr val="595457"/>
                </a:solidFill>
                <a:latin typeface="Montserrat Light"/>
                <a:ea typeface="Montserrat Light"/>
                <a:cs typeface="Montserrat Light"/>
                <a:sym typeface="Montserrat Light"/>
              </a:defRPr>
            </a:lvl8pPr>
            <a:lvl9pPr indent="398130" algn="l" defTabSz="583729">
              <a:lnSpc>
                <a:spcPct val="120000"/>
              </a:lnSpc>
              <a:spcBef>
                <a:spcPts val="4158"/>
              </a:spcBef>
              <a:defRPr sz="1219">
                <a:solidFill>
                  <a:srgbClr val="595457"/>
                </a:solidFill>
                <a:latin typeface="Montserrat Light"/>
                <a:ea typeface="Montserrat Light"/>
                <a:cs typeface="Montserrat Light"/>
                <a:sym typeface="Montserrat Light"/>
              </a:defRPr>
            </a:lvl9pPr>
          </a:lstStyle>
          <a:p>
            <a:pPr algn="ctr"/>
            <a:r>
              <a:rPr lang="en-GB" dirty="0"/>
              <a:t>"Wir sind ein Unternehmen, in dem sich alle ständig weiterbilden, voneinander lernen und Erfahrungen austauschen." </a:t>
            </a:r>
          </a:p>
          <a:p>
            <a:endParaRPr lang="en-BE" dirty="0"/>
          </a:p>
        </p:txBody>
      </p:sp>
    </p:spTree>
    <p:extLst>
      <p:ext uri="{BB962C8B-B14F-4D97-AF65-F5344CB8AC3E}">
        <p14:creationId xmlns:p14="http://schemas.microsoft.com/office/powerpoint/2010/main" val="1162374899"/>
      </p:ext>
    </p:extLst>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55854" y="3665345"/>
            <a:ext cx="3514769" cy="299547"/>
          </a:xfrm>
          <a:prstGeom prst="rect">
            <a:avLst/>
          </a:prstGeom>
        </p:spPr>
        <p:txBody>
          <a:bodyPr/>
          <a:lstStyle/>
          <a:p>
            <a:pPr>
              <a:lnSpc>
                <a:spcPct val="100000"/>
              </a:lnSpc>
            </a:pPr>
            <a:r>
              <a:rPr lang="en-US" sz="1600" dirty="0"/>
              <a:t>Mag. Gerda Hartmann</a:t>
            </a: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22766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t>Econsult Betriebsberatung</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dirty="0"/>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sp>
        <p:nvSpPr>
          <p:cNvPr id="26" name="Text Placeholder 25">
            <a:extLst>
              <a:ext uri="{FF2B5EF4-FFF2-40B4-BE49-F238E27FC236}">
                <a16:creationId xmlns:a16="http://schemas.microsoft.com/office/drawing/2014/main" id="{ED5B2B86-CB84-1727-0BDA-847651486999}"/>
              </a:ext>
            </a:extLst>
          </p:cNvPr>
          <p:cNvSpPr>
            <a:spLocks noGrp="1"/>
          </p:cNvSpPr>
          <p:nvPr>
            <p:ph type="body" sz="quarter" idx="60"/>
          </p:nvPr>
        </p:nvSpPr>
        <p:spPr>
          <a:xfrm>
            <a:off x="274525" y="4700285"/>
            <a:ext cx="2694087" cy="349177"/>
          </a:xfrm>
        </p:spPr>
        <p:txBody>
          <a:bodyPr/>
          <a:lstStyle/>
          <a:p>
            <a:r>
              <a:rPr lang="en-BE" dirty="0"/>
              <a:t>JULI 2022</a:t>
            </a:r>
          </a:p>
        </p:txBody>
      </p:sp>
      <p:pic>
        <p:nvPicPr>
          <p:cNvPr id="6" name="Picture Placeholder 5">
            <a:extLst>
              <a:ext uri="{FF2B5EF4-FFF2-40B4-BE49-F238E27FC236}">
                <a16:creationId xmlns:a16="http://schemas.microsoft.com/office/drawing/2014/main" id="{2412DD05-F5FF-57CB-D8B7-36207043DAF7}"/>
              </a:ext>
            </a:extLst>
          </p:cNvPr>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p:pic>
      <p:sp>
        <p:nvSpPr>
          <p:cNvPr id="8" name="Text Placeholder 7">
            <a:extLst>
              <a:ext uri="{FF2B5EF4-FFF2-40B4-BE49-F238E27FC236}">
                <a16:creationId xmlns:a16="http://schemas.microsoft.com/office/drawing/2014/main" id="{3DCBE3F7-9917-971C-0650-53700C7AC513}"/>
              </a:ext>
            </a:extLst>
          </p:cNvPr>
          <p:cNvSpPr>
            <a:spLocks noGrp="1"/>
          </p:cNvSpPr>
          <p:nvPr>
            <p:ph type="body" sz="quarter" idx="32"/>
          </p:nvPr>
        </p:nvSpPr>
        <p:spPr>
          <a:xfrm>
            <a:off x="3405451" y="2917371"/>
            <a:ext cx="3235359" cy="6259703"/>
          </a:xfrm>
        </p:spPr>
        <p:txBody>
          <a:bodyPr/>
          <a:lstStyle/>
          <a:p>
            <a:pPr marL="228600">
              <a:lnSpc>
                <a:spcPct val="150000"/>
              </a:lnSpc>
            </a:pPr>
            <a:r>
              <a:rPr lang="en-US" sz="1200" dirty="0">
                <a:latin typeface="Calibri" panose="020F0502020204030204" pitchFamily="34" charset="0"/>
                <a:cs typeface="Calibri" panose="020F0502020204030204" pitchFamily="34" charset="0"/>
              </a:rPr>
              <a:t>Strategische und operative Logistikberatung für Unternehmen sowie die Planung und Implementierung von Logistiksystemen ist das Geschäft des Logistikberatungsunternehmens ECONSULT mit Sitz in Wien, Österreich. Ein erfahrenes Expertenteam mit Fokus auf Praxis und Umsetzung arbeitet an der Bewältigung logistischer Herausforderungen.</a:t>
            </a:r>
            <a:endParaRPr lang="en-BE" sz="1200" dirty="0">
              <a:latin typeface="Calibri" panose="020F0502020204030204" pitchFamily="34" charset="0"/>
              <a:cs typeface="Calibri" panose="020F0502020204030204" pitchFamily="34" charset="0"/>
            </a:endParaRPr>
          </a:p>
          <a:p>
            <a:pPr marL="228600">
              <a:lnSpc>
                <a:spcPct val="150000"/>
              </a:lnSpc>
            </a:pPr>
            <a:r>
              <a:rPr lang="en-US" sz="1200" dirty="0">
                <a:latin typeface="Calibri" panose="020F0502020204030204" pitchFamily="34" charset="0"/>
                <a:cs typeface="Calibri" panose="020F0502020204030204" pitchFamily="34" charset="0"/>
              </a:rPr>
              <a:t> </a:t>
            </a:r>
            <a:endParaRPr lang="en-BE" sz="1200" dirty="0">
              <a:latin typeface="Calibri" panose="020F0502020204030204" pitchFamily="34" charset="0"/>
              <a:cs typeface="Calibri" panose="020F0502020204030204" pitchFamily="34" charset="0"/>
            </a:endParaRPr>
          </a:p>
          <a:p>
            <a:pPr marL="228600">
              <a:lnSpc>
                <a:spcPct val="150000"/>
              </a:lnSpc>
            </a:pPr>
            <a:r>
              <a:rPr lang="en-US" sz="1200" dirty="0">
                <a:latin typeface="Calibri" panose="020F0502020204030204" pitchFamily="34" charset="0"/>
                <a:cs typeface="Calibri" panose="020F0502020204030204" pitchFamily="34" charset="0"/>
              </a:rPr>
              <a:t>Mein Name ist Gerda Hartmann und ich bin seit 2001 bei ECONSULT als Senior Consultant mit wechselnden Tätigkeitsfeldern tätig. Angefangen habe ich mit Prozessmanagement- und Controllingthemen und habe mich dabei auf die Gesundheitslogistik spezialisiert. Mit der Zeit verlagerte sich mein Schwerpunkt auf die Logistikforschung.</a:t>
            </a:r>
            <a:endParaRPr lang="en-BE" sz="1200" dirty="0">
              <a:latin typeface="Calibri" panose="020F0502020204030204" pitchFamily="34" charset="0"/>
              <a:cs typeface="Calibri" panose="020F0502020204030204" pitchFamily="34" charset="0"/>
            </a:endParaRPr>
          </a:p>
          <a:p>
            <a:pPr marL="228600">
              <a:lnSpc>
                <a:spcPct val="150000"/>
              </a:lnSpc>
            </a:pPr>
            <a:r>
              <a:rPr lang="en-US" sz="1200" dirty="0">
                <a:latin typeface="Calibri" panose="020F0502020204030204" pitchFamily="34" charset="0"/>
                <a:cs typeface="Calibri" panose="020F0502020204030204" pitchFamily="34" charset="0"/>
              </a:rPr>
              <a:t> </a:t>
            </a:r>
            <a:endParaRPr lang="en-BE" sz="1200" dirty="0">
              <a:latin typeface="Calibri" panose="020F0502020204030204" pitchFamily="34" charset="0"/>
              <a:cs typeface="Calibri" panose="020F0502020204030204" pitchFamily="34" charset="0"/>
            </a:endParaRPr>
          </a:p>
          <a:p>
            <a:pPr marL="228600">
              <a:lnSpc>
                <a:spcPct val="150000"/>
              </a:lnSpc>
            </a:pPr>
            <a:r>
              <a:rPr lang="en-US" sz="1200" dirty="0">
                <a:latin typeface="Calibri" panose="020F0502020204030204" pitchFamily="34" charset="0"/>
                <a:cs typeface="Calibri" panose="020F0502020204030204" pitchFamily="34" charset="0"/>
              </a:rPr>
              <a:t>Für diese Tätigkeit habe ich in Wien Volks- und Betriebswirtschaft studiert, wobei ich mich auf "</a:t>
            </a:r>
            <a:r>
              <a:rPr lang="en-GB" sz="1200" dirty="0">
                <a:latin typeface="Calibri" panose="020F0502020204030204" pitchFamily="34" charset="0"/>
                <a:cs typeface="Calibri" panose="020F0502020204030204" pitchFamily="34" charset="0"/>
              </a:rPr>
              <a:t>Verkehrsmanagement" und "Umwelt und Regionalentwicklung" </a:t>
            </a:r>
            <a:r>
              <a:rPr lang="en-US" sz="1200" dirty="0">
                <a:latin typeface="Calibri" panose="020F0502020204030204" pitchFamily="34" charset="0"/>
                <a:cs typeface="Calibri" panose="020F0502020204030204" pitchFamily="34" charset="0"/>
              </a:rPr>
              <a:t>spezialisiert habe</a:t>
            </a:r>
            <a:r>
              <a:rPr lang="en-GB" sz="1200" dirty="0">
                <a:latin typeface="Calibri" panose="020F0502020204030204" pitchFamily="34" charset="0"/>
                <a:cs typeface="Calibri" panose="020F0502020204030204" pitchFamily="34" charset="0"/>
              </a:rPr>
              <a:t>. </a:t>
            </a:r>
            <a:endParaRPr lang="en-BE"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endParaRPr lang="en-GB" sz="1200" dirty="0">
              <a:latin typeface="Calibri" panose="020F0502020204030204" pitchFamily="34" charset="0"/>
              <a:cs typeface="Calibri" panose="020F0502020204030204" pitchFamily="34" charset="0"/>
            </a:endParaRPr>
          </a:p>
        </p:txBody>
      </p:sp>
      <p:pic>
        <p:nvPicPr>
          <p:cNvPr id="15" name="Picture 14">
            <a:extLst>
              <a:ext uri="{FF2B5EF4-FFF2-40B4-BE49-F238E27FC236}">
                <a16:creationId xmlns:a16="http://schemas.microsoft.com/office/drawing/2014/main" id="{2152FF68-7EDC-9ADD-F896-7AB6678D06F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356" y="7672835"/>
            <a:ext cx="2690965" cy="1795084"/>
          </a:xfrm>
          <a:prstGeom prst="rect">
            <a:avLst/>
          </a:prstGeom>
        </p:spPr>
      </p:pic>
    </p:spTree>
    <p:extLst>
      <p:ext uri="{BB962C8B-B14F-4D97-AF65-F5344CB8AC3E}">
        <p14:creationId xmlns:p14="http://schemas.microsoft.com/office/powerpoint/2010/main" val="4121333083"/>
      </p:ext>
    </p:extLst>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hr-BA" sz="1400" b="1" dirty="0">
                <a:latin typeface="Calibri" panose="020F0502020204030204" pitchFamily="34" charset="0"/>
                <a:cs typeface="Calibri" panose="020F0502020204030204" pitchFamily="34" charset="0"/>
              </a:rPr>
              <a:t>CHANCEN FÜR FRAUEN IN DER LOGISTIK </a:t>
            </a:r>
            <a:endParaRPr lang="en-US" sz="1400" b="1" dirty="0">
              <a:latin typeface="Calibri" panose="020F0502020204030204" pitchFamily="34" charset="0"/>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726968" y="4155579"/>
            <a:ext cx="5767392" cy="4523198"/>
          </a:xfrm>
        </p:spPr>
        <p:txBody>
          <a:bodyPr numCol="1"/>
          <a:lstStyle/>
          <a:p>
            <a:r>
              <a:rPr lang="en-US" sz="1200" dirty="0">
                <a:solidFill>
                  <a:schemeClr val="tx1"/>
                </a:solidFill>
                <a:latin typeface="Calibri" panose="020F0502020204030204" pitchFamily="34" charset="0"/>
                <a:cs typeface="Calibri" panose="020F0502020204030204" pitchFamily="34" charset="0"/>
              </a:rPr>
              <a:t>Das ECONSULT-Team besteht aus etwa 20 Experten aus verschiedenen Fachbereichen. Da es sich um ein kleines Unternehmen handelt, sind die vielen Prozesse nicht sehr formalisiert. Kontakt und Auswahl sind sehr persönlich. </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In kleinen Unternehmen sind die Schulungen sehr individuell und richten sich nach den Bedürfnissen und Interessen der einzelnen Mitarbeiter. Da die Organisationsstruktur aufgrund der Größe des Unternehmens sehr flach ist, liegt die persönliche Förderung eher im Verantwortungsbereich.</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Wie bereits erwähnt, ist ECONSULT ein kleines Unternehmen, in dem Probleme von Angesicht zu Angesicht gelöst werden. Die familiäre Atmosphäre im Unternehmen ist auch eine gute Grundlage für Diskussionen.</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Die Stellenanzeigen sind geschlechtsneutral formuliert (was eine Herausforderung sein kann, da die deutsche Sprache zwischen männlichen und weiblichen Formen unterscheidet). Bewerbungen kommen oft auch durch persönliche Kontakte zustande. </a:t>
            </a:r>
            <a:endParaRPr lang="en-BE"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In Österreich wird über Gehälter traditionell nicht gesprochen - manchmal nicht einmal innerhalb der Familie.</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Seit 2012 gilt in Österreich ein Lohntransparenzgesetz: Unternehmen ab 150 Beschäftigten müssen Einkommensberichte vorlegen und damit zeigen, wie die Entlohnung für gleiche und vergleichbare Tätigkeiten in ihrem Unternehmen aussieht. Wenn Unternehmen keine Berichte erstellen, hat das allerdings keine Konsequenzen.</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Kleine Unternehmen sind nicht verpflichtet, Berichte zu veröffentlichen, weshalb auch keine Aussagen zur Lohngleichheit gemacht werden können.</a:t>
            </a: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746222"/>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7" name="Picture Placeholder 16">
            <a:extLst>
              <a:ext uri="{FF2B5EF4-FFF2-40B4-BE49-F238E27FC236}">
                <a16:creationId xmlns:a16="http://schemas.microsoft.com/office/drawing/2014/main" id="{10B0908C-1D6A-4418-BFE8-AF6CC4671C7B}"/>
              </a:ext>
            </a:extLst>
          </p:cNvPr>
          <p:cNvPicPr>
            <a:picLocks noGrp="1" noChangeAspect="1"/>
          </p:cNvPicPr>
          <p:nvPr>
            <p:ph type="pic" sz="quarter" idx="56"/>
          </p:nvPr>
        </p:nvPicPr>
        <p:blipFill rotWithShape="1">
          <a:blip r:embed="rId2" cstate="screen">
            <a:extLst>
              <a:ext uri="{28A0092B-C50C-407E-A947-70E740481C1C}">
                <a14:useLocalDpi xmlns:a14="http://schemas.microsoft.com/office/drawing/2010/main"/>
              </a:ext>
            </a:extLst>
          </a:blip>
          <a:srcRect b="-2257"/>
          <a:stretch/>
        </p:blipFill>
        <p:spPr>
          <a:xfrm>
            <a:off x="10885" y="-16269"/>
            <a:ext cx="3045016" cy="3124790"/>
          </a:xfrm>
        </p:spPr>
      </p:pic>
      <p:sp>
        <p:nvSpPr>
          <p:cNvPr id="3" name="Text Placeholder 2">
            <a:extLst>
              <a:ext uri="{FF2B5EF4-FFF2-40B4-BE49-F238E27FC236}">
                <a16:creationId xmlns:a16="http://schemas.microsoft.com/office/drawing/2014/main" id="{BF01458D-D3C7-971A-42E4-B13834E6FF01}"/>
              </a:ext>
            </a:extLst>
          </p:cNvPr>
          <p:cNvSpPr>
            <a:spLocks noGrp="1"/>
          </p:cNvSpPr>
          <p:nvPr>
            <p:ph type="body" sz="quarter" idx="59"/>
          </p:nvPr>
        </p:nvSpPr>
        <p:spPr>
          <a:xfrm>
            <a:off x="2948004" y="496374"/>
            <a:ext cx="3700448" cy="1632228"/>
          </a:xfrm>
        </p:spPr>
        <p:txBody>
          <a:bodyPr/>
          <a:lstStyle/>
          <a:p>
            <a:pPr marL="270510">
              <a:lnSpc>
                <a:spcPct val="150000"/>
              </a:lnSpc>
            </a:pPr>
            <a:r>
              <a:rPr lang="en-US" dirty="0">
                <a:effectLst/>
                <a:latin typeface="+mj-lt"/>
                <a:ea typeface="Calibri" panose="020F0502020204030204" pitchFamily="34" charset="0"/>
                <a:cs typeface="Times New Roman" panose="02020603050405020304" pitchFamily="18" charset="0"/>
              </a:rPr>
              <a:t>"Die </a:t>
            </a:r>
            <a:r>
              <a:rPr lang="en-US" sz="1600" b="1" dirty="0"/>
              <a:t>Logistik ist immer noch eine stark männerdominierte Disziplin. Oftmals scheitert allein der Versuch, weibliche Mitarbeiter zu rekrutieren, weil sich nur Männer auf die ausgeschriebenen Stellen bewerben."</a:t>
            </a:r>
            <a:endParaRPr lang="en-BE" sz="1600" b="1" dirty="0"/>
          </a:p>
        </p:txBody>
      </p:sp>
    </p:spTree>
    <p:extLst>
      <p:ext uri="{BB962C8B-B14F-4D97-AF65-F5344CB8AC3E}">
        <p14:creationId xmlns:p14="http://schemas.microsoft.com/office/powerpoint/2010/main" val="3416459167"/>
      </p:ext>
    </p:extLst>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5505067" cy="510196"/>
          </a:xfrm>
        </p:spPr>
        <p:txBody>
          <a:bodyPr/>
          <a:lstStyle/>
          <a:p>
            <a:r>
              <a:rPr lang="en-GB" sz="2400" b="1" dirty="0">
                <a:solidFill>
                  <a:srgbClr val="ED5957"/>
                </a:solidFill>
                <a:effectLst/>
                <a:latin typeface="Gotham Medium"/>
                <a:ea typeface="Calibri" panose="020F0502020204030204" pitchFamily="34" charset="0"/>
                <a:cs typeface="Times New Roman" panose="02020603050405020304" pitchFamily="18" charset="0"/>
              </a:rPr>
              <a:t>2. Geschäftspraktiken </a:t>
            </a:r>
            <a:endParaRPr lang="en-US" sz="18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3031216"/>
          </a:xfrm>
        </p:spPr>
        <p:txBody>
          <a:bodyPr/>
          <a:lstStyle/>
          <a:p>
            <a:pPr marL="549417" lvl="1" indent="-1714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GEODIS</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HAMILL-GROSSHANDEL </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TTS</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AFCC (Wirtschaftskammer Österreich) </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Robert Bosch Ltd.</a:t>
            </a:r>
          </a:p>
          <a:p>
            <a:pPr marL="549417" lvl="1" indent="-1714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DHL: Polen </a:t>
            </a:r>
          </a:p>
          <a:p>
            <a:pPr marL="549417" lvl="1" indent="-171450">
              <a:spcBef>
                <a:spcPts val="195"/>
              </a:spcBef>
              <a:buFont typeface="Arial" panose="020B0604020202020204" pitchFamily="34" charset="0"/>
              <a:buChar char="•"/>
              <a:tabLst>
                <a:tab pos="450215" algn="l"/>
              </a:tabLst>
            </a:pPr>
            <a:r>
              <a:rPr lang="en-GB" sz="1600" dirty="0" err="1">
                <a:latin typeface="Calibri" panose="020F0502020204030204" pitchFamily="34" charset="0"/>
                <a:ea typeface="Calibri" panose="020F0502020204030204" pitchFamily="34" charset="0"/>
                <a:cs typeface="Times New Roman" panose="02020603050405020304" pitchFamily="18" charset="0"/>
              </a:rPr>
              <a:t>Logwi</a:t>
            </a:r>
            <a:r>
              <a:rPr lang="en-GB" sz="1600" dirty="0">
                <a:latin typeface="Calibri" panose="020F0502020204030204" pitchFamily="34" charset="0"/>
                <a:ea typeface="Calibri" panose="020F0502020204030204" pitchFamily="34" charset="0"/>
                <a:cs typeface="Times New Roman" panose="02020603050405020304" pitchFamily="18" charset="0"/>
              </a:rPr>
              <a:t>n </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Mercedes </a:t>
            </a:r>
          </a:p>
          <a:p>
            <a:pPr marL="171450" indent="-171450" algn="just">
              <a:spcBef>
                <a:spcPts val="195"/>
              </a:spcBef>
              <a:spcAft>
                <a:spcPts val="0"/>
              </a:spcAft>
              <a:buFont typeface="Arial" panose="020B0604020202020204" pitchFamily="34" charset="0"/>
              <a:buChar char="•"/>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38111557"/>
      </p:ext>
    </p:extLst>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Online Media 13" title="International Women’s Day 2021">
            <a:hlinkClick r:id="" action="ppaction://media"/>
            <a:extLst>
              <a:ext uri="{FF2B5EF4-FFF2-40B4-BE49-F238E27FC236}">
                <a16:creationId xmlns:a16="http://schemas.microsoft.com/office/drawing/2014/main" id="{7A5A4C88-2031-2C20-5FE4-1F4F89645D04}"/>
              </a:ext>
            </a:extLst>
          </p:cNvPr>
          <p:cNvPicPr>
            <a:picLocks noRot="1" noChangeAspect="1"/>
          </p:cNvPicPr>
          <p:nvPr>
            <a:videoFile r:link="rId1"/>
          </p:nvPr>
        </p:nvPicPr>
        <p:blipFill>
          <a:blip r:embed="rId3"/>
          <a:stretch>
            <a:fillRect/>
          </a:stretch>
        </p:blipFill>
        <p:spPr>
          <a:xfrm>
            <a:off x="25451" y="7688685"/>
            <a:ext cx="2726216" cy="1682043"/>
          </a:xfrm>
          <a:prstGeom prst="rect">
            <a:avLst/>
          </a:prstGeom>
        </p:spPr>
      </p:pic>
      <p:pic>
        <p:nvPicPr>
          <p:cNvPr id="322" name="Picture 321" descr="Logo&#10;&#10;Description automatically generated with low confidence">
            <a:extLst>
              <a:ext uri="{FF2B5EF4-FFF2-40B4-BE49-F238E27FC236}">
                <a16:creationId xmlns:a16="http://schemas.microsoft.com/office/drawing/2014/main" id="{5B2F6F4A-0950-00E7-E8E1-267518822A42}"/>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919107" y="1122023"/>
            <a:ext cx="1798329" cy="875766"/>
          </a:xfrm>
          <a:prstGeom prst="rect">
            <a:avLst/>
          </a:prstGeo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41304" y="2638101"/>
            <a:ext cx="3291245" cy="5891605"/>
          </a:xfrm>
        </p:spPr>
        <p:txBody>
          <a:bodyPr/>
          <a:lstStyle/>
          <a:p>
            <a:r>
              <a:rPr lang="en-US" sz="1200" dirty="0">
                <a:latin typeface="Calibri" panose="020F0502020204030204" pitchFamily="34" charset="0"/>
                <a:cs typeface="Calibri" panose="020F0502020204030204" pitchFamily="34" charset="0"/>
              </a:rPr>
              <a:t>GEODIS, ein weltweit führendes Transport- und Logistikunternehmen, unterstützt seine Kunden in Irland mit maßgeschneiderten Lösungen, die ein breites Spektrum an Dienstleistungen umfassen: Landtransport, Spedition, Optimierung der Lieferkette, Kontraktlogistik, Express- und Paketzustellung.</a:t>
            </a:r>
          </a:p>
          <a:p>
            <a:r>
              <a:rPr lang="en-US" sz="1200" dirty="0">
                <a:latin typeface="Calibri" panose="020F0502020204030204" pitchFamily="34" charset="0"/>
                <a:cs typeface="Calibri" panose="020F0502020204030204" pitchFamily="34" charset="0"/>
              </a:rPr>
              <a:t>Die Leidenschaft, die unsere Teams antreibt, ihr Fachwissen und ihre Kenntnis Ihrer Märkte garantieren ein konstantes Engagement.</a:t>
            </a:r>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Die Vision von GEODIS ist es, der Wachstumspartner für seine Kunden zu sein. Als Logistikunternehmen erreichen </a:t>
            </a:r>
            <a:r>
              <a:rPr lang="hr-BA" sz="1200" dirty="0">
                <a:latin typeface="Calibri" panose="020F0502020204030204" pitchFamily="34" charset="0"/>
                <a:cs typeface="Calibri" panose="020F0502020204030204" pitchFamily="34" charset="0"/>
              </a:rPr>
              <a:t>sie </a:t>
            </a:r>
            <a:r>
              <a:rPr lang="en-US" sz="1200" dirty="0">
                <a:latin typeface="Calibri" panose="020F0502020204030204" pitchFamily="34" charset="0"/>
                <a:cs typeface="Calibri" panose="020F0502020204030204" pitchFamily="34" charset="0"/>
              </a:rPr>
              <a:t>dies durch bewährte Expertise in fünf Geschäftsbereichen: Supply-Chain-Optimierung, Spedition, Kontraktlogistik, Distribution &amp; Express und Straßentransport. </a:t>
            </a:r>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r>
              <a:rPr lang="hr-BA" sz="1200" dirty="0">
                <a:latin typeface="Calibri" panose="020F0502020204030204" pitchFamily="34" charset="0"/>
                <a:cs typeface="Calibri" panose="020F0502020204030204" pitchFamily="34" charset="0"/>
              </a:rPr>
              <a:t>Ihr </a:t>
            </a:r>
            <a:r>
              <a:rPr lang="en-US" sz="1200" dirty="0">
                <a:latin typeface="Calibri" panose="020F0502020204030204" pitchFamily="34" charset="0"/>
                <a:cs typeface="Calibri" panose="020F0502020204030204" pitchFamily="34" charset="0"/>
              </a:rPr>
              <a:t>Schwerpunkt auf herausragende Leistungen in diesen Bereichen hat </a:t>
            </a:r>
            <a:r>
              <a:rPr lang="hr-BA" sz="1200" dirty="0">
                <a:latin typeface="Calibri" panose="020F0502020204030204" pitchFamily="34" charset="0"/>
                <a:cs typeface="Calibri" panose="020F0502020204030204" pitchFamily="34" charset="0"/>
              </a:rPr>
              <a:t>sie </a:t>
            </a:r>
            <a:r>
              <a:rPr lang="en-US" sz="1200" dirty="0">
                <a:latin typeface="Calibri" panose="020F0502020204030204" pitchFamily="34" charset="0"/>
                <a:cs typeface="Calibri" panose="020F0502020204030204" pitchFamily="34" charset="0"/>
              </a:rPr>
              <a:t>zu einem weltweit führenden Unternehmen in der Lieferkette gemacht, das seinen Kunden bei der Überwindung ihrer logistischen Engpässe hilft</a:t>
            </a:r>
            <a:r>
              <a:rPr lang="hr-BA" sz="1200" dirty="0">
                <a:latin typeface="Calibri" panose="020F0502020204030204" pitchFamily="34" charset="0"/>
                <a:cs typeface="Calibri" panose="020F0502020204030204" pitchFamily="34" charset="0"/>
              </a:rPr>
              <a:t>. </a:t>
            </a:r>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GEODIS hat seine Stärke als Transportunternehmen durch mehr als ein Jahrhundert an Erfahrung und eine sehr strukturierte Kundenansprache aufgebaut</a:t>
            </a:r>
            <a:r>
              <a:rPr lang="hr-BA" sz="1200" dirty="0">
                <a:latin typeface="Calibri" panose="020F0502020204030204" pitchFamily="34" charset="0"/>
                <a:cs typeface="Calibri" panose="020F0502020204030204" pitchFamily="34" charset="0"/>
              </a:rPr>
              <a:t>.</a:t>
            </a:r>
          </a:p>
          <a:p>
            <a:r>
              <a:rPr lang="en-US" sz="1200" b="1" dirty="0">
                <a:latin typeface="Calibri" panose="020F0502020204030204" pitchFamily="34" charset="0"/>
                <a:cs typeface="Calibri" panose="020F0502020204030204" pitchFamily="34" charset="0"/>
              </a:rPr>
              <a:t>GEODIS bekennt sich klar zur Gender Diversity</a:t>
            </a:r>
            <a:r>
              <a:rPr lang="en-US" sz="1200" i="1" dirty="0">
                <a:latin typeface="Calibri" panose="020F0502020204030204" pitchFamily="34" charset="0"/>
                <a:cs typeface="Calibri" panose="020F0502020204030204" pitchFamily="34" charset="0"/>
              </a:rPr>
              <a:t>.</a:t>
            </a:r>
          </a:p>
          <a:p>
            <a:endParaRPr lang="en-US" sz="1200" i="1" dirty="0">
              <a:latin typeface="Calibri" panose="020F0502020204030204" pitchFamily="34" charset="0"/>
              <a:cs typeface="Calibri" panose="020F0502020204030204" pitchFamily="34" charset="0"/>
            </a:endParaRPr>
          </a:p>
          <a:p>
            <a:r>
              <a:rPr lang="en-US" sz="1200" dirty="0" err="1">
                <a:latin typeface="Calibri" panose="020F0502020204030204" pitchFamily="34" charset="0"/>
                <a:cs typeface="Calibri" panose="020F0502020204030204" pitchFamily="34" charset="0"/>
              </a:rPr>
              <a:t>"Onno </a:t>
            </a:r>
            <a:r>
              <a:rPr lang="en-US" sz="1200" dirty="0">
                <a:latin typeface="Calibri" panose="020F0502020204030204" pitchFamily="34" charset="0"/>
                <a:cs typeface="Calibri" panose="020F0502020204030204" pitchFamily="34" charset="0"/>
              </a:rPr>
              <a:t>Boots, CEO von GEODIS für die Region APAC, sagte: "In </a:t>
            </a:r>
            <a:r>
              <a:rPr lang="en-US" sz="1200" i="1" dirty="0">
                <a:latin typeface="Calibri" panose="020F0502020204030204" pitchFamily="34" charset="0"/>
                <a:cs typeface="Calibri" panose="020F0502020204030204" pitchFamily="34" charset="0"/>
              </a:rPr>
              <a:t>unserem Vorstand in der Region APAC sind jetzt ein Drittel der Mitglieder Frauen; vor etwas mehr als einem Jahr waren es noch keine</a:t>
            </a:r>
            <a:r>
              <a:rPr lang="en-US" sz="1200" dirty="0">
                <a:latin typeface="Calibri" panose="020F0502020204030204" pitchFamily="34" charset="0"/>
                <a:cs typeface="Calibri" panose="020F0502020204030204" pitchFamily="34" charset="0"/>
              </a:rPr>
              <a:t>", sagte er. "</a:t>
            </a:r>
            <a:r>
              <a:rPr lang="en-US" sz="1200" i="1" dirty="0">
                <a:latin typeface="Calibri" panose="020F0502020204030204" pitchFamily="34" charset="0"/>
                <a:cs typeface="Calibri" panose="020F0502020204030204" pitchFamily="34" charset="0"/>
              </a:rPr>
              <a:t>Dies zeigt unser Engagement für Vielfalt und Integration. Es ist auch ein deutlicher Beweis für die vielen talentierten Frauen, die sich jetzt für die Welt der Logistik interessieren.  Auf der Ebene unseres Ländermanagements in der Region sind 40 % des Teams Frauen.</a:t>
            </a:r>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35345" y="4953000"/>
            <a:ext cx="2694087" cy="349177"/>
          </a:xfrm>
          <a:prstGeom prst="rect">
            <a:avLst/>
          </a:prstGeom>
        </p:spPr>
        <p:txBody>
          <a:bodyPr/>
          <a:lstStyle/>
          <a:p>
            <a:pPr>
              <a:lnSpc>
                <a:spcPct val="100000"/>
              </a:lnSpc>
            </a:pPr>
            <a:r>
              <a:rPr lang="hr-BA" sz="1400" dirty="0">
                <a:latin typeface="Gotham Medium"/>
                <a:cs typeface="Calibri" panose="020F0502020204030204" pitchFamily="34" charset="0"/>
              </a:rPr>
              <a:t>Quellen:</a:t>
            </a:r>
            <a:endParaRPr lang="en-US" sz="1400"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70140"/>
            <a:ext cx="2694087" cy="349177"/>
          </a:xfrm>
          <a:prstGeom prst="rect">
            <a:avLst/>
          </a:prstGeom>
        </p:spPr>
        <p:txBody>
          <a:bodyPr/>
          <a:lstStyle/>
          <a:p>
            <a:pPr>
              <a:lnSpc>
                <a:spcPct val="100000"/>
              </a:lnSpc>
            </a:pPr>
            <a:r>
              <a:rPr lang="hr-BA" sz="1400" dirty="0">
                <a:latin typeface="Gotham Medium"/>
                <a:cs typeface="Calibri" panose="020F0502020204030204" pitchFamily="34" charset="0"/>
              </a:rPr>
              <a:t>Unternehmen</a:t>
            </a:r>
            <a:r>
              <a:rPr lang="en-GB" sz="1400" dirty="0">
                <a:latin typeface="Gotham Medium"/>
                <a:cs typeface="Calibri" panose="020F0502020204030204" pitchFamily="34" charset="0"/>
              </a:rPr>
              <a:t>: GEODIS </a:t>
            </a:r>
            <a:endParaRPr lang="en-US" sz="1400"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1" y="4369496"/>
            <a:ext cx="2694086" cy="349177"/>
          </a:xfrm>
          <a:prstGeom prst="rect">
            <a:avLst/>
          </a:prstGeom>
        </p:spPr>
        <p:txBody>
          <a:bodyPr/>
          <a:lstStyle/>
          <a:p>
            <a:r>
              <a:rPr lang="hr-BA" sz="1200" dirty="0">
                <a:latin typeface="Gotham Medium"/>
                <a:cs typeface="Calibri" panose="020F0502020204030204" pitchFamily="34" charset="0"/>
              </a:rPr>
              <a:t>GEODIS, Irland + weltweit</a:t>
            </a:r>
            <a:endParaRPr lang="en-US" sz="1200" dirty="0">
              <a:latin typeface="Gotham Medium"/>
              <a:cs typeface="Calibri" panose="020F0502020204030204" pitchFamily="34" charset="0"/>
            </a:endParaRPr>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1923157" y="719973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82231" y="3482989"/>
              <a:ext cx="840295" cy="466731"/>
            </a:xfrm>
            <a:prstGeom prst="rect">
              <a:avLst/>
            </a:prstGeom>
          </p:spPr>
          <p:txBody>
            <a:bodyPr wrap="none">
              <a:spAutoFit/>
            </a:bodyPr>
            <a:lstStyle/>
            <a:p>
              <a:pPr marL="12700" algn="ctr">
                <a:lnSpc>
                  <a:spcPts val="1420"/>
                </a:lnSpc>
                <a:spcBef>
                  <a:spcPts val="100"/>
                </a:spcBef>
              </a:pPr>
              <a:r>
                <a:rPr lang="en-IE" sz="1400" dirty="0">
                  <a:solidFill>
                    <a:schemeClr val="bg1"/>
                  </a:solidFill>
                  <a:latin typeface="Calibri" panose="020F0502020204030204" pitchFamily="34" charset="0"/>
                  <a:cs typeface="Calibri" panose="020F0502020204030204" pitchFamily="34" charset="0"/>
                </a:rPr>
                <a:t>CLICK</a:t>
              </a:r>
            </a:p>
            <a:p>
              <a:pPr marL="12700" algn="ctr">
                <a:lnSpc>
                  <a:spcPts val="1420"/>
                </a:lnSpc>
                <a:spcBef>
                  <a:spcPts val="100"/>
                </a:spcBef>
              </a:pPr>
              <a:r>
                <a:rPr lang="en-IE" sz="1400" dirty="0">
                  <a:solidFill>
                    <a:schemeClr val="bg1"/>
                  </a:solidFill>
                  <a:latin typeface="Calibri" panose="020F0502020204030204" pitchFamily="34" charset="0"/>
                  <a:cs typeface="Calibri" panose="020F0502020204030204" pitchFamily="34" charset="0"/>
                </a:rPr>
                <a:t>ANSCHAUEN</a:t>
              </a: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35345" y="3242933"/>
            <a:ext cx="3121713" cy="349177"/>
          </a:xfrm>
          <a:prstGeom prst="rect">
            <a:avLst/>
          </a:prstGeom>
        </p:spPr>
        <p:txBody>
          <a:bodyPr/>
          <a:lstStyle/>
          <a:p>
            <a:pPr>
              <a:lnSpc>
                <a:spcPct val="100000"/>
              </a:lnSpc>
            </a:pPr>
            <a:r>
              <a:rPr lang="hr-BA" sz="1400" dirty="0">
                <a:latin typeface="Gotham Medium"/>
                <a:cs typeface="Calibri" panose="020F0502020204030204" pitchFamily="34" charset="0"/>
              </a:rPr>
              <a:t>GEODIS: Den Frauen eine Stimme geben</a:t>
            </a:r>
            <a:endParaRPr lang="en-US" sz="1400" dirty="0">
              <a:latin typeface="Gotham Medium"/>
              <a:cs typeface="Calibri" panose="020F0502020204030204" pitchFamily="34" charset="0"/>
            </a:endParaRP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5451" y="5875713"/>
            <a:ext cx="3246307"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r>
              <a:rPr lang="en-US"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https://geodis.com/ie/blog/sustainability/why-do-we-need-more-women-top-management-positions</a:t>
            </a:r>
            <a:endParaRPr lang="hr-BA"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dirty="0">
                <a:solidFill>
                  <a:schemeClr val="accent1">
                    <a:lumMod val="20000"/>
                    <a:lumOff val="80000"/>
                  </a:schemeClr>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https://geodis.com/ie/blog/sustainability/why-do-we-need-more-women-top-management-positions#author-anchor</a:t>
            </a:r>
            <a:endParaRPr lang="hr-BA"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dirty="0">
                <a:solidFill>
                  <a:schemeClr val="accent1">
                    <a:lumMod val="20000"/>
                    <a:lumOff val="80000"/>
                  </a:schemeClr>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https://geodis.com/newsroom/press-releases/geodis-pledges-firm-commitment-gender-diversity</a:t>
            </a:r>
            <a:endParaRPr lang="hr-BA"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dirty="0">
                <a:solidFill>
                  <a:schemeClr val="accent1">
                    <a:lumMod val="20000"/>
                    <a:lumOff val="80000"/>
                  </a:schemeClr>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https://geodis.com/newsroom/press-release/geodis-supports-improved-diversity-logistics</a:t>
            </a:r>
            <a:endParaRPr lang="en-US"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hr-BA" dirty="0">
                <a:solidFill>
                  <a:schemeClr val="accent1">
                    <a:lumMod val="20000"/>
                    <a:lumOff val="80000"/>
                  </a:schemeClr>
                </a:solidFill>
                <a:latin typeface="Calibri" panose="020F0502020204030204" pitchFamily="34" charset="0"/>
                <a:cs typeface="Calibri" panose="020F0502020204030204" pitchFamily="34" charset="0"/>
                <a:hlinkClick r:id="rId9"/>
              </a:rPr>
              <a:t>https://www.youtube.com/c/GeodisCorporate/video</a:t>
            </a:r>
            <a:endParaRPr lang="en-GB"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48070" y="4175598"/>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latin typeface="Gotham Medium"/>
                <a:cs typeface="Calibri" panose="020F0502020204030204" pitchFamily="34" charset="0"/>
              </a:rPr>
              <a:t>Engagement für Geschlechtervielfalt</a:t>
            </a:r>
            <a:endParaRPr lang="en-US" dirty="0">
              <a:latin typeface="Gotham Medium"/>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991998" y="9543577"/>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sp>
        <p:nvSpPr>
          <p:cNvPr id="323" name="TextBox 322">
            <a:extLst>
              <a:ext uri="{FF2B5EF4-FFF2-40B4-BE49-F238E27FC236}">
                <a16:creationId xmlns:a16="http://schemas.microsoft.com/office/drawing/2014/main" id="{FCCEEA4D-C564-5854-864F-2EC245A0CE46}"/>
              </a:ext>
            </a:extLst>
          </p:cNvPr>
          <p:cNvSpPr txBox="1"/>
          <p:nvPr/>
        </p:nvSpPr>
        <p:spPr>
          <a:xfrm>
            <a:off x="239266" y="3593319"/>
            <a:ext cx="2857986" cy="46166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just"/>
            <a:r>
              <a:rPr lang="en-US" sz="1200" b="1" dirty="0">
                <a:solidFill>
                  <a:schemeClr val="bg1"/>
                </a:solidFill>
                <a:latin typeface="Gotham Medium"/>
                <a:cs typeface="Calibri" panose="020F0502020204030204" pitchFamily="34" charset="0"/>
              </a:rPr>
              <a:t>GEODIS' weibliche Führungskräfte teilen ihre Tipps für Wachstum und Erfolg im Beruf</a:t>
            </a:r>
          </a:p>
        </p:txBody>
      </p:sp>
      <p:pic>
        <p:nvPicPr>
          <p:cNvPr id="9" name="Picture Placeholder 8">
            <a:extLst>
              <a:ext uri="{FF2B5EF4-FFF2-40B4-BE49-F238E27FC236}">
                <a16:creationId xmlns:a16="http://schemas.microsoft.com/office/drawing/2014/main" id="{ACEC7782-2AF6-7C83-F9E8-962D11A1140E}"/>
              </a:ext>
            </a:extLst>
          </p:cNvPr>
          <p:cNvPicPr>
            <a:picLocks noGrp="1" noChangeAspect="1"/>
          </p:cNvPicPr>
          <p:nvPr>
            <p:ph type="pic" sz="quarter" idx="66"/>
          </p:nvPr>
        </p:nvPicPr>
        <p:blipFill>
          <a:blip r:embed="rId10"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678910620"/>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p:txBody>
          <a:bodyPr/>
          <a:lstStyle/>
          <a:p>
            <a:r>
              <a:rPr lang="en-US" sz="1400" b="1" dirty="0">
                <a:solidFill>
                  <a:srgbClr val="3D3C7D"/>
                </a:solidFill>
                <a:latin typeface="Gotham Medium"/>
                <a:cs typeface="Calibri" panose="020F0502020204030204" pitchFamily="34" charset="0"/>
              </a:rPr>
              <a:t>GEODIS bekennt sich zu Gender Diversity</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734914" y="1252146"/>
            <a:ext cx="5843358" cy="1370796"/>
          </a:xfrm>
        </p:spPr>
        <p:txBody>
          <a:bodyPr/>
          <a:lstStyle/>
          <a:p>
            <a:r>
              <a:rPr lang="en-US" sz="1200" dirty="0">
                <a:latin typeface="Calibri" panose="020F0502020204030204" pitchFamily="34" charset="0"/>
                <a:cs typeface="Calibri" panose="020F0502020204030204" pitchFamily="34" charset="0"/>
              </a:rPr>
              <a:t>Anlässlich des Globalen Frauenforums kündigt GEODIS eine Vereinbarung mit Bureau Veritas an, um sein Engagement für die Gleichstellung der Geschlechter am Arbeitsplatz anzuerkennen. Ziel ist es, in den nächsten drei Jahren in 12 Ländern einen anerkannten Standard zu erreichen.</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Mit der Verleihung des GEEIS-Siegels (Gender Equality European &amp; International Standard) würde GEODIS in seinen verschiedenen Geschäftsbereichen gemeinsame Standards für die Gleichstellung der Geschlechter und die Vielfalt am Arbeitsplatz festlegen. Diese Standards umfassen Entlohnung, Frauenförderung, Kompetenzentwicklung und Vielfalt.</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Im Rahmen der Vereinbarung mit Bureau Veritas, die noch vor Jahresende unterzeichnet werden soll, wird GEODIS seine Praktiken in 12 Ländern, in denen die Gruppe tätig ist, für einen Zeitraum von drei Monaten prüfen lassen</a:t>
            </a:r>
            <a:r>
              <a:rPr lang="hr-BA" sz="1200" dirty="0">
                <a:latin typeface="Calibri" panose="020F0502020204030204" pitchFamily="34" charset="0"/>
                <a:cs typeface="Calibri" panose="020F0502020204030204" pitchFamily="34" charset="0"/>
              </a:rPr>
              <a:t>.</a:t>
            </a: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"Dieses Gütesiegel ist eine Möglichkeit, eine gemeinsame Kultur in Bezug auf die Gleichstellung der Geschlechter am Arbeitsplatz auf internationaler Ebene zu schaffen und bewährte Praktiken auf breiter Ebene anzuwenden.  Es zielt unter anderem darauf ab, mehr Frauen in Führungspositionen zu sehen", sagt Mario </a:t>
            </a:r>
            <a:r>
              <a:rPr lang="en-US" sz="1200" dirty="0" err="1">
                <a:latin typeface="Calibri" panose="020F0502020204030204" pitchFamily="34" charset="0"/>
                <a:cs typeface="Calibri" panose="020F0502020204030204" pitchFamily="34" charset="0"/>
              </a:rPr>
              <a:t>Ceccon</a:t>
            </a:r>
            <a:r>
              <a:rPr lang="en-US" sz="1200" dirty="0">
                <a:latin typeface="Calibri" panose="020F0502020204030204" pitchFamily="34" charset="0"/>
                <a:cs typeface="Calibri" panose="020F0502020204030204" pitchFamily="34" charset="0"/>
              </a:rPr>
              <a:t>, Executive Vice President, Human Resources von GEODIS.</a:t>
            </a: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91642" y="4331297"/>
            <a:ext cx="5435600" cy="446871"/>
          </a:xfrm>
        </p:spPr>
        <p:txBody>
          <a:bodyPr/>
          <a:lstStyle/>
          <a:p>
            <a:pPr fontAlgn="base"/>
            <a:r>
              <a:rPr lang="en-IE" sz="1400" b="1" dirty="0">
                <a:solidFill>
                  <a:srgbClr val="3D3C7D"/>
                </a:solidFill>
                <a:latin typeface="Gotham Medium"/>
                <a:cs typeface="Calibri" panose="020F0502020204030204" pitchFamily="34" charset="0"/>
              </a:rPr>
              <a:t>GEODIS Frauennetzwerk</a:t>
            </a:r>
            <a:r>
              <a:rPr lang="hr-BA" sz="1400" b="1" dirty="0">
                <a:solidFill>
                  <a:srgbClr val="3D3C7D"/>
                </a:solidFill>
                <a:latin typeface="Gotham Medium"/>
                <a:cs typeface="Calibri" panose="020F0502020204030204" pitchFamily="34" charset="0"/>
              </a:rPr>
              <a:t>, die Welt zum Greifen nah</a:t>
            </a:r>
            <a:endParaRPr lang="en-IE" sz="1400" b="1" dirty="0">
              <a:solidFill>
                <a:srgbClr val="3D3C7D"/>
              </a:solidFill>
              <a:latin typeface="Gotham Medium"/>
              <a:cs typeface="Calibri" panose="020F0502020204030204" pitchFamily="34" charset="0"/>
            </a:endParaRP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734113" y="4745012"/>
            <a:ext cx="5927037" cy="2743062"/>
          </a:xfrm>
        </p:spPr>
        <p:txBody>
          <a:bodyPr/>
          <a:lstStyle/>
          <a:p>
            <a:r>
              <a:rPr lang="en-US" sz="1200" dirty="0">
                <a:latin typeface="Calibri" panose="020F0502020204030204" pitchFamily="34" charset="0"/>
                <a:cs typeface="Calibri" panose="020F0502020204030204" pitchFamily="34" charset="0"/>
              </a:rPr>
              <a:t>"Bei GEODIS arbeiten wir auf eine Welt hin, in der Frauen gleichberechtigte Führungskräfte in der Wirtschaft sind. Um dieses Ziel zu erreichen, ist es wichtig, dass ihre Stimmen gehört werden. Unser "GEODIS Women's Network" arbeitet an der Förderung der Inklusion, der Verringerung der beruflichen Ungleichheit zwischen den Geschlechtern und der Verbesserung der Vereinbarkeit von Beruf und Privatleben sowohl intern als auch extern. Unser regionales internes Frauenentwicklungsprojekt "Ladies First!" zielt zum einen darauf ab, Frauen in Führungspositionen durch individuelles Coaching und Training zu entwickeln und zu fördern. Andererseits werden unsere weiblichen Kollegen durch die Förderung von Netzwerken ermutigt, sich beruflich zu positionieren. Gemeinsam unterstützen diese Programme unser übergeordnetes Ziel, die weibliche Belegschaft zu stärken und Frauen zu ermutigen, in Führungspositionen zu gelangen und diese zu behalten.</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Ich denke, dass ein echtes Gleichgewicht der Geschlechter die sich ergänzenden Fähigkeiten und Talente von Frauen und Männern würdigt. In diesem Sinne müssen wir uns darauf konzentrieren, integrative Lösungen nicht nur für ein besseres Gleichgewicht zwischen den Geschlechtern, sondern auch für nachhaltiges Wachstum zu finden. Wenn ich in die Zukunft blicke, stelle ich mir eine "geschlechtergerechte Welt" vor, eine Welt ohne Vorurteile, Stereotypen und Diskriminierung. Eine Welt, die vielfältig, gleichberechtigt und integrativ ist. Eine Welt, in der Unterschiede gewürdigt und gefeiert werden.</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Ich glaube, diese Welt ist zum Greifen nah, oder nicht?</a:t>
            </a:r>
            <a:r>
              <a:rPr lang="hr-BA" sz="1200" dirty="0">
                <a:latin typeface="Calibri" panose="020F0502020204030204" pitchFamily="34" charset="0"/>
                <a:cs typeface="Calibri" panose="020F0502020204030204" pitchFamily="34" charset="0"/>
              </a:rPr>
              <a:t>"</a:t>
            </a: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 Kathleen </a:t>
            </a:r>
            <a:r>
              <a:rPr lang="en-US" sz="1200" dirty="0" err="1">
                <a:latin typeface="Calibri" panose="020F0502020204030204" pitchFamily="34" charset="0"/>
                <a:cs typeface="Calibri" panose="020F0502020204030204" pitchFamily="34" charset="0"/>
              </a:rPr>
              <a:t>Rehbein</a:t>
            </a:r>
            <a:r>
              <a:rPr lang="hr-BA" sz="1200" dirty="0">
                <a:latin typeface="Calibri" panose="020F0502020204030204" pitchFamily="34" charset="0"/>
                <a:cs typeface="Calibri" panose="020F0502020204030204" pitchFamily="34" charset="0"/>
              </a:rPr>
              <a:t>, </a:t>
            </a:r>
            <a:r>
              <a:rPr lang="en-US" sz="1200" dirty="0">
                <a:latin typeface="Calibri" panose="020F0502020204030204" pitchFamily="34" charset="0"/>
                <a:cs typeface="Calibri" panose="020F0502020204030204" pitchFamily="34" charset="0"/>
              </a:rPr>
              <a:t>Direktorin für Humanressourcen, Nordost- und Mitteleuropa, GEODIS</a:t>
            </a:r>
            <a:r>
              <a:rPr lang="hr-BA" sz="1200" dirty="0">
                <a:latin typeface="Calibri" panose="020F0502020204030204" pitchFamily="34" charset="0"/>
                <a:cs typeface="Calibri" panose="020F0502020204030204" pitchFamily="34" charset="0"/>
              </a:rPr>
              <a:t>.</a:t>
            </a: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Kathleen </a:t>
            </a:r>
            <a:r>
              <a:rPr lang="en-US" sz="1200" dirty="0" err="1">
                <a:latin typeface="Calibri" panose="020F0502020204030204" pitchFamily="34" charset="0"/>
                <a:cs typeface="Calibri" panose="020F0502020204030204" pitchFamily="34" charset="0"/>
              </a:rPr>
              <a:t>Rehbein </a:t>
            </a:r>
            <a:r>
              <a:rPr lang="en-US" sz="1200" dirty="0">
                <a:latin typeface="Calibri" panose="020F0502020204030204" pitchFamily="34" charset="0"/>
                <a:cs typeface="Calibri" panose="020F0502020204030204" pitchFamily="34" charset="0"/>
              </a:rPr>
              <a:t>ist Senior Expertin für Personalwesen und Arbeitsrecht. Sie ist bei GEODIS für nachhaltige Personalstrategien und -konzepte in Nordost- und Mitteleuropa verantwortlich. Kathleen Rehbein ist seit 18 Jahren bei GEODIS tätig und hatte verschiedene Funktionen im Bereich Personalwesen inne.</a:t>
            </a:r>
          </a:p>
          <a:p>
            <a:endParaRPr lang="en-US" sz="1200" dirty="0">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5649" y="799478"/>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144848" y="4446406"/>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2945831042"/>
      </p:ext>
    </p:extLst>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998382" y="981853"/>
            <a:ext cx="5435599" cy="348400"/>
          </a:xfrm>
        </p:spPr>
        <p:txBody>
          <a:bodyPr/>
          <a:lstStyle/>
          <a:p>
            <a:r>
              <a:rPr lang="en-US" sz="1600" b="1" dirty="0">
                <a:solidFill>
                  <a:srgbClr val="ED5957"/>
                </a:solidFill>
                <a:effectLst/>
                <a:latin typeface="Calibri" panose="020F0502020204030204" pitchFamily="34" charset="0"/>
                <a:ea typeface="Calibri" panose="020F0502020204030204" pitchFamily="34" charset="0"/>
                <a:cs typeface="Times New Roman" panose="02020603050405020304" pitchFamily="18" charset="0"/>
              </a:rPr>
              <a:t>Einführung in unser Toolkit </a:t>
            </a:r>
            <a:endParaRPr lang="en-GB" sz="1600" b="1" dirty="0">
              <a:solidFill>
                <a:srgbClr val="ED5957"/>
              </a:solidFill>
              <a:effectLst/>
              <a:latin typeface="Calibri" panose="020F0502020204030204" pitchFamily="34" charset="0"/>
              <a:ea typeface="Calibri" panose="020F0502020204030204" pitchFamily="34" charset="0"/>
              <a:cs typeface="Times New Roman" panose="02020603050405020304" pitchFamily="18" charset="0"/>
            </a:endParaRPr>
          </a:p>
          <a:p>
            <a:endParaRPr lang="en-US" sz="1200" dirty="0"/>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876394" y="1342486"/>
            <a:ext cx="5435600" cy="2728771"/>
          </a:xfrm>
        </p:spPr>
        <p:txBody>
          <a:bodyPr/>
          <a:lstStyle/>
          <a:p>
            <a:pPr algn="just">
              <a:spcBef>
                <a:spcPts val="195"/>
              </a:spcBef>
              <a:spcAft>
                <a:spcPts val="0"/>
              </a:spcAft>
              <a:tabLst>
                <a:tab pos="450215" algn="l"/>
              </a:tabLst>
            </a:pPr>
            <a:r>
              <a:rPr lang="en-US" sz="12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Das Good Practice Toolkit zur Förderung weiblicher Führungskräfte in Transport und Logistik richtet sich </a:t>
            </a:r>
            <a:r>
              <a:rPr lang="en-US" sz="1200" b="1"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an die Transport- und Logistikunternehmen</a:t>
            </a:r>
            <a:r>
              <a:rPr lang="en-US" sz="12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 die eine zentrale Rolle bei der Umsetzung des Wandels spielen. Von KMU bis hin zu großen Konzernen müssen interne Vorurteile und vorgefasste Meinungen abgebaut werden, um bessere Beziehungen und Gleichberechtigung zu fördern.</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Bef>
                <a:spcPts val="195"/>
              </a:spcBef>
              <a:tabLst>
                <a:tab pos="450215" algn="l"/>
              </a:tabLst>
            </a:pPr>
            <a:r>
              <a:rPr lang="en-US" sz="12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 Unser Wil Power Toolkit wird bewährte Verfahren in den Bereichen Einstellung, Ausbildung, Arbeitsumgebung </a:t>
            </a:r>
            <a:r>
              <a:rPr lang="en-US" sz="1200" dirty="0" err="1">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usw. </a:t>
            </a:r>
            <a:r>
              <a:rPr lang="en-US" sz="12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in Transport- und Logistikunternehmen fördern.</a:t>
            </a:r>
            <a:endParaRPr lang="en-GB" sz="12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endParaRPr>
          </a:p>
          <a:p>
            <a:pPr algn="just"/>
            <a:r>
              <a:rPr lang="en-US" sz="12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Wir hoffen, dass das Toolkit Sie inspirieren wird. Wir haben einige Links in das Toolkit aufgenommen, damit Sie sich direkt an die Unternehmen wenden können, wenn Sie Ihre Karriere in der Logistik beginnen oder weitere Informationen erhalten möchten.</a:t>
            </a: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844612" y="4582600"/>
            <a:ext cx="5435600" cy="446871"/>
          </a:xfrm>
        </p:spPr>
        <p:txBody>
          <a:bodyPr/>
          <a:lstStyle/>
          <a:p>
            <a:r>
              <a:rPr lang="en-US" sz="1600" b="1" dirty="0">
                <a:solidFill>
                  <a:srgbClr val="ED5957"/>
                </a:solidFill>
                <a:latin typeface="Calibri" panose="020F0502020204030204" pitchFamily="34" charset="0"/>
                <a:cs typeface="Calibri" panose="020F0502020204030204" pitchFamily="34" charset="0"/>
              </a:rPr>
              <a:t>Woher kam die Idee für dieses Toolkit?</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836665" y="1271741"/>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973135"/>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836665" y="4987715"/>
            <a:ext cx="4067779"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75209" y="468910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 Placeholder 1">
            <a:extLst>
              <a:ext uri="{FF2B5EF4-FFF2-40B4-BE49-F238E27FC236}">
                <a16:creationId xmlns:a16="http://schemas.microsoft.com/office/drawing/2014/main" id="{0E79065D-6BC0-1FF7-D66E-46EFE50C9E50}"/>
              </a:ext>
            </a:extLst>
          </p:cNvPr>
          <p:cNvSpPr txBox="1">
            <a:spLocks/>
          </p:cNvSpPr>
          <p:nvPr/>
        </p:nvSpPr>
        <p:spPr>
          <a:xfrm>
            <a:off x="704131" y="5122072"/>
            <a:ext cx="4457606" cy="4080952"/>
          </a:xfrm>
          <a:prstGeom prst="rect">
            <a:avLst/>
          </a:prstGeom>
        </p:spPr>
        <p:txBody>
          <a:bodyPr numCol="2"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595959"/>
                </a:solidFill>
                <a:uFillTx/>
                <a:latin typeface="Gotham Medium" pitchFamily="2" charset="0"/>
                <a:ea typeface="Montserrat Light"/>
                <a:cs typeface="Gotham Medium"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spcBef>
                <a:spcPts val="195"/>
              </a:spcBef>
              <a:tabLst>
                <a:tab pos="450215" algn="l"/>
              </a:tabLst>
            </a:pPr>
            <a:r>
              <a:rPr lang="en-US" sz="1200" dirty="0">
                <a:solidFill>
                  <a:srgbClr val="30475E"/>
                </a:solidFill>
                <a:latin typeface="Calibri" panose="020F0502020204030204" pitchFamily="34" charset="0"/>
                <a:ea typeface="Calibri" panose="020F0502020204030204" pitchFamily="34" charset="0"/>
                <a:cs typeface="Times New Roman" panose="02020603050405020304" pitchFamily="18" charset="0"/>
              </a:rPr>
              <a:t>Die Notwendigkeit dieses Toolkits ergibt sich aus dem Zögern dieser Organisationen, den entscheidenden Wandel in ihren Einstellungen und Praktiken vorzunehmen. Traditionell war dies kein Thema; in der heutigen Welt verschieben sich die Standards und Frauen fordern Gleichberechtigung. Mit Hilfe von Best-Practice-Beispielen fortschrittlicher Logistikunternehmen, die von starken weiblichen Mitarbeitern geleitet und geführt werden, sowie durch die Darstellung der wichtigsten geschlechtsneutralen Eigenschaften von Führungskräften wird dieses Toolkit dazu beitragen, fortschrittliche Ansätze bei Einstellungen und Beförderungen in der Branche zu fördern. Unser Toolkit wird es den Nutzern ermöglichen, in den Erfolg ähnlicher Logistikunternehmen einzutauchen und so ihr Verständnis dafür zu festigen, dass Gleichberechtigung und weibliche Führung eine überwältigende Wirkung haben können.</a:t>
            </a:r>
          </a:p>
          <a:p>
            <a:pPr hangingPunct="1">
              <a:spcBef>
                <a:spcPts val="195"/>
              </a:spcBef>
              <a:tabLst>
                <a:tab pos="450215" algn="l"/>
              </a:tabLst>
            </a:pPr>
            <a:r>
              <a:rPr lang="en-US" sz="1200" dirty="0">
                <a:solidFill>
                  <a:srgbClr val="30475E"/>
                </a:solidFill>
                <a:latin typeface="Calibri" panose="020F0502020204030204" pitchFamily="34" charset="0"/>
                <a:ea typeface="Calibri" panose="020F0502020204030204" pitchFamily="34" charset="0"/>
                <a:cs typeface="Times New Roman" panose="02020603050405020304" pitchFamily="18" charset="0"/>
              </a:rPr>
              <a:t> positive Auswirkung</a:t>
            </a:r>
          </a:p>
          <a:p>
            <a:pPr hangingPunct="1">
              <a:spcBef>
                <a:spcPts val="195"/>
              </a:spcBef>
              <a:tabLst>
                <a:tab pos="450215" algn="l"/>
              </a:tabLst>
            </a:pPr>
            <a:r>
              <a:rPr lang="en-US" sz="1200" dirty="0">
                <a:solidFill>
                  <a:srgbClr val="30475E"/>
                </a:solidFill>
                <a:latin typeface="Calibri" panose="020F0502020204030204" pitchFamily="34" charset="0"/>
                <a:ea typeface="Calibri" panose="020F0502020204030204" pitchFamily="34" charset="0"/>
                <a:cs typeface="Times New Roman" panose="02020603050405020304" pitchFamily="18" charset="0"/>
              </a:rPr>
              <a:t> über ihre </a:t>
            </a:r>
          </a:p>
          <a:p>
            <a:pPr hangingPunct="1">
              <a:spcBef>
                <a:spcPts val="195"/>
              </a:spcBef>
              <a:tabLst>
                <a:tab pos="450215" algn="l"/>
              </a:tabLst>
            </a:pPr>
            <a:r>
              <a:rPr lang="en-US" sz="1200" dirty="0" err="1">
                <a:solidFill>
                  <a:srgbClr val="30475E"/>
                </a:solidFill>
                <a:latin typeface="Calibri" panose="020F0502020204030204" pitchFamily="34" charset="0"/>
                <a:ea typeface="Calibri" panose="020F0502020204030204" pitchFamily="34" charset="0"/>
                <a:cs typeface="Times New Roman" panose="02020603050405020304" pitchFamily="18" charset="0"/>
              </a:rPr>
              <a:t>Organisation</a:t>
            </a:r>
            <a:r>
              <a:rPr lang="en-US" sz="1200" dirty="0">
                <a:solidFill>
                  <a:srgbClr val="30475E"/>
                </a:solidFill>
                <a:latin typeface="Calibri" panose="020F0502020204030204" pitchFamily="34" charset="0"/>
                <a:ea typeface="Calibri" panose="020F0502020204030204" pitchFamily="34" charset="0"/>
                <a:cs typeface="Times New Roman" panose="02020603050405020304" pitchFamily="18" charset="0"/>
              </a:rPr>
              <a:t>.</a:t>
            </a:r>
          </a:p>
        </p:txBody>
      </p:sp>
    </p:spTree>
    <p:extLst>
      <p:ext uri="{BB962C8B-B14F-4D97-AF65-F5344CB8AC3E}">
        <p14:creationId xmlns:p14="http://schemas.microsoft.com/office/powerpoint/2010/main" val="801580001"/>
      </p:ext>
    </p:extLst>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44595" y="2823030"/>
            <a:ext cx="2865335" cy="4590728"/>
          </a:xfrm>
        </p:spPr>
        <p:txBody>
          <a:bodyPr/>
          <a:lstStyle/>
          <a:p>
            <a:r>
              <a:rPr lang="en-US" sz="1200" dirty="0">
                <a:solidFill>
                  <a:schemeClr val="tx1"/>
                </a:solidFill>
                <a:latin typeface="Calibri" panose="020F0502020204030204" pitchFamily="34" charset="0"/>
                <a:cs typeface="Calibri" panose="020F0502020204030204" pitchFamily="34" charset="0"/>
              </a:rPr>
              <a:t>Hamill Wholesale Business ist ein Familienunternehmen in zweiter Generation und wir sind sehr stolz auf unser Erbe und unsere bescheidenen Anfänge.</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Mit der Unterstützung seiner Frau Francis und seiner Töchter expandierte Gregory 1994, eröffnete einen eigenen Großhandel und brachte einen Lastwagen auf die Straße.</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Von da an mischte die Familie Hamill die Produkte und Liefermethoden und fand heraus, was für ihren wachsenden Kundenstamm am besten geeignet war!</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Von da an war es eine stetige Entwicklung und die Zementierung von sich selbst und als Grundnahrungsmittel innerhalb der Gemeinschaft. </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pPr>
              <a:lnSpc>
                <a:spcPct val="120000"/>
              </a:lnSpc>
              <a:spcBef>
                <a:spcPts val="4158"/>
              </a:spcBef>
            </a:pPr>
            <a:r>
              <a:rPr lang="en-US" dirty="0">
                <a:latin typeface="Gotham Medium"/>
                <a:cs typeface="Calibri" panose="020F0502020204030204" pitchFamily="34" charset="0"/>
              </a:rPr>
              <a:t>Datum des Interviews</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en-US" sz="1200" b="1" dirty="0">
                <a:latin typeface="Gotham Medium"/>
                <a:cs typeface="Calibri" panose="020F0502020204030204" pitchFamily="34" charset="0"/>
              </a:rPr>
              <a:t>September 2022 </a:t>
            </a:r>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pPr>
              <a:lnSpc>
                <a:spcPct val="120000"/>
              </a:lnSpc>
              <a:spcBef>
                <a:spcPts val="4158"/>
              </a:spcBef>
            </a:pPr>
            <a:r>
              <a:rPr lang="en-US" dirty="0">
                <a:latin typeface="Gotham Medium"/>
                <a:cs typeface="Calibri" panose="020F0502020204030204" pitchFamily="34" charset="0"/>
              </a:rPr>
              <a:t>Kontaktperson</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en-US" sz="1200" dirty="0">
                <a:latin typeface="Gothic medium"/>
                <a:cs typeface="Calibri" panose="020F0502020204030204" pitchFamily="34" charset="0"/>
              </a:rPr>
              <a:t>Francis </a:t>
            </a:r>
            <a:r>
              <a:rPr lang="en-US" sz="1200" dirty="0">
                <a:latin typeface="Calibri" panose="020F0502020204030204" pitchFamily="34" charset="0"/>
                <a:cs typeface="Calibri" panose="020F0502020204030204" pitchFamily="34" charset="0"/>
              </a:rPr>
              <a:t>Hamill</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latin typeface="Gothic medium"/>
                <a:cs typeface="Calibri" panose="020F0502020204030204" pitchFamily="34" charset="0"/>
              </a:rPr>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prstGeom prst="rect">
            <a:avLst/>
          </a:prstGeom>
        </p:spPr>
        <p:txBody>
          <a:bodyPr/>
          <a:lstStyle/>
          <a:p>
            <a:r>
              <a:rPr lang="en-US" sz="1200" dirty="0">
                <a:latin typeface="Gothic medium"/>
                <a:cs typeface="Calibri" panose="020F0502020204030204" pitchFamily="34" charset="0"/>
              </a:rPr>
              <a:t>f.Hamill@hamillwholesale.co.uk</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0" y="3578636"/>
            <a:ext cx="2694086" cy="349177"/>
          </a:xfrm>
          <a:prstGeom prst="rect">
            <a:avLst/>
          </a:prstGeom>
        </p:spPr>
        <p:txBody>
          <a:bodyPr/>
          <a:lstStyle/>
          <a:p>
            <a:r>
              <a:rPr lang="en-US" sz="1200" b="1" dirty="0">
                <a:latin typeface="Gotham Medium"/>
                <a:cs typeface="Calibri" panose="020F0502020204030204" pitchFamily="34" charset="0"/>
              </a:rPr>
              <a:t>Hamill Großhandel </a:t>
            </a:r>
          </a:p>
        </p:txBody>
      </p:sp>
      <p:pic>
        <p:nvPicPr>
          <p:cNvPr id="21" name="Picture Placeholder 20">
            <a:extLst>
              <a:ext uri="{FF2B5EF4-FFF2-40B4-BE49-F238E27FC236}">
                <a16:creationId xmlns:a16="http://schemas.microsoft.com/office/drawing/2014/main" id="{0A05BCB8-1BBA-20C6-5A5F-52D7B25818FD}"/>
              </a:ext>
            </a:extLst>
          </p:cNvPr>
          <p:cNvPicPr>
            <a:picLocks noGrp="1" noChangeAspect="1"/>
          </p:cNvPicPr>
          <p:nvPr>
            <p:ph type="pic" sz="quarter" idx="66"/>
          </p:nvPr>
        </p:nvPicPr>
        <p:blipFill>
          <a:blip r:embed="rId3" cstate="screen">
            <a:extLst>
              <a:ext uri="{28A0092B-C50C-407E-A947-70E740481C1C}">
                <a14:useLocalDpi xmlns:a14="http://schemas.microsoft.com/office/drawing/2010/main"/>
              </a:ext>
            </a:extLst>
          </a:blip>
          <a:srcRect/>
          <a:stretch>
            <a:fillRect/>
          </a:stretch>
        </p:blipFill>
        <p:spPr/>
      </p:pic>
      <p:pic>
        <p:nvPicPr>
          <p:cNvPr id="25" name="Picture Placeholder 24">
            <a:extLst>
              <a:ext uri="{FF2B5EF4-FFF2-40B4-BE49-F238E27FC236}">
                <a16:creationId xmlns:a16="http://schemas.microsoft.com/office/drawing/2014/main" id="{FF737F59-D919-5148-E39F-FFF2D151F743}"/>
              </a:ext>
            </a:extLst>
          </p:cNvPr>
          <p:cNvPicPr>
            <a:picLocks noGrp="1" noChangeAspect="1"/>
          </p:cNvPicPr>
          <p:nvPr>
            <p:ph type="pic" sz="quarter" idx="5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019610306"/>
      </p:ext>
    </p:extLst>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1966983" y="3629907"/>
            <a:ext cx="4062879" cy="400439"/>
          </a:xfrm>
        </p:spPr>
        <p:txBody>
          <a:bodyPr/>
          <a:lstStyle/>
          <a:p>
            <a:pPr lvl="1"/>
            <a:r>
              <a:rPr lang="en-US" sz="1600" b="1" dirty="0">
                <a:solidFill>
                  <a:srgbClr val="31475E"/>
                </a:solidFill>
                <a:latin typeface="Gothic medium"/>
                <a:cs typeface="Calibri" panose="020F0502020204030204" pitchFamily="34" charset="0"/>
              </a:rPr>
              <a:t>Bescheidene Anfänge </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2371661" y="4240215"/>
            <a:ext cx="3963902" cy="2570340"/>
          </a:xfrm>
        </p:spPr>
        <p:txBody>
          <a:bodyPr/>
          <a:lstStyle/>
          <a:p>
            <a:r>
              <a:rPr lang="en-US" sz="1200" dirty="0">
                <a:solidFill>
                  <a:schemeClr val="tx1"/>
                </a:solidFill>
                <a:latin typeface="Calibri" panose="020F0502020204030204" pitchFamily="34" charset="0"/>
                <a:cs typeface="Calibri" panose="020F0502020204030204" pitchFamily="34" charset="0"/>
              </a:rPr>
              <a:t>Der Hamill-Großhandel ist ein Familienunternehmen, das seit 1979 besteht und 1994 von Gregory, seinem Vater, übernommen wurde. </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Gregory und seine Frau sind ein dynamisches Duo, und es war ihre Aufgabe, das Unternehmen zu modernisieren und auf dem bisherigen Erfolg aufzubauen. Obwohl es sich um ein kompaktes Unternehmen handelt, das in der Regel von den Kindern mitbetreut wird, florierte der Hamill-Großhandel. Frances wurde Geschäftsführerin, Clare, das älteste der Kinder, kümmerte sich um die Rechnungsstellung und </a:t>
            </a:r>
            <a:r>
              <a:rPr lang="en-US" sz="1200" dirty="0" err="1">
                <a:solidFill>
                  <a:schemeClr val="tx1"/>
                </a:solidFill>
                <a:latin typeface="Calibri" panose="020F0502020204030204" pitchFamily="34" charset="0"/>
                <a:cs typeface="Calibri" panose="020F0502020204030204" pitchFamily="34" charset="0"/>
              </a:rPr>
              <a:t>Meave war für die </a:t>
            </a:r>
            <a:r>
              <a:rPr lang="en-US" sz="1200" dirty="0">
                <a:solidFill>
                  <a:schemeClr val="tx1"/>
                </a:solidFill>
                <a:latin typeface="Calibri" panose="020F0502020204030204" pitchFamily="34" charset="0"/>
                <a:cs typeface="Calibri" panose="020F0502020204030204" pitchFamily="34" charset="0"/>
              </a:rPr>
              <a:t>Lagerhaltung und die Sicherstellung der Qualität der Produkte zuständig.</a:t>
            </a:r>
            <a:endParaRPr lang="en-US" sz="1200" b="1" dirty="0">
              <a:solidFill>
                <a:schemeClr val="tx1"/>
              </a:solidFill>
              <a:latin typeface="Calibri" panose="020F0502020204030204" pitchFamily="34" charset="0"/>
              <a:cs typeface="Calibri" panose="020F0502020204030204" pitchFamily="34" charset="0"/>
            </a:endParaRPr>
          </a:p>
          <a:p>
            <a:r>
              <a:rPr lang="en-US" sz="1200" b="1" dirty="0">
                <a:solidFill>
                  <a:schemeClr val="tx1"/>
                </a:solidFill>
                <a:latin typeface="Calibri" panose="020F0502020204030204" pitchFamily="34" charset="0"/>
                <a:cs typeface="Calibri" panose="020F0502020204030204" pitchFamily="34" charset="0"/>
              </a:rPr>
              <a:t>Ein von Frauen geführtes Team, das zielstrebig und entschlossen ist. </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492821" y="-16269"/>
            <a:ext cx="2794779" cy="2441480"/>
          </a:xfrm>
        </p:spPr>
        <p:txBody>
          <a:bodyPr/>
          <a:lstStyle/>
          <a:p>
            <a:r>
              <a:rPr lang="en-US" dirty="0"/>
              <a:t>"Es funktioniert am besten, weil es ein Familienunternehmen ist, in das wir alle gleichermaßen investiert sind und jeder die Möglichkeit hat, sich zu profilieren.</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1" name="Text Placeholder 10">
            <a:extLst>
              <a:ext uri="{FF2B5EF4-FFF2-40B4-BE49-F238E27FC236}">
                <a16:creationId xmlns:a16="http://schemas.microsoft.com/office/drawing/2014/main" id="{F03A7AF6-DE2A-1D4B-AFF7-28A89BB6E6A3}"/>
              </a:ext>
            </a:extLst>
          </p:cNvPr>
          <p:cNvSpPr>
            <a:spLocks noGrp="1"/>
          </p:cNvSpPr>
          <p:nvPr>
            <p:ph type="body" sz="quarter" idx="61"/>
          </p:nvPr>
        </p:nvSpPr>
        <p:spPr>
          <a:xfrm>
            <a:off x="3020576" y="1382559"/>
            <a:ext cx="3700448" cy="638015"/>
          </a:xfrm>
          <a:prstGeom prst="rect">
            <a:avLst/>
          </a:prstGeom>
        </p:spPr>
        <p:txBody>
          <a:bodyPr/>
          <a:lstStyle/>
          <a:p>
            <a:r>
              <a:rPr lang="en-US" i="1" dirty="0"/>
              <a:t>Frances Hamill </a:t>
            </a:r>
            <a:endParaRPr lang="en-US" b="0" i="1" dirty="0"/>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pPr lvl="1"/>
            <a:r>
              <a:rPr lang="en-US" sz="1600" b="1" dirty="0">
                <a:solidFill>
                  <a:srgbClr val="31475E"/>
                </a:solidFill>
                <a:latin typeface="Gothic medium"/>
                <a:cs typeface="Calibri" panose="020F0502020204030204" pitchFamily="34" charset="0"/>
              </a:rPr>
              <a:t>Die Flügel ausbreiten und sehen, wo man landet</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p:txBody>
          <a:bodyPr/>
          <a:lstStyle/>
          <a:p>
            <a:pPr>
              <a:buClr>
                <a:srgbClr val="24CAF8"/>
              </a:buClr>
            </a:pPr>
            <a:r>
              <a:rPr lang="en-US" sz="1200" dirty="0">
                <a:solidFill>
                  <a:schemeClr val="tx1"/>
                </a:solidFill>
                <a:latin typeface="Calibri" panose="020F0502020204030204" pitchFamily="34" charset="0"/>
                <a:cs typeface="Calibri" panose="020F0502020204030204" pitchFamily="34" charset="0"/>
              </a:rPr>
              <a:t>Im Hamill-Großhandel ist "Sinken oder Schwimmen" ein tägliches Motto. </a:t>
            </a:r>
          </a:p>
          <a:p>
            <a:pPr>
              <a:buClr>
                <a:srgbClr val="24CAF8"/>
              </a:buClr>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rPr>
              <a:t>Indem sie ihre zumeist weiblichen Mitarbeiter in Rollen drängen, in denen sie sich vielleicht ein wenig unwohl fühlen, testen sie ihre Entschlossenheit, die Eignung für die jeweilige Rolle und helfen ihnen, neue oder längst vergessene Talente und Leidenschaften zu entdecken.</a:t>
            </a: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rPr>
              <a:t>Untersuchungen zeigen, dass Frauen häufig auf Aufgaben beschränkt werden, die ihre Führungsqualitäten und ihre Kreativität unterdrücken, oder dass sie in Positionen eingesetzt werden, in denen ihre Talente von den Führungskräften nicht wahrgenommen werden, so dass sie bei Beförderungsmöglichkeiten übergangen werden. </a:t>
            </a: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rPr>
              <a:t>Innerhalb des Unternehmens Hamill ist es jedoch wichtig, dass kein Mitarbeiter in seiner Rolle stagniert, denn das ist der Schlüssel zu Innovation und Aufregung! </a:t>
            </a: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647372" y="3770373"/>
            <a:ext cx="6277428"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Placeholder 2">
            <a:extLst>
              <a:ext uri="{FF2B5EF4-FFF2-40B4-BE49-F238E27FC236}">
                <a16:creationId xmlns:a16="http://schemas.microsoft.com/office/drawing/2014/main" id="{B05C1960-AEE5-D3F0-94D5-BAA80BB190F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pic>
        <p:nvPicPr>
          <p:cNvPr id="7" name="Picture 6">
            <a:extLst>
              <a:ext uri="{FF2B5EF4-FFF2-40B4-BE49-F238E27FC236}">
                <a16:creationId xmlns:a16="http://schemas.microsoft.com/office/drawing/2014/main" id="{AA8EFD10-00AE-21AA-87EA-77C61976104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0" y="3229747"/>
            <a:ext cx="1536922" cy="1753550"/>
          </a:xfrm>
          <a:prstGeom prst="rect">
            <a:avLst/>
          </a:prstGeom>
        </p:spPr>
      </p:pic>
    </p:spTree>
    <p:extLst>
      <p:ext uri="{BB962C8B-B14F-4D97-AF65-F5344CB8AC3E}">
        <p14:creationId xmlns:p14="http://schemas.microsoft.com/office/powerpoint/2010/main" val="345949598"/>
      </p:ext>
    </p:extLst>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37389" y="2862074"/>
            <a:ext cx="3074589" cy="5891605"/>
          </a:xfrm>
        </p:spPr>
        <p:txBody>
          <a:bodyPr/>
          <a:lstStyle/>
          <a:p>
            <a:r>
              <a:rPr lang="en-US" sz="1200" dirty="0">
                <a:solidFill>
                  <a:srgbClr val="231F20"/>
                </a:solidFill>
                <a:latin typeface="Calibri" panose="020F0502020204030204" pitchFamily="34" charset="0"/>
                <a:cs typeface="Calibri" panose="020F0502020204030204" pitchFamily="34" charset="0"/>
              </a:rPr>
              <a:t>Transport Training Services ist ein soziales Unternehmen, das sich auf Lehrlingsausbildung und berufliche Weiterbildung speziell für die Automobil-, Transport- und Logistikbranche in Nordirland konzentriert.</a:t>
            </a:r>
          </a:p>
          <a:p>
            <a:endParaRPr lang="en-US" sz="1200" dirty="0">
              <a:solidFill>
                <a:srgbClr val="231F20"/>
              </a:solidFill>
              <a:latin typeface="Calibri" panose="020F0502020204030204" pitchFamily="34" charset="0"/>
              <a:cs typeface="Calibri" panose="020F0502020204030204" pitchFamily="34" charset="0"/>
            </a:endParaRPr>
          </a:p>
          <a:p>
            <a:r>
              <a:rPr lang="en-US" sz="1200" dirty="0">
                <a:solidFill>
                  <a:srgbClr val="231F20"/>
                </a:solidFill>
                <a:latin typeface="Calibri" panose="020F0502020204030204" pitchFamily="34" charset="0"/>
                <a:cs typeface="Calibri" panose="020F0502020204030204" pitchFamily="34" charset="0"/>
              </a:rPr>
              <a:t>Wir bieten nicht nur eine Reihe von akkreditierten Kursen und maßgeschneiderten Schulungen an, um Talente für Unternehmen und Fachkräfte in der Automobil-, Transport- und Logistikbranche zu fördern, sondern auch branchenführende Ausbildungsplätze, um diese Branchen bei der Sicherung ihrer zukünftigen Arbeitskräfte zu unterstützen.  Zu den Lehrberufen in der Logistikbranche gehören Logistikbetrieb, Lieferkettenmanagement, Kundendienst, Lagerhaltung und -verwaltung sowie Teamleitung und Management.</a:t>
            </a:r>
          </a:p>
          <a:p>
            <a:endParaRPr lang="en-US" sz="1200" dirty="0">
              <a:solidFill>
                <a:srgbClr val="231F20"/>
              </a:solidFill>
              <a:latin typeface="Calibri" panose="020F0502020204030204" pitchFamily="34" charset="0"/>
              <a:cs typeface="Calibri" panose="020F0502020204030204" pitchFamily="34" charset="0"/>
            </a:endParaRPr>
          </a:p>
          <a:p>
            <a:r>
              <a:rPr lang="en-US" sz="1200" dirty="0">
                <a:solidFill>
                  <a:srgbClr val="231F20"/>
                </a:solidFill>
                <a:latin typeface="Calibri" panose="020F0502020204030204" pitchFamily="34" charset="0"/>
                <a:cs typeface="Calibri" panose="020F0502020204030204" pitchFamily="34" charset="0"/>
              </a:rPr>
              <a:t>Als Ausbildungseinrichtung der eingetragenen Wohltätigkeitsorganisation Transport Training Board for Northern Ireland (TTS) hat TTS ein echtes und langjähriges Interesse an der Förderung bewährter Verfahren und der Einhaltung höchster Standards im Verkehrssektor.</a:t>
            </a:r>
          </a:p>
          <a:p>
            <a:endParaRPr lang="en-US" sz="1200" dirty="0">
              <a:solidFill>
                <a:srgbClr val="231F20"/>
              </a:solidFill>
              <a:latin typeface="Calibri" panose="020F0502020204030204" pitchFamily="34" charset="0"/>
              <a:cs typeface="Calibri" panose="020F0502020204030204" pitchFamily="34" charset="0"/>
            </a:endParaRPr>
          </a:p>
          <a:p>
            <a:r>
              <a:rPr lang="en-US" sz="1200" dirty="0">
                <a:solidFill>
                  <a:srgbClr val="231F20"/>
                </a:solidFill>
                <a:latin typeface="Calibri" panose="020F0502020204030204" pitchFamily="34" charset="0"/>
                <a:cs typeface="Calibri" panose="020F0502020204030204" pitchFamily="34" charset="0"/>
              </a:rPr>
              <a:t>Mit über 50 Jahren Erfahrung als führender, </a:t>
            </a:r>
            <a:r>
              <a:rPr lang="en-US" sz="1200" dirty="0" err="1">
                <a:solidFill>
                  <a:srgbClr val="231F20"/>
                </a:solidFill>
                <a:latin typeface="Calibri" panose="020F0502020204030204" pitchFamily="34" charset="0"/>
                <a:cs typeface="Calibri" panose="020F0502020204030204" pitchFamily="34" charset="0"/>
              </a:rPr>
              <a:t>anerkannter </a:t>
            </a:r>
            <a:r>
              <a:rPr lang="en-US" sz="1200" dirty="0">
                <a:solidFill>
                  <a:srgbClr val="231F20"/>
                </a:solidFill>
                <a:latin typeface="Calibri" panose="020F0502020204030204" pitchFamily="34" charset="0"/>
                <a:cs typeface="Calibri" panose="020F0502020204030204" pitchFamily="34" charset="0"/>
              </a:rPr>
              <a:t>Anbieter von Verkehrsschulungen ist unsere Beratung im Vereinigten Königreich und in Irland gefragt und vertrauenswürdig.</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74525" y="4631582"/>
            <a:ext cx="2694087" cy="349177"/>
          </a:xfrm>
          <a:prstGeom prst="rect">
            <a:avLst/>
          </a:prstGeom>
        </p:spPr>
        <p:txBody>
          <a:bodyPr/>
          <a:lstStyle/>
          <a:p>
            <a:r>
              <a:rPr lang="hr-BA" dirty="0"/>
              <a:t>Quellen:</a:t>
            </a:r>
            <a:endParaRPr lang="en-US" dirty="0"/>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04634" y="3642943"/>
            <a:ext cx="3514769" cy="299547"/>
          </a:xfrm>
          <a:prstGeom prst="rect">
            <a:avLst/>
          </a:prstGeom>
        </p:spPr>
        <p:txBody>
          <a:bodyPr/>
          <a:lstStyle/>
          <a:p>
            <a:pPr>
              <a:lnSpc>
                <a:spcPct val="100000"/>
              </a:lnSpc>
            </a:pPr>
            <a:r>
              <a:rPr lang="en-GB" sz="1600" dirty="0"/>
              <a:t>Transport Training.org</a:t>
            </a:r>
          </a:p>
          <a:p>
            <a:pPr>
              <a:lnSpc>
                <a:spcPct val="100000"/>
              </a:lnSpc>
            </a:pPr>
            <a:r>
              <a:rPr lang="en-GB" sz="1600" dirty="0"/>
              <a:t>Frauen treiben den Wandel voran! </a:t>
            </a:r>
            <a:endParaRPr lang="en-US" sz="1600" dirty="0"/>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88854" y="4747357"/>
            <a:ext cx="2935135" cy="580450"/>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r>
              <a:rPr lang="en-US" sz="800" dirty="0">
                <a:solidFill>
                  <a:srgbClr val="31475E"/>
                </a:solidFill>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https://www.transporttraining.org/drive-change/</a:t>
            </a:r>
            <a:endParaRPr lang="en-US" sz="800" dirty="0">
              <a:solidFill>
                <a:srgbClr val="31475E"/>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04634" y="4188736"/>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t>Ausbildung und berufliches Fortkommen</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grpSp>
        <p:nvGrpSpPr>
          <p:cNvPr id="17" name="Group 16">
            <a:extLst>
              <a:ext uri="{FF2B5EF4-FFF2-40B4-BE49-F238E27FC236}">
                <a16:creationId xmlns:a16="http://schemas.microsoft.com/office/drawing/2014/main" id="{03FE64B4-10BA-B54D-85FA-0A11220FF92B}"/>
              </a:ext>
            </a:extLst>
          </p:cNvPr>
          <p:cNvGrpSpPr/>
          <p:nvPr/>
        </p:nvGrpSpPr>
        <p:grpSpPr>
          <a:xfrm>
            <a:off x="470230" y="7654073"/>
            <a:ext cx="1763183" cy="1747801"/>
            <a:chOff x="4402381" y="3872850"/>
            <a:chExt cx="872187" cy="832733"/>
          </a:xfrm>
        </p:grpSpPr>
        <p:sp>
          <p:nvSpPr>
            <p:cNvPr id="18" name="Freeform 17">
              <a:hlinkClick r:id="rId3"/>
              <a:extLst>
                <a:ext uri="{FF2B5EF4-FFF2-40B4-BE49-F238E27FC236}">
                  <a16:creationId xmlns:a16="http://schemas.microsoft.com/office/drawing/2014/main" id="{574498D0-4F11-424D-B4A3-7FAC66C4C3FA}"/>
                </a:ext>
              </a:extLst>
            </p:cNvPr>
            <p:cNvSpPr/>
            <p:nvPr/>
          </p:nvSpPr>
          <p:spPr>
            <a:xfrm>
              <a:off x="4402381" y="3872850"/>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413814" y="3970888"/>
              <a:ext cx="825771" cy="636657"/>
            </a:xfrm>
            <a:prstGeom prst="rect">
              <a:avLst/>
            </a:prstGeom>
          </p:spPr>
          <p:txBody>
            <a:bodyPr wrap="square">
              <a:spAutoFit/>
            </a:bodyPr>
            <a:lstStyle/>
            <a:p>
              <a:pPr marL="12700" algn="ctr">
                <a:spcBef>
                  <a:spcPts val="100"/>
                </a:spcBef>
              </a:pPr>
              <a:r>
                <a:rPr lang="en-IE" sz="2000" dirty="0">
                  <a:solidFill>
                    <a:schemeClr val="bg1"/>
                  </a:solidFill>
                  <a:latin typeface="Gotham Medium" pitchFamily="2" charset="0"/>
                  <a:cs typeface="Gotham Medium" pitchFamily="2" charset="0"/>
                </a:rPr>
                <a:t>CLICK</a:t>
              </a:r>
            </a:p>
            <a:p>
              <a:pPr marL="12700" algn="ctr">
                <a:spcBef>
                  <a:spcPts val="100"/>
                </a:spcBef>
              </a:pPr>
              <a:r>
                <a:rPr lang="hr-BA" sz="2000" dirty="0">
                  <a:solidFill>
                    <a:schemeClr val="bg1"/>
                  </a:solidFill>
                  <a:latin typeface="Gotham Medium" pitchFamily="2" charset="0"/>
                  <a:cs typeface="Gotham Medium" pitchFamily="2" charset="0"/>
                </a:rPr>
                <a:t>um das WEBINAR-VIDEO zu finden</a:t>
              </a:r>
              <a:endParaRPr lang="en-IE" sz="2000" dirty="0">
                <a:solidFill>
                  <a:schemeClr val="bg1"/>
                </a:solidFill>
                <a:latin typeface="Gotham Medium" pitchFamily="2" charset="0"/>
                <a:cs typeface="Gotham Medium" pitchFamily="2" charset="0"/>
              </a:endParaRPr>
            </a:p>
          </p:txBody>
        </p:sp>
      </p:grpSp>
      <p:pic>
        <p:nvPicPr>
          <p:cNvPr id="16" name="Graphic 15" descr="Arrow: Clockwise curve with solid fill">
            <a:extLst>
              <a:ext uri="{FF2B5EF4-FFF2-40B4-BE49-F238E27FC236}">
                <a16:creationId xmlns:a16="http://schemas.microsoft.com/office/drawing/2014/main" id="{37A43894-BB91-0C33-0DF2-B53275FE2BA2}"/>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rot="16200000">
            <a:off x="3658150" y="7592144"/>
            <a:ext cx="1325455" cy="1871656"/>
          </a:xfrm>
          <a:prstGeom prst="rect">
            <a:avLst/>
          </a:prstGeom>
        </p:spPr>
      </p:pic>
      <p:pic>
        <p:nvPicPr>
          <p:cNvPr id="25" name="Picture Placeholder 24">
            <a:extLst>
              <a:ext uri="{FF2B5EF4-FFF2-40B4-BE49-F238E27FC236}">
                <a16:creationId xmlns:a16="http://schemas.microsoft.com/office/drawing/2014/main" id="{092A484E-46B3-69BF-357B-23CF037ADF53}"/>
              </a:ext>
            </a:extLst>
          </p:cNvPr>
          <p:cNvPicPr>
            <a:picLocks noGrp="1" noChangeAspect="1"/>
          </p:cNvPicPr>
          <p:nvPr>
            <p:ph type="pic" sz="quarter" idx="66"/>
          </p:nvPr>
        </p:nvPicPr>
        <p:blipFill>
          <a:blip r:embed="rId6" cstate="screen">
            <a:extLst>
              <a:ext uri="{28A0092B-C50C-407E-A947-70E740481C1C}">
                <a14:useLocalDpi xmlns:a14="http://schemas.microsoft.com/office/drawing/2010/main"/>
              </a:ext>
            </a:extLst>
          </a:blip>
          <a:srcRect/>
          <a:stretch>
            <a:fillRect/>
          </a:stretch>
        </p:blipFill>
        <p:spPr/>
      </p:pic>
      <p:pic>
        <p:nvPicPr>
          <p:cNvPr id="26" name="Picture 25">
            <a:hlinkClick r:id="rId2"/>
            <a:extLst>
              <a:ext uri="{FF2B5EF4-FFF2-40B4-BE49-F238E27FC236}">
                <a16:creationId xmlns:a16="http://schemas.microsoft.com/office/drawing/2014/main" id="{2E16CC03-B59D-1B64-A0BB-20D797AC23B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1402" y="7651257"/>
            <a:ext cx="2704240" cy="1847014"/>
          </a:xfrm>
          <a:prstGeom prst="rect">
            <a:avLst/>
          </a:prstGeom>
        </p:spPr>
      </p:pic>
      <p:pic>
        <p:nvPicPr>
          <p:cNvPr id="32" name="Picture 31">
            <a:extLst>
              <a:ext uri="{FF2B5EF4-FFF2-40B4-BE49-F238E27FC236}">
                <a16:creationId xmlns:a16="http://schemas.microsoft.com/office/drawing/2014/main" id="{235D6741-8F09-DE5D-B0AD-77C4F5DDBD71}"/>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291050" y="1458056"/>
            <a:ext cx="1303484" cy="1228240"/>
          </a:xfrm>
          <a:prstGeom prst="rect">
            <a:avLst/>
          </a:prstGeom>
        </p:spPr>
      </p:pic>
    </p:spTree>
    <p:extLst>
      <p:ext uri="{BB962C8B-B14F-4D97-AF65-F5344CB8AC3E}">
        <p14:creationId xmlns:p14="http://schemas.microsoft.com/office/powerpoint/2010/main" val="3254707689"/>
      </p:ext>
    </p:extLst>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hr-BA" sz="1600" b="1" dirty="0">
                <a:solidFill>
                  <a:srgbClr val="31475E"/>
                </a:solidFill>
                <a:latin typeface="Gothic medium"/>
                <a:cs typeface="Calibri" panose="020F0502020204030204" pitchFamily="34" charset="0"/>
              </a:rPr>
              <a:t>Bildung </a:t>
            </a:r>
            <a:r>
              <a:rPr lang="en-GB" sz="1600" b="1" dirty="0">
                <a:solidFill>
                  <a:srgbClr val="31475E"/>
                </a:solidFill>
                <a:latin typeface="Gothic medium"/>
                <a:cs typeface="Calibri" panose="020F0502020204030204" pitchFamily="34" charset="0"/>
              </a:rPr>
              <a:t>ist der Schlüssel zum Erfolg</a:t>
            </a:r>
            <a:endParaRPr lang="en-US" sz="1600" b="1" dirty="0">
              <a:solidFill>
                <a:srgbClr val="31475E"/>
              </a:solidFill>
              <a:latin typeface="Gothic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p:txBody>
          <a:bodyPr/>
          <a:lstStyle/>
          <a:p>
            <a:pPr>
              <a:lnSpc>
                <a:spcPct val="150000"/>
              </a:lnSpc>
            </a:pPr>
            <a:r>
              <a:rPr lang="en-US" sz="1200" dirty="0">
                <a:solidFill>
                  <a:schemeClr val="tx1"/>
                </a:solidFill>
                <a:latin typeface="Calibri" panose="020F0502020204030204" pitchFamily="34" charset="0"/>
                <a:cs typeface="Calibri" panose="020F0502020204030204" pitchFamily="34" charset="0"/>
              </a:rPr>
              <a:t>Unser Schwerpunkt liegt auf der Bereitstellung von erstklassigem Fachwissen, zweckmäßigen Einrichtungen und modernen Lehrmethoden, um relevante Fähigkeiten für das 21. Jahrhundert zu vermitteln.</a:t>
            </a:r>
          </a:p>
          <a:p>
            <a:pPr>
              <a:lnSpc>
                <a:spcPct val="150000"/>
              </a:lnSpc>
            </a:pPr>
            <a:r>
              <a:rPr lang="en-US" sz="1200" b="0" i="0" dirty="0">
                <a:solidFill>
                  <a:schemeClr val="tx1"/>
                </a:solidFill>
                <a:effectLst/>
                <a:latin typeface="Calibri" panose="020F0502020204030204" pitchFamily="34" charset="0"/>
                <a:cs typeface="Calibri" panose="020F0502020204030204" pitchFamily="34" charset="0"/>
              </a:rPr>
              <a:t>Wir wissen, dass die Transport-, Logistik- und Automobilbranche in allen Bereichen mit einem Mangel an Fachkräften zu kämpfen hat, aber jeder Bereich hat viel zu bieten.</a:t>
            </a:r>
          </a:p>
          <a:p>
            <a:pPr>
              <a:lnSpc>
                <a:spcPct val="150000"/>
              </a:lnSpc>
            </a:pPr>
            <a:endParaRPr lang="en-US" sz="1200" b="0" i="0" dirty="0">
              <a:solidFill>
                <a:schemeClr val="tx1"/>
              </a:solidFill>
              <a:effectLst/>
              <a:latin typeface="Calibri" panose="020F0502020204030204" pitchFamily="34" charset="0"/>
              <a:cs typeface="Calibri" panose="020F0502020204030204" pitchFamily="34" charset="0"/>
            </a:endParaRPr>
          </a:p>
          <a:p>
            <a:pPr>
              <a:lnSpc>
                <a:spcPct val="150000"/>
              </a:lnSpc>
            </a:pPr>
            <a:r>
              <a:rPr lang="en-US" sz="1200" i="0" dirty="0">
                <a:solidFill>
                  <a:schemeClr val="tx1"/>
                </a:solidFill>
                <a:effectLst/>
                <a:latin typeface="Calibri" panose="020F0502020204030204" pitchFamily="34" charset="0"/>
                <a:cs typeface="Calibri" panose="020F0502020204030204" pitchFamily="34" charset="0"/>
              </a:rPr>
              <a:t>1,2 Mio. zugelassene Fahrzeuge in NI - alle müssen gewartet/repariert werden</a:t>
            </a:r>
          </a:p>
          <a:p>
            <a:pPr>
              <a:lnSpc>
                <a:spcPct val="150000"/>
              </a:lnSpc>
            </a:pPr>
            <a:endParaRPr lang="en-US" sz="1200" b="1" i="0" dirty="0">
              <a:solidFill>
                <a:schemeClr val="tx1"/>
              </a:solidFill>
              <a:effectLst/>
              <a:latin typeface="Calibri" panose="020F0502020204030204" pitchFamily="34" charset="0"/>
              <a:cs typeface="Calibri" panose="020F0502020204030204" pitchFamily="34" charset="0"/>
            </a:endParaRPr>
          </a:p>
          <a:p>
            <a:pPr>
              <a:lnSpc>
                <a:spcPct val="150000"/>
              </a:lnSpc>
            </a:pPr>
            <a:r>
              <a:rPr lang="en-US" sz="1200" b="1" i="0" dirty="0">
                <a:solidFill>
                  <a:schemeClr val="tx1"/>
                </a:solidFill>
                <a:effectLst/>
                <a:latin typeface="Calibri" panose="020F0502020204030204" pitchFamily="34" charset="0"/>
                <a:cs typeface="Calibri" panose="020F0502020204030204" pitchFamily="34" charset="0"/>
              </a:rPr>
              <a:t>150.000 Lastkraftwagen und 3.400 Busse brauchen alle Fahrer</a:t>
            </a:r>
          </a:p>
          <a:p>
            <a:pPr>
              <a:lnSpc>
                <a:spcPct val="150000"/>
              </a:lnSpc>
            </a:pPr>
            <a:endParaRPr lang="en-US" sz="1200" b="1" i="0" dirty="0">
              <a:solidFill>
                <a:schemeClr val="tx1"/>
              </a:solidFill>
              <a:effectLst/>
              <a:latin typeface="Calibri" panose="020F0502020204030204" pitchFamily="34" charset="0"/>
              <a:cs typeface="Calibri" panose="020F0502020204030204" pitchFamily="34" charset="0"/>
            </a:endParaRPr>
          </a:p>
          <a:p>
            <a:pPr>
              <a:lnSpc>
                <a:spcPct val="150000"/>
              </a:lnSpc>
            </a:pPr>
            <a:r>
              <a:rPr lang="en-US" sz="1200" b="1" i="0" dirty="0">
                <a:solidFill>
                  <a:schemeClr val="tx1"/>
                </a:solidFill>
                <a:effectLst/>
                <a:latin typeface="Calibri" panose="020F0502020204030204" pitchFamily="34" charset="0"/>
                <a:cs typeface="Calibri" panose="020F0502020204030204" pitchFamily="34" charset="0"/>
              </a:rPr>
              <a:t>Und diese Sektoren schreien nach mehr weiblichen Arbeitskräften!</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306061" y="330588"/>
            <a:ext cx="3175317" cy="2082538"/>
          </a:xfrm>
        </p:spPr>
        <p:txBody>
          <a:bodyPr/>
          <a:lstStyle/>
          <a:p>
            <a:r>
              <a:rPr lang="en-US" sz="1600" dirty="0"/>
              <a:t>UNSER SCHLÜSSELZIEL: </a:t>
            </a:r>
            <a:br>
              <a:rPr lang="en-US" sz="1600" dirty="0"/>
            </a:br>
            <a:r>
              <a:rPr lang="en-US" sz="1600" dirty="0"/>
              <a:t>Vorreiter bei der Entwicklung von Schulungen zu neuen Fahrzeugtechnologien zu sein, z. B. zu Wasserstoff-, Elektro- und Hybridenergiesystemen</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r>
              <a:rPr lang="en-US" sz="1600" b="1" dirty="0">
                <a:solidFill>
                  <a:srgbClr val="31475E"/>
                </a:solidFill>
                <a:latin typeface="Gothic medium"/>
                <a:cs typeface="Calibri" panose="020F0502020204030204" pitchFamily="34" charset="0"/>
              </a:rPr>
              <a:t>Möglichkeiten</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904240" y="7617180"/>
            <a:ext cx="5725159" cy="1526820"/>
          </a:xfrm>
        </p:spPr>
        <p:txBody>
          <a:bodyPr/>
          <a:lstStyle/>
          <a:p>
            <a:r>
              <a:rPr lang="en-US" sz="1200" b="0" i="0" dirty="0">
                <a:solidFill>
                  <a:schemeClr val="tx1"/>
                </a:solidFill>
                <a:effectLst/>
                <a:latin typeface="Calibri" panose="020F0502020204030204" pitchFamily="34" charset="0"/>
                <a:cs typeface="Calibri" panose="020F0502020204030204" pitchFamily="34" charset="0"/>
              </a:rPr>
              <a:t>TTS setzt sich dafür ein, die Vielfalt der Talente in der Transport-, Logistik- und Automobilbranche in Nordirland zu verbessern, und die Branchen selbst arbeiten hart daran, mehr weibliche Talente anzuziehen.</a:t>
            </a:r>
          </a:p>
          <a:p>
            <a:endParaRPr lang="en-US" sz="1200" dirty="0">
              <a:solidFill>
                <a:schemeClr val="tx1"/>
              </a:solidFill>
              <a:latin typeface="Calibri" panose="020F0502020204030204" pitchFamily="34" charset="0"/>
              <a:cs typeface="Calibri" panose="020F0502020204030204" pitchFamily="34" charset="0"/>
            </a:endParaRPr>
          </a:p>
          <a:p>
            <a:r>
              <a:rPr lang="en-US" sz="1200" b="0" i="0" dirty="0">
                <a:solidFill>
                  <a:schemeClr val="tx1"/>
                </a:solidFill>
                <a:effectLst/>
                <a:latin typeface="Calibri" panose="020F0502020204030204" pitchFamily="34" charset="0"/>
                <a:cs typeface="Calibri" panose="020F0502020204030204" pitchFamily="34" charset="0"/>
              </a:rPr>
              <a:t>Wenn Sie mehr erfahren möchten oder Zugang zu einer der TTS-Ausbildungen oder Lehrstellen haben möchten, klicken Sie auf den nachstehenden Link:</a:t>
            </a:r>
          </a:p>
          <a:p>
            <a:pPr marL="0" indent="0">
              <a:buNone/>
            </a:pPr>
            <a:endParaRPr lang="en-US" sz="1200" dirty="0">
              <a:solidFill>
                <a:srgbClr val="0000FF"/>
              </a:solidFill>
              <a:hlinkClick r:id="rId2">
                <a:extLst>
                  <a:ext uri="{A12FA001-AC4F-418D-AE19-62706E023703}">
                    <ahyp:hlinkClr xmlns:ahyp="http://schemas.microsoft.com/office/drawing/2018/hyperlinkcolor" val="tx"/>
                  </a:ext>
                </a:extLst>
              </a:hlinkClick>
            </a:endParaRPr>
          </a:p>
          <a:p>
            <a:pPr marL="0" indent="0">
              <a:buNone/>
            </a:pPr>
            <a:r>
              <a:rPr lang="en-US" sz="1200" dirty="0">
                <a:solidFill>
                  <a:schemeClr val="tx1"/>
                </a:solidFill>
                <a:hlinkClick r:id="rId2">
                  <a:extLst>
                    <a:ext uri="{A12FA001-AC4F-418D-AE19-62706E023703}">
                      <ahyp:hlinkClr xmlns:ahyp="http://schemas.microsoft.com/office/drawing/2018/hyperlinkcolor" val="tx"/>
                    </a:ext>
                  </a:extLst>
                </a:hlinkClick>
              </a:rPr>
              <a:t>Automobil-, Transport- und Logistikausbildung | Belfast | Nordirland (transporttraining.org)</a:t>
            </a:r>
            <a:endParaRPr lang="en-US" sz="1200" b="0" i="0" dirty="0">
              <a:solidFill>
                <a:schemeClr val="tx1"/>
              </a:solidFill>
              <a:effectLst/>
              <a:latin typeface="Calibri" panose="020F0502020204030204" pitchFamily="34" charset="0"/>
              <a:cs typeface="Calibri" panose="020F0502020204030204" pitchFamily="34" charset="0"/>
            </a:endParaRP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746222"/>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Picture Placeholder 6">
            <a:extLst>
              <a:ext uri="{FF2B5EF4-FFF2-40B4-BE49-F238E27FC236}">
                <a16:creationId xmlns:a16="http://schemas.microsoft.com/office/drawing/2014/main" id="{B49C6D73-EA89-3A42-139E-FF78EF28D180}"/>
              </a:ext>
            </a:extLst>
          </p:cNvPr>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615713396"/>
      </p:ext>
    </p:extLst>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25014" y="3021296"/>
            <a:ext cx="3276945" cy="5891605"/>
          </a:xfrm>
        </p:spPr>
        <p:txBody>
          <a:bodyPr/>
          <a:lstStyle/>
          <a:p>
            <a:r>
              <a:rPr lang="en-US" sz="1200" dirty="0">
                <a:latin typeface="Calibri" panose="020F0502020204030204" pitchFamily="34" charset="0"/>
                <a:cs typeface="Calibri" panose="020F0502020204030204" pitchFamily="34" charset="0"/>
              </a:rPr>
              <a:t>Seit mehreren Jahren bin ich nun erfolgreich in der Wirtschaftskammer Österreich tätig. </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Obwohl es sich um ein staatliches Unternehmen handelt, sind wir mit anderen großen Unternehmen in den von uns vertretenen Sektoren vergleichbar. </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In meinem Fall sind es der Rohstoffsektor und der Logistiksektor. </a:t>
            </a:r>
          </a:p>
          <a:p>
            <a:endParaRPr lang="en-GB" sz="1100" dirty="0">
              <a:solidFill>
                <a:srgbClr val="2E495E"/>
              </a:solidFill>
              <a:latin typeface="Gothic medium"/>
              <a:cs typeface="Calibri" panose="020F0502020204030204" pitchFamily="34" charset="0"/>
            </a:endParaRPr>
          </a:p>
          <a:p>
            <a:r>
              <a:rPr lang="en-US" sz="1200" b="1" dirty="0">
                <a:solidFill>
                  <a:srgbClr val="2E495E"/>
                </a:solidFill>
                <a:latin typeface="Gothic medium"/>
              </a:rPr>
              <a:t>"Wir haben in der Wirtschaftskammer ein System von gleichwertigen Ausbildungs- und Karriereförderungsprogrammen für Frauen und Männer. Das </a:t>
            </a:r>
            <a:r>
              <a:rPr lang="en-US" sz="1200" b="1" dirty="0" err="1">
                <a:solidFill>
                  <a:srgbClr val="2E495E"/>
                </a:solidFill>
                <a:latin typeface="Gothic medium"/>
              </a:rPr>
              <a:t>Programm </a:t>
            </a:r>
            <a:r>
              <a:rPr lang="en-US" sz="1200" b="1" dirty="0">
                <a:solidFill>
                  <a:srgbClr val="2E495E"/>
                </a:solidFill>
                <a:latin typeface="Gothic medium"/>
              </a:rPr>
              <a:t>"Familie und Beruf" kann hier als Beispiel dienen."</a:t>
            </a:r>
          </a:p>
          <a:p>
            <a:endParaRPr lang="en-US" sz="1600" b="1" dirty="0">
              <a:solidFill>
                <a:srgbClr val="595959"/>
              </a:solidFill>
              <a:latin typeface="Gotham Book" pitchFamily="2" charset="0"/>
            </a:endParaRPr>
          </a:p>
          <a:p>
            <a:endParaRPr lang="en-US" sz="1600" b="1" dirty="0">
              <a:solidFill>
                <a:srgbClr val="595959"/>
              </a:solidFill>
              <a:latin typeface="Gotham Book" pitchFamily="2" charset="0"/>
            </a:endParaRPr>
          </a:p>
          <a:p>
            <a:endParaRPr lang="en-US" sz="1600" b="1" dirty="0">
              <a:solidFill>
                <a:srgbClr val="595959"/>
              </a:solidFill>
              <a:latin typeface="Gotham Book" pitchFamily="2" charset="0"/>
            </a:endParaRPr>
          </a:p>
          <a:p>
            <a:r>
              <a:rPr lang="en-US" sz="1200" dirty="0">
                <a:solidFill>
                  <a:srgbClr val="595959"/>
                </a:solidFill>
                <a:latin typeface="Calibri" panose="020F0502020204030204" pitchFamily="34" charset="0"/>
                <a:cs typeface="Calibri" panose="020F0502020204030204" pitchFamily="34" charset="0"/>
              </a:rPr>
              <a:t>In der Wirtschaftskammer haben wir ein System von gleichberechtigten Ausbildungs- und Karriereförderungsprogrammen für Frauen und Männer. Das </a:t>
            </a:r>
            <a:r>
              <a:rPr lang="en-US" sz="1200" dirty="0" err="1">
                <a:solidFill>
                  <a:srgbClr val="595959"/>
                </a:solidFill>
                <a:latin typeface="Calibri" panose="020F0502020204030204" pitchFamily="34" charset="0"/>
                <a:cs typeface="Calibri" panose="020F0502020204030204" pitchFamily="34" charset="0"/>
              </a:rPr>
              <a:t>Programm </a:t>
            </a:r>
            <a:r>
              <a:rPr lang="en-US" sz="1200" dirty="0">
                <a:solidFill>
                  <a:srgbClr val="595959"/>
                </a:solidFill>
                <a:latin typeface="Calibri" panose="020F0502020204030204" pitchFamily="34" charset="0"/>
                <a:cs typeface="Calibri" panose="020F0502020204030204" pitchFamily="34" charset="0"/>
              </a:rPr>
              <a:t>"Familie und Beruf" kann hier als Beispiel dienen. </a:t>
            </a:r>
          </a:p>
          <a:p>
            <a:endParaRPr lang="en-US" sz="1200" dirty="0">
              <a:solidFill>
                <a:srgbClr val="595959"/>
              </a:solidFill>
              <a:latin typeface="Calibri" panose="020F0502020204030204" pitchFamily="34" charset="0"/>
              <a:cs typeface="Calibri" panose="020F0502020204030204" pitchFamily="34" charset="0"/>
            </a:endParaRPr>
          </a:p>
          <a:p>
            <a:r>
              <a:rPr lang="en-US" sz="1200" dirty="0">
                <a:solidFill>
                  <a:srgbClr val="595959"/>
                </a:solidFill>
                <a:latin typeface="Calibri" panose="020F0502020204030204" pitchFamily="34" charset="0"/>
                <a:cs typeface="Calibri" panose="020F0502020204030204" pitchFamily="34" charset="0"/>
              </a:rPr>
              <a:t>Es wird versucht, mehr auf die Bedürfnisse der weiblichen Beschäftigten einzugehen, auch wenn dies in einem so großen Unternehmen nicht immer einfach ist.</a:t>
            </a:r>
          </a:p>
          <a:p>
            <a:endParaRPr lang="en-BE" sz="1200" dirty="0">
              <a:solidFill>
                <a:srgbClr val="595959"/>
              </a:solidFill>
              <a:latin typeface="Calibri" panose="020F0502020204030204" pitchFamily="34" charset="0"/>
              <a:cs typeface="Calibri" panose="020F0502020204030204" pitchFamily="34" charset="0"/>
            </a:endParaRPr>
          </a:p>
          <a:p>
            <a:r>
              <a:rPr lang="en-US" sz="1200" dirty="0">
                <a:solidFill>
                  <a:srgbClr val="595959"/>
                </a:solidFill>
                <a:latin typeface="Calibri" panose="020F0502020204030204" pitchFamily="34" charset="0"/>
                <a:cs typeface="Calibri" panose="020F0502020204030204" pitchFamily="34" charset="0"/>
              </a:rPr>
              <a:t>Die Wirtschaftskammer setzt sich auch für ein faires und fixes Gehaltssystem ein, das sich ausschließlich an der Erfahrung und Ausbildung orientiert. Dafür spricht auch die Tatsache, dass wir nur einen geringen Überschuss an männlichen Führungskräften haben. </a:t>
            </a:r>
          </a:p>
          <a:p>
            <a:endParaRPr lang="en-US" sz="1200" dirty="0">
              <a:solidFill>
                <a:srgbClr val="595959"/>
              </a:solidFill>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19" y="3666108"/>
            <a:ext cx="3514769" cy="299547"/>
          </a:xfrm>
          <a:prstGeom prst="rect">
            <a:avLst/>
          </a:prstGeom>
        </p:spPr>
        <p:txBody>
          <a:bodyPr/>
          <a:lstStyle/>
          <a:p>
            <a:pPr>
              <a:lnSpc>
                <a:spcPct val="100000"/>
              </a:lnSpc>
            </a:pPr>
            <a:r>
              <a:rPr lang="en-US" sz="1600" dirty="0"/>
              <a:t>Sonja </a:t>
            </a:r>
            <a:r>
              <a:rPr lang="en-US" sz="1600" dirty="0" err="1"/>
              <a:t>Bredl</a:t>
            </a:r>
            <a:endParaRPr lang="en-US" sz="1600" dirty="0"/>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31481" y="4268836"/>
            <a:ext cx="3293533"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dirty="0"/>
              <a:t>Wirtschaftskammer Österreich, Energieintensive Industrie mit besonderer Berücksichtigung der Logistik</a:t>
            </a:r>
            <a:endParaRPr lang="en-BE" dirty="0"/>
          </a:p>
          <a:p>
            <a:pPr hangingPunct="1"/>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26604" y="9590138"/>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dirty="0"/>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sp>
        <p:nvSpPr>
          <p:cNvPr id="26" name="Text Placeholder 25">
            <a:extLst>
              <a:ext uri="{FF2B5EF4-FFF2-40B4-BE49-F238E27FC236}">
                <a16:creationId xmlns:a16="http://schemas.microsoft.com/office/drawing/2014/main" id="{ED5B2B86-CB84-1727-0BDA-847651486999}"/>
              </a:ext>
            </a:extLst>
          </p:cNvPr>
          <p:cNvSpPr>
            <a:spLocks noGrp="1"/>
          </p:cNvSpPr>
          <p:nvPr>
            <p:ph type="body" sz="quarter" idx="60"/>
          </p:nvPr>
        </p:nvSpPr>
        <p:spPr>
          <a:xfrm>
            <a:off x="222619" y="4831445"/>
            <a:ext cx="2694087" cy="349177"/>
          </a:xfrm>
        </p:spPr>
        <p:txBody>
          <a:bodyPr/>
          <a:lstStyle/>
          <a:p>
            <a:r>
              <a:rPr lang="en-BE" dirty="0"/>
              <a:t>JULI 2022</a:t>
            </a:r>
          </a:p>
        </p:txBody>
      </p:sp>
      <p:pic>
        <p:nvPicPr>
          <p:cNvPr id="6" name="Picture Placeholder 5">
            <a:extLst>
              <a:ext uri="{FF2B5EF4-FFF2-40B4-BE49-F238E27FC236}">
                <a16:creationId xmlns:a16="http://schemas.microsoft.com/office/drawing/2014/main" id="{D3DCF0A5-1776-C490-6F90-065C9CB72A75}"/>
              </a:ext>
            </a:extLst>
          </p:cNvPr>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p:pic>
      <p:sp>
        <p:nvSpPr>
          <p:cNvPr id="11" name="Text Placeholder 7">
            <a:extLst>
              <a:ext uri="{FF2B5EF4-FFF2-40B4-BE49-F238E27FC236}">
                <a16:creationId xmlns:a16="http://schemas.microsoft.com/office/drawing/2014/main" id="{E87149EF-989A-C6D1-4092-5D68EA323E50}"/>
              </a:ext>
            </a:extLst>
          </p:cNvPr>
          <p:cNvSpPr txBox="1">
            <a:spLocks/>
          </p:cNvSpPr>
          <p:nvPr/>
        </p:nvSpPr>
        <p:spPr>
          <a:xfrm>
            <a:off x="3429000" y="6209290"/>
            <a:ext cx="5430160" cy="348400"/>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sz="1400" dirty="0">
                <a:solidFill>
                  <a:srgbClr val="31475E"/>
                </a:solidFill>
                <a:latin typeface="Gothic medium"/>
                <a:cs typeface="Calibri" panose="020F0502020204030204" pitchFamily="34" charset="0"/>
              </a:rPr>
              <a:t>CHANCEN FÜR FRAUEN IN DER LOGISTIK </a:t>
            </a:r>
            <a:endParaRPr lang="en-US" sz="1400" dirty="0">
              <a:solidFill>
                <a:srgbClr val="31475E"/>
              </a:solidFill>
              <a:latin typeface="Gothic medium"/>
              <a:cs typeface="Calibri" panose="020F0502020204030204" pitchFamily="34" charset="0"/>
            </a:endParaRPr>
          </a:p>
        </p:txBody>
      </p:sp>
      <p:pic>
        <p:nvPicPr>
          <p:cNvPr id="16" name="Picture 15">
            <a:extLst>
              <a:ext uri="{FF2B5EF4-FFF2-40B4-BE49-F238E27FC236}">
                <a16:creationId xmlns:a16="http://schemas.microsoft.com/office/drawing/2014/main" id="{F8CA1EC6-6FDC-DA14-49E8-88B6B1B0B13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7605485"/>
            <a:ext cx="2757714" cy="179693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3169242437"/>
      </p:ext>
    </p:extLst>
  </p:cSld>
  <p:clrMapOvr>
    <a:masterClrMapping/>
  </p:clrMapOvr>
  <p:transition spd="med"/>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46681" y="2835047"/>
            <a:ext cx="2865335" cy="2289780"/>
          </a:xfrm>
        </p:spPr>
        <p:txBody>
          <a:bodyPr/>
          <a:lstStyle/>
          <a:p>
            <a:r>
              <a:rPr lang="en-US" sz="1200" dirty="0">
                <a:solidFill>
                  <a:schemeClr val="tx1"/>
                </a:solidFill>
                <a:latin typeface="Calibri" panose="020F0502020204030204" pitchFamily="34" charset="0"/>
                <a:cs typeface="Calibri" panose="020F0502020204030204" pitchFamily="34" charset="0"/>
              </a:rPr>
              <a:t>Frau Lina Bogdanova ist eine Logistikspezialistin im Produktionswerk der Robert Bosch GmbH. Ihr Dienstalter in dieser Position beträgt 1,5 Jahre</a:t>
            </a:r>
            <a:r>
              <a:rPr lang="pl-PL" sz="1200" dirty="0">
                <a:solidFill>
                  <a:schemeClr val="tx1"/>
                </a:solidFill>
                <a:latin typeface="Calibri" panose="020F0502020204030204" pitchFamily="34" charset="0"/>
                <a:cs typeface="Calibri" panose="020F0502020204030204" pitchFamily="34" charset="0"/>
              </a:rPr>
              <a:t>. </a:t>
            </a:r>
            <a:r>
              <a:rPr lang="en-US" sz="1200" dirty="0">
                <a:solidFill>
                  <a:schemeClr val="tx1"/>
                </a:solidFill>
                <a:latin typeface="Calibri" panose="020F0502020204030204" pitchFamily="34" charset="0"/>
                <a:cs typeface="Calibri" panose="020F0502020204030204" pitchFamily="34" charset="0"/>
              </a:rPr>
              <a:t>Zu ihren Aufgaben gehören kurz- und langfristige Planung, Auftragsmanagement, Überwachung von Abteilungskennzahlen, Verpackungsmanagement und -optimierung, Lean-Prozessverbesserung, PDCA-Bestandsanalyse. In diesem Interview spricht sie über ihre beruflichen Erfahrungen und die Bedeutung der Gleichstellungspolitik im Unternehmen. </a:t>
            </a:r>
            <a:endParaRPr lang="pl-PL"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r>
              <a:rPr lang="en-US" dirty="0"/>
              <a:t>Datum des Interviews</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pl-PL" sz="1200" dirty="0">
                <a:latin typeface="Gothic medium"/>
              </a:rPr>
              <a:t>13.05.2022</a:t>
            </a:r>
            <a:endParaRPr lang="en-US" sz="1200" dirty="0">
              <a:latin typeface="Gothic medium"/>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77934" y="4667712"/>
            <a:ext cx="2694087" cy="349177"/>
          </a:xfrm>
          <a:prstGeom prst="rect">
            <a:avLst/>
          </a:prstGeom>
        </p:spPr>
        <p:txBody>
          <a:bodyPr/>
          <a:lstStyle/>
          <a:p>
            <a:r>
              <a:rPr lang="en-US" dirty="0"/>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xfrm>
            <a:off x="251560" y="4891154"/>
            <a:ext cx="2694086" cy="349177"/>
          </a:xfrm>
          <a:prstGeom prst="rect">
            <a:avLst/>
          </a:prstGeom>
        </p:spPr>
        <p:txBody>
          <a:bodyPr/>
          <a:lstStyle/>
          <a:p>
            <a:r>
              <a:rPr lang="en-US" dirty="0">
                <a:latin typeface="Gothic medium"/>
              </a:rPr>
              <a:t>https://www.bosch.pl/kontakt/</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6" y="3523328"/>
            <a:ext cx="2694087" cy="349177"/>
          </a:xfrm>
          <a:prstGeom prst="rect">
            <a:avLst/>
          </a:prstGeom>
        </p:spPr>
        <p:txBody>
          <a:bodyPr/>
          <a:lstStyle/>
          <a:p>
            <a:r>
              <a:rPr lang="en-US" dirty="0"/>
              <a:t>Name</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prstGeom prst="rect">
            <a:avLst/>
          </a:prstGeom>
        </p:spPr>
        <p:txBody>
          <a:bodyPr/>
          <a:lstStyle/>
          <a:p>
            <a:r>
              <a:rPr lang="pl-PL" dirty="0">
                <a:latin typeface="Gothic medium"/>
              </a:rPr>
              <a:t>Lina </a:t>
            </a:r>
            <a:r>
              <a:rPr lang="pl-PL" dirty="0" err="1">
                <a:latin typeface="Gothic medium"/>
              </a:rPr>
              <a:t>Bogdanowa</a:t>
            </a:r>
            <a:endParaRPr lang="en-US" dirty="0">
              <a:latin typeface="Gothic medium"/>
            </a:endParaRPr>
          </a:p>
        </p:txBody>
      </p:sp>
      <p:pic>
        <p:nvPicPr>
          <p:cNvPr id="21" name="Picture Placeholder 20">
            <a:extLst>
              <a:ext uri="{FF2B5EF4-FFF2-40B4-BE49-F238E27FC236}">
                <a16:creationId xmlns:a16="http://schemas.microsoft.com/office/drawing/2014/main" id="{0C70AFC8-4B3C-4218-7932-FD09CC9BCFB1}"/>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grpSp>
        <p:nvGrpSpPr>
          <p:cNvPr id="17" name="Group 16">
            <a:extLst>
              <a:ext uri="{FF2B5EF4-FFF2-40B4-BE49-F238E27FC236}">
                <a16:creationId xmlns:a16="http://schemas.microsoft.com/office/drawing/2014/main" id="{03FE64B4-10BA-B54D-85FA-0A11220FF92B}"/>
              </a:ext>
            </a:extLst>
          </p:cNvPr>
          <p:cNvGrpSpPr/>
          <p:nvPr/>
        </p:nvGrpSpPr>
        <p:grpSpPr>
          <a:xfrm>
            <a:off x="2229274" y="806148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75501" y="3440974"/>
              <a:ext cx="795410"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CLICK</a:t>
              </a:r>
            </a:p>
            <a:p>
              <a:pPr marL="12700" algn="ctr">
                <a:lnSpc>
                  <a:spcPts val="1420"/>
                </a:lnSpc>
                <a:spcBef>
                  <a:spcPts val="100"/>
                </a:spcBef>
              </a:pPr>
              <a:r>
                <a:rPr lang="en-IE" sz="1300"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ANSCHAUEN</a:t>
              </a:r>
              <a:endParaRPr lang="en-IE" sz="1300" dirty="0">
                <a:solidFill>
                  <a:schemeClr val="bg1"/>
                </a:solidFill>
                <a:latin typeface="Gotham Medium" pitchFamily="2" charset="0"/>
                <a:cs typeface="Gotham Medium" pitchFamily="2" charset="0"/>
              </a:endParaRPr>
            </a:p>
          </p:txBody>
        </p:sp>
      </p:grpSp>
      <p:sp>
        <p:nvSpPr>
          <p:cNvPr id="2" name="Text Placeholder 7">
            <a:extLst>
              <a:ext uri="{FF2B5EF4-FFF2-40B4-BE49-F238E27FC236}">
                <a16:creationId xmlns:a16="http://schemas.microsoft.com/office/drawing/2014/main" id="{27EA9EE0-F5DB-475B-0A6A-4877248D238A}"/>
              </a:ext>
            </a:extLst>
          </p:cNvPr>
          <p:cNvSpPr txBox="1">
            <a:spLocks/>
          </p:cNvSpPr>
          <p:nvPr/>
        </p:nvSpPr>
        <p:spPr>
          <a:xfrm>
            <a:off x="3732847" y="5412299"/>
            <a:ext cx="2879169" cy="563737"/>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just" hangingPunct="1"/>
            <a:r>
              <a:rPr lang="en-US" sz="1200" b="1" dirty="0">
                <a:solidFill>
                  <a:srgbClr val="31475E"/>
                </a:solidFill>
                <a:latin typeface="Calibri" panose="020F0502020204030204" pitchFamily="34" charset="0"/>
                <a:cs typeface="Calibri" panose="020F0502020204030204" pitchFamily="34" charset="0"/>
              </a:rPr>
              <a:t>Verwendet das Unternehmen unterschiedliche Ansätze bei der Personalbeschaffung? (Rekrutiert es sowohl extern als auch intern und befördert zunächst seine eigenen Mitarbeiter in Führungspositionen? </a:t>
            </a:r>
            <a:r>
              <a:rPr lang="pl-PL" sz="1200" b="1" dirty="0">
                <a:solidFill>
                  <a:srgbClr val="31475E"/>
                </a:solidFill>
                <a:latin typeface="Calibri" panose="020F0502020204030204" pitchFamily="34" charset="0"/>
                <a:cs typeface="Calibri" panose="020F0502020204030204" pitchFamily="34" charset="0"/>
              </a:rPr>
              <a:t>)</a:t>
            </a:r>
          </a:p>
        </p:txBody>
      </p:sp>
      <p:sp>
        <p:nvSpPr>
          <p:cNvPr id="3" name="Text Placeholder 8">
            <a:extLst>
              <a:ext uri="{FF2B5EF4-FFF2-40B4-BE49-F238E27FC236}">
                <a16:creationId xmlns:a16="http://schemas.microsoft.com/office/drawing/2014/main" id="{D4A872D8-CC79-1572-62BE-EEF53694579C}"/>
              </a:ext>
            </a:extLst>
          </p:cNvPr>
          <p:cNvSpPr txBox="1">
            <a:spLocks/>
          </p:cNvSpPr>
          <p:nvPr/>
        </p:nvSpPr>
        <p:spPr>
          <a:xfrm>
            <a:off x="3732847" y="6305296"/>
            <a:ext cx="2879169" cy="563737"/>
          </a:xfrm>
          <a:prstGeom prst="rect">
            <a:avLst/>
          </a:prstGeom>
        </p:spPr>
        <p:txBody>
          <a:bodyPr numCol="1"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just" hangingPunct="1"/>
            <a:r>
              <a:rPr lang="en-US" b="0" dirty="0">
                <a:solidFill>
                  <a:schemeClr val="tx1"/>
                </a:solidFill>
              </a:rPr>
              <a:t>Ich </a:t>
            </a:r>
            <a:r>
              <a:rPr lang="en-US" b="0" dirty="0">
                <a:solidFill>
                  <a:schemeClr val="tx1"/>
                </a:solidFill>
                <a:latin typeface="Calibri" panose="020F0502020204030204" pitchFamily="34" charset="0"/>
                <a:cs typeface="Calibri" panose="020F0502020204030204" pitchFamily="34" charset="0"/>
              </a:rPr>
              <a:t>weiß, dass es in dem Unternehmen sowohl externe als auch interne Einstellungen gibt. Jeder kann sich um die Stelle bewerben.</a:t>
            </a:r>
            <a:endParaRPr lang="pl-PL" b="0" dirty="0">
              <a:solidFill>
                <a:schemeClr val="tx1"/>
              </a:solidFill>
              <a:latin typeface="Calibri" panose="020F0502020204030204" pitchFamily="34" charset="0"/>
              <a:cs typeface="Calibri" panose="020F0502020204030204" pitchFamily="34" charset="0"/>
            </a:endParaRPr>
          </a:p>
        </p:txBody>
      </p:sp>
      <p:sp>
        <p:nvSpPr>
          <p:cNvPr id="5" name="Text Placeholder 6">
            <a:extLst>
              <a:ext uri="{FF2B5EF4-FFF2-40B4-BE49-F238E27FC236}">
                <a16:creationId xmlns:a16="http://schemas.microsoft.com/office/drawing/2014/main" id="{389DA475-D003-3A91-674A-E6848E90935A}"/>
              </a:ext>
            </a:extLst>
          </p:cNvPr>
          <p:cNvSpPr txBox="1">
            <a:spLocks/>
          </p:cNvSpPr>
          <p:nvPr/>
        </p:nvSpPr>
        <p:spPr>
          <a:xfrm>
            <a:off x="3690031" y="7100493"/>
            <a:ext cx="2921986" cy="549444"/>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just" hangingPunct="1"/>
            <a:r>
              <a:rPr lang="en-US" dirty="0">
                <a:solidFill>
                  <a:srgbClr val="31475E"/>
                </a:solidFill>
              </a:rPr>
              <a:t>Verfolgt Ihr Unternehmen bei der Einstellung einen Ansatz der Chancengleichheit? (Stellen Sie unabhängig vom Geschlecht ein, oder hat das Geschlecht in der Praxis Einfluss auf die Einstellung? )</a:t>
            </a:r>
          </a:p>
        </p:txBody>
      </p:sp>
      <p:sp>
        <p:nvSpPr>
          <p:cNvPr id="14" name="Text Placeholder 5">
            <a:extLst>
              <a:ext uri="{FF2B5EF4-FFF2-40B4-BE49-F238E27FC236}">
                <a16:creationId xmlns:a16="http://schemas.microsoft.com/office/drawing/2014/main" id="{F996E2B1-51CF-13AD-7F46-285257561C2E}"/>
              </a:ext>
            </a:extLst>
          </p:cNvPr>
          <p:cNvSpPr txBox="1">
            <a:spLocks/>
          </p:cNvSpPr>
          <p:nvPr/>
        </p:nvSpPr>
        <p:spPr>
          <a:xfrm>
            <a:off x="3756541" y="7879091"/>
            <a:ext cx="2884099" cy="888861"/>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595959"/>
                </a:solidFill>
                <a:uFillTx/>
                <a:latin typeface="Gotham Book" pitchFamily="2" charset="0"/>
                <a:ea typeface="Montserrat Light"/>
                <a:cs typeface="Gotham Book"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dirty="0">
                <a:solidFill>
                  <a:schemeClr val="tx1"/>
                </a:solidFill>
                <a:latin typeface="Calibri" panose="020F0502020204030204" pitchFamily="34" charset="0"/>
                <a:cs typeface="Calibri" panose="020F0502020204030204" pitchFamily="34" charset="0"/>
              </a:rPr>
              <a:t>Ich kann nur aus meiner Sicht berichten. Bei dem Vorstellungsgespräch wurde ich nach meiner Erfahrung und meinen Kenntnissen in diesem Bereich gefragt. Ich hatte nicht das Gefühl, dass mein Geschlecht den Einstellungsprozess beeinflusst hat. Der Anteil von Frauen und Männern, die derzeit im Unternehmen beschäftigt sind, beträgt 50/50, in der Logistikabteilung sind Frauen und Männer gleichermaßen vertreten.</a:t>
            </a:r>
            <a:endParaRPr lang="pl-PL" sz="1200" dirty="0">
              <a:solidFill>
                <a:schemeClr val="tx1"/>
              </a:solidFill>
              <a:latin typeface="Calibri" panose="020F0502020204030204" pitchFamily="34" charset="0"/>
              <a:cs typeface="Calibri" panose="020F0502020204030204" pitchFamily="34" charset="0"/>
            </a:endParaRPr>
          </a:p>
        </p:txBody>
      </p:sp>
      <p:pic>
        <p:nvPicPr>
          <p:cNvPr id="16" name="Picture Placeholder 15">
            <a:extLst>
              <a:ext uri="{FF2B5EF4-FFF2-40B4-BE49-F238E27FC236}">
                <a16:creationId xmlns:a16="http://schemas.microsoft.com/office/drawing/2014/main" id="{7820BF8C-B22D-5BF5-AACC-DF3BAB3804A8}"/>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199882165"/>
      </p:ext>
    </p:extLst>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886926" y="3645285"/>
            <a:ext cx="5782387" cy="431724"/>
          </a:xfrm>
        </p:spPr>
        <p:txBody>
          <a:bodyPr/>
          <a:lstStyle/>
          <a:p>
            <a:r>
              <a:rPr lang="en-US" sz="1400" b="1" dirty="0">
                <a:solidFill>
                  <a:srgbClr val="31475E"/>
                </a:solidFill>
                <a:latin typeface="Gothic medium"/>
                <a:cs typeface="Calibri" panose="020F0502020204030204" pitchFamily="34" charset="0"/>
              </a:rPr>
              <a:t>Welche Ausbildungs- und Weiterbildungsmöglichkeiten </a:t>
            </a:r>
            <a:r>
              <a:rPr lang="pl-PL" sz="1400" b="1" dirty="0">
                <a:solidFill>
                  <a:srgbClr val="31475E"/>
                </a:solidFill>
                <a:latin typeface="Gothic medium"/>
                <a:cs typeface="Calibri" panose="020F0502020204030204" pitchFamily="34" charset="0"/>
              </a:rPr>
              <a:t>bietet</a:t>
            </a:r>
            <a:r>
              <a:rPr lang="en-US" sz="1400" b="1" dirty="0">
                <a:solidFill>
                  <a:srgbClr val="31475E"/>
                </a:solidFill>
                <a:latin typeface="Gothic medium"/>
                <a:cs typeface="Calibri" panose="020F0502020204030204" pitchFamily="34" charset="0"/>
              </a:rPr>
              <a:t> Ihr Unternehmen </a:t>
            </a:r>
            <a:r>
              <a:rPr lang="pl-PL" sz="1400" b="1" dirty="0">
                <a:solidFill>
                  <a:srgbClr val="31475E"/>
                </a:solidFill>
                <a:latin typeface="Gothic medium"/>
                <a:cs typeface="Calibri" panose="020F0502020204030204" pitchFamily="34" charset="0"/>
              </a:rPr>
              <a:t>an</a:t>
            </a:r>
            <a:r>
              <a:rPr lang="en-US" sz="1400" b="1" dirty="0">
                <a:solidFill>
                  <a:srgbClr val="31475E"/>
                </a:solidFill>
                <a:latin typeface="Gothic medium"/>
                <a:cs typeface="Calibri" panose="020F0502020204030204" pitchFamily="34" charset="0"/>
              </a:rPr>
              <a:t>, und </a:t>
            </a:r>
            <a:r>
              <a:rPr lang="pl-PL" sz="1400" b="1" dirty="0">
                <a:solidFill>
                  <a:srgbClr val="31475E"/>
                </a:solidFill>
                <a:latin typeface="Gothic medium"/>
                <a:cs typeface="Calibri" panose="020F0502020204030204" pitchFamily="34" charset="0"/>
              </a:rPr>
              <a:t>sind die </a:t>
            </a:r>
            <a:r>
              <a:rPr lang="en-US" sz="1400" b="1" dirty="0">
                <a:solidFill>
                  <a:srgbClr val="31475E"/>
                </a:solidFill>
                <a:latin typeface="Gothic medium"/>
                <a:cs typeface="Calibri" panose="020F0502020204030204" pitchFamily="34" charset="0"/>
              </a:rPr>
              <a:t>Ausbildungs-/Weiterbildungsangebote für Männer und Frauen gleichermaßen zugänglich?</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247020"/>
            <a:ext cx="5412847" cy="896480"/>
          </a:xfrm>
        </p:spPr>
        <p:txBody>
          <a:bodyPr numCol="1"/>
          <a:lstStyle/>
          <a:p>
            <a:r>
              <a:rPr lang="en-US" sz="1200" dirty="0">
                <a:solidFill>
                  <a:schemeClr val="tx1"/>
                </a:solidFill>
                <a:latin typeface="Calibri" panose="020F0502020204030204" pitchFamily="34" charset="0"/>
                <a:cs typeface="Calibri" panose="020F0502020204030204" pitchFamily="34" charset="0"/>
              </a:rPr>
              <a:t>Wir beantragen die Ausbildung und Qualifizierung persönlich bei unserem Vorgesetzten. Wenn es zu unserer Position passt, schickt uns das Unternehmen gerne zur Ausbildung. Das Schulungsangebot gilt sowohl für Frauen als auch für Männer, das Geschlecht spielt keine Rolle.  Jeder hat die Möglichkeit, sich in jeder Position weiterzubilden und zu qualifizieren.</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776496" y="319463"/>
            <a:ext cx="3968967" cy="1878968"/>
          </a:xfrm>
        </p:spPr>
        <p:txBody>
          <a:bodyPr/>
          <a:lstStyle/>
          <a:p>
            <a:r>
              <a:rPr lang="en-GB" sz="1800" dirty="0"/>
              <a:t>"Die </a:t>
            </a:r>
            <a:r>
              <a:rPr lang="en-US" sz="1800" dirty="0" err="1"/>
              <a:t>Rekrutierung </a:t>
            </a:r>
            <a:r>
              <a:rPr lang="en-US" sz="1800" dirty="0"/>
              <a:t>für höhere Positionen steht jedem offen, der sich dem gewachsen fühlt, der sich in einem Rekrutierungswettbewerb behaupten kann, das Geschlecht spielt dabei keine Rolle. </a:t>
            </a:r>
            <a:r>
              <a:rPr lang="pl-PL" sz="1800" dirty="0"/>
              <a:t>"</a:t>
            </a:r>
            <a:endParaRPr lang="en-US" sz="18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886926" y="5889895"/>
            <a:ext cx="5430160" cy="348400"/>
          </a:xfrm>
        </p:spPr>
        <p:txBody>
          <a:bodyPr/>
          <a:lstStyle/>
          <a:p>
            <a:r>
              <a:rPr lang="en-US" sz="1400" b="1" dirty="0">
                <a:latin typeface="Gothic medium"/>
                <a:cs typeface="Calibri" panose="020F0502020204030204" pitchFamily="34" charset="0"/>
              </a:rPr>
              <a:t>Sind die Aufstiegschancen für Frauen transparent? Wodurch werden die Aufstiegschancen eines Mitarbeiters bestimmt?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22576" y="6562247"/>
            <a:ext cx="5412847" cy="1019654"/>
          </a:xfrm>
        </p:spPr>
        <p:txBody>
          <a:bodyPr/>
          <a:lstStyle/>
          <a:p>
            <a:pPr>
              <a:buClr>
                <a:srgbClr val="24CAF8"/>
              </a:buClr>
              <a:buNone/>
            </a:pPr>
            <a:r>
              <a:rPr lang="en-US" sz="1200" dirty="0">
                <a:solidFill>
                  <a:schemeClr val="tx1"/>
                </a:solidFill>
                <a:latin typeface="Calibri" panose="020F0502020204030204" pitchFamily="34" charset="0"/>
                <a:cs typeface="Calibri" panose="020F0502020204030204" pitchFamily="34" charset="0"/>
              </a:rPr>
              <a:t>	Ich habe nicht bemerkt, dass die Aufstiegschancen geschlechtsspezifisch sind. Ob ein Arbeitnehmer eine Chance auf Beförderung hat, hängt von seiner Erfahrung und seiner Veranlagung für eine bestimmte Position ab. Auch die Einstellung für höhere Positionen steht jedem offen, der sich dazu berufen fühlt und an einem Auswahlverfahren teilnehmen kann; das Geschlecht spielt dabei keine Rolle. </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63627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607790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Placeholder 2">
            <a:extLst>
              <a:ext uri="{FF2B5EF4-FFF2-40B4-BE49-F238E27FC236}">
                <a16:creationId xmlns:a16="http://schemas.microsoft.com/office/drawing/2014/main" id="{D3E1F9CE-64EB-697B-D385-6A52BC2C5E03}"/>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968865" y="1478836"/>
            <a:ext cx="3700448" cy="638015"/>
          </a:xfrm>
        </p:spPr>
        <p:txBody>
          <a:bodyPr/>
          <a:lstStyle/>
          <a:p>
            <a:r>
              <a:rPr lang="pl-PL" dirty="0"/>
              <a:t>Lina </a:t>
            </a:r>
            <a:r>
              <a:rPr lang="pl-PL" dirty="0" err="1"/>
              <a:t>Bogdanowa</a:t>
            </a:r>
            <a:endParaRPr lang="pl-PL" dirty="0"/>
          </a:p>
        </p:txBody>
      </p:sp>
    </p:spTree>
    <p:extLst>
      <p:ext uri="{BB962C8B-B14F-4D97-AF65-F5344CB8AC3E}">
        <p14:creationId xmlns:p14="http://schemas.microsoft.com/office/powerpoint/2010/main" val="3209430088"/>
      </p:ext>
    </p:extLst>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6D628D02-0D28-F0E8-35E4-D82131CEBCF3}"/>
              </a:ext>
            </a:extLst>
          </p:cNvPr>
          <p:cNvPicPr>
            <a:picLocks noGrp="1" noChangeAspect="1"/>
          </p:cNvPicPr>
          <p:nvPr>
            <p:ph type="pic" sz="quarter" idx="4294967295"/>
          </p:nvPr>
        </p:nvPicPr>
        <p:blipFill>
          <a:blip r:embed="rId2" cstate="screen">
            <a:extLst>
              <a:ext uri="{28A0092B-C50C-407E-A947-70E740481C1C}">
                <a14:useLocalDpi xmlns:a14="http://schemas.microsoft.com/office/drawing/2010/main"/>
              </a:ext>
            </a:extLst>
          </a:blip>
          <a:srcRect/>
          <a:stretch>
            <a:fillRect/>
          </a:stretch>
        </p:blipFill>
        <p:spPr>
          <a:xfrm>
            <a:off x="7938" y="4625975"/>
            <a:ext cx="2744787" cy="5280025"/>
          </a:xfrm>
          <a:custGeom>
            <a:avLst/>
            <a:gdLst>
              <a:gd name="connsiteX0" fmla="*/ 2143374 w 2744153"/>
              <a:gd name="connsiteY0" fmla="*/ 0 h 5280250"/>
              <a:gd name="connsiteX1" fmla="*/ 2744153 w 2744153"/>
              <a:gd name="connsiteY1" fmla="*/ 5280250 h 5280250"/>
              <a:gd name="connsiteX2" fmla="*/ 0 w 2744153"/>
              <a:gd name="connsiteY2" fmla="*/ 5280250 h 5280250"/>
              <a:gd name="connsiteX3" fmla="*/ 0 w 2744153"/>
              <a:gd name="connsiteY3" fmla="*/ 1216187 h 5280250"/>
            </a:gdLst>
            <a:ahLst/>
            <a:cxnLst>
              <a:cxn ang="0">
                <a:pos x="connsiteX0" y="connsiteY0"/>
              </a:cxn>
              <a:cxn ang="0">
                <a:pos x="connsiteX1" y="connsiteY1"/>
              </a:cxn>
              <a:cxn ang="0">
                <a:pos x="connsiteX2" y="connsiteY2"/>
              </a:cxn>
              <a:cxn ang="0">
                <a:pos x="connsiteX3" y="connsiteY3"/>
              </a:cxn>
            </a:cxnLst>
            <a:rect l="l" t="t" r="r" b="b"/>
            <a:pathLst>
              <a:path w="2744153" h="5280250">
                <a:moveTo>
                  <a:pt x="2143374" y="0"/>
                </a:moveTo>
                <a:lnTo>
                  <a:pt x="2744153" y="5280250"/>
                </a:lnTo>
                <a:lnTo>
                  <a:pt x="0" y="5280250"/>
                </a:lnTo>
                <a:lnTo>
                  <a:pt x="0" y="1216187"/>
                </a:lnTo>
                <a:close/>
              </a:path>
            </a:pathLst>
          </a:custGeom>
        </p:spPr>
      </p:pic>
      <p:sp>
        <p:nvSpPr>
          <p:cNvPr id="8" name="Text Placeholder 7">
            <a:extLst>
              <a:ext uri="{FF2B5EF4-FFF2-40B4-BE49-F238E27FC236}">
                <a16:creationId xmlns:a16="http://schemas.microsoft.com/office/drawing/2014/main" id="{32E300DE-75A8-5B41-97DE-2C4A118FB98D}"/>
              </a:ext>
            </a:extLst>
          </p:cNvPr>
          <p:cNvSpPr>
            <a:spLocks noGrp="1"/>
          </p:cNvSpPr>
          <p:nvPr>
            <p:ph type="body" sz="quarter" idx="58"/>
          </p:nvPr>
        </p:nvSpPr>
        <p:spPr/>
        <p:txBody>
          <a:bodyPr/>
          <a:lstStyle/>
          <a:p>
            <a:r>
              <a:rPr lang="en-US" sz="1400" b="1" dirty="0">
                <a:solidFill>
                  <a:srgbClr val="31475E"/>
                </a:solidFill>
                <a:latin typeface="Gothic medium"/>
                <a:cs typeface="Calibri" panose="020F0502020204030204" pitchFamily="34" charset="0"/>
              </a:rPr>
              <a:t>Sind die Gehälter für alle Stellen gleich und sind sie verhandelbar?</a:t>
            </a:r>
          </a:p>
        </p:txBody>
      </p:sp>
      <p:sp>
        <p:nvSpPr>
          <p:cNvPr id="6" name="Text Placeholder 5">
            <a:extLst>
              <a:ext uri="{FF2B5EF4-FFF2-40B4-BE49-F238E27FC236}">
                <a16:creationId xmlns:a16="http://schemas.microsoft.com/office/drawing/2014/main" id="{034BCEF5-29D2-674D-97F3-DE8DFD23311C}"/>
              </a:ext>
            </a:extLst>
          </p:cNvPr>
          <p:cNvSpPr>
            <a:spLocks noGrp="1"/>
          </p:cNvSpPr>
          <p:nvPr>
            <p:ph type="body" sz="quarter" idx="32"/>
          </p:nvPr>
        </p:nvSpPr>
        <p:spPr>
          <a:xfrm>
            <a:off x="3544860" y="1175541"/>
            <a:ext cx="2955193" cy="1095219"/>
          </a:xfrm>
        </p:spPr>
        <p:txBody>
          <a:bodyPr/>
          <a:lstStyle/>
          <a:p>
            <a:r>
              <a:rPr lang="en-US" sz="1200" dirty="0">
                <a:solidFill>
                  <a:schemeClr val="tx1"/>
                </a:solidFill>
                <a:latin typeface="Calibri" panose="020F0502020204030204" pitchFamily="34" charset="0"/>
                <a:cs typeface="Calibri" panose="020F0502020204030204" pitchFamily="34" charset="0"/>
              </a:rPr>
              <a:t>Gehälter sind in den meisten Unternehmen in Polen ein Tabuthema. Doch wer welches Gehalt bekommt, hängt davon ab, wie viel wir aushandeln. Es ist schwer, darüber zu sprechen, wenn man nicht offen sagen kann, wer wie viel verdient. Natürlich hat jeder die Möglichkeit, eine Gehaltserhöhung zu beantragen, aber sie muss gut begründet sein.</a:t>
            </a:r>
          </a:p>
        </p:txBody>
      </p:sp>
      <p:sp>
        <p:nvSpPr>
          <p:cNvPr id="12" name="Text Placeholder 11">
            <a:extLst>
              <a:ext uri="{FF2B5EF4-FFF2-40B4-BE49-F238E27FC236}">
                <a16:creationId xmlns:a16="http://schemas.microsoft.com/office/drawing/2014/main" id="{99F48450-7894-5B40-BE43-18D74A466A54}"/>
              </a:ext>
            </a:extLst>
          </p:cNvPr>
          <p:cNvSpPr>
            <a:spLocks noGrp="1"/>
          </p:cNvSpPr>
          <p:nvPr>
            <p:ph type="body" sz="quarter" idx="62"/>
          </p:nvPr>
        </p:nvSpPr>
        <p:spPr>
          <a:xfrm>
            <a:off x="3573836" y="2858718"/>
            <a:ext cx="2964645" cy="558885"/>
          </a:xfrm>
        </p:spPr>
        <p:txBody>
          <a:bodyPr/>
          <a:lstStyle/>
          <a:p>
            <a:r>
              <a:rPr lang="en-US" sz="1400" b="1" dirty="0">
                <a:solidFill>
                  <a:srgbClr val="31475E"/>
                </a:solidFill>
                <a:latin typeface="Gothic medium"/>
                <a:cs typeface="Calibri" panose="020F0502020204030204" pitchFamily="34" charset="0"/>
              </a:rPr>
              <a:t>Ist das Leistungssystem gleichermaßen auf die Bedürfnisse von Männern und Frauen zugeschnitten?</a:t>
            </a:r>
          </a:p>
        </p:txBody>
      </p:sp>
      <p:sp>
        <p:nvSpPr>
          <p:cNvPr id="13"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573836" y="3554662"/>
            <a:ext cx="2955193" cy="537062"/>
          </a:xfrm>
        </p:spPr>
        <p:txBody>
          <a:bodyPr/>
          <a:lstStyle/>
          <a:p>
            <a:r>
              <a:rPr lang="en-US" sz="1200" dirty="0">
                <a:solidFill>
                  <a:schemeClr val="tx1"/>
                </a:solidFill>
                <a:latin typeface="Calibri" panose="020F0502020204030204" pitchFamily="34" charset="0"/>
                <a:cs typeface="Calibri" panose="020F0502020204030204" pitchFamily="34" charset="0"/>
              </a:rPr>
              <a:t>Die Leistungen stehen allen zur Verfügung, unabhängig von Geschlecht oder Position</a:t>
            </a:r>
            <a:r>
              <a:rPr lang="pl-PL" sz="1200" dirty="0">
                <a:solidFill>
                  <a:schemeClr val="tx1"/>
                </a:solidFill>
                <a:latin typeface="Calibri" panose="020F0502020204030204" pitchFamily="34" charset="0"/>
                <a:cs typeface="Calibri" panose="020F0502020204030204" pitchFamily="34" charset="0"/>
              </a:rPr>
              <a:t>, und die </a:t>
            </a:r>
            <a:r>
              <a:rPr lang="pl-PL" sz="1200" dirty="0" err="1">
                <a:solidFill>
                  <a:schemeClr val="tx1"/>
                </a:solidFill>
                <a:latin typeface="Calibri" panose="020F0502020204030204" pitchFamily="34" charset="0"/>
                <a:cs typeface="Calibri" panose="020F0502020204030204" pitchFamily="34" charset="0"/>
              </a:rPr>
              <a:t>Vielfalt </a:t>
            </a:r>
            <a:r>
              <a:rPr lang="pl-PL" sz="1200" dirty="0">
                <a:solidFill>
                  <a:schemeClr val="tx1"/>
                </a:solidFill>
                <a:latin typeface="Calibri" panose="020F0502020204030204" pitchFamily="34" charset="0"/>
                <a:cs typeface="Calibri" panose="020F0502020204030204" pitchFamily="34" charset="0"/>
              </a:rPr>
              <a:t>der </a:t>
            </a:r>
            <a:r>
              <a:rPr lang="pl-PL" sz="1200" dirty="0" err="1">
                <a:solidFill>
                  <a:schemeClr val="tx1"/>
                </a:solidFill>
                <a:latin typeface="Calibri" panose="020F0502020204030204" pitchFamily="34" charset="0"/>
                <a:cs typeface="Calibri" panose="020F0502020204030204" pitchFamily="34" charset="0"/>
              </a:rPr>
              <a:t>Leistungen ermöglicht es</a:t>
            </a:r>
            <a:r>
              <a:rPr lang="pl-PL" sz="1200" dirty="0">
                <a:solidFill>
                  <a:schemeClr val="tx1"/>
                </a:solidFill>
                <a:latin typeface="Calibri" panose="020F0502020204030204" pitchFamily="34" charset="0"/>
                <a:cs typeface="Calibri" panose="020F0502020204030204" pitchFamily="34" charset="0"/>
              </a:rPr>
              <a:t>, die </a:t>
            </a:r>
            <a:r>
              <a:rPr lang="pl-PL" sz="1200" dirty="0" err="1">
                <a:solidFill>
                  <a:schemeClr val="tx1"/>
                </a:solidFill>
                <a:latin typeface="Calibri" panose="020F0502020204030204" pitchFamily="34" charset="0"/>
                <a:cs typeface="Calibri" panose="020F0502020204030204" pitchFamily="34" charset="0"/>
              </a:rPr>
              <a:t>beste </a:t>
            </a:r>
            <a:r>
              <a:rPr lang="pl-PL" sz="1200" dirty="0">
                <a:solidFill>
                  <a:schemeClr val="tx1"/>
                </a:solidFill>
                <a:latin typeface="Calibri" panose="020F0502020204030204" pitchFamily="34" charset="0"/>
                <a:cs typeface="Calibri" panose="020F0502020204030204" pitchFamily="34" charset="0"/>
              </a:rPr>
              <a:t>Wahl zu treffen. </a:t>
            </a:r>
          </a:p>
          <a:p>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0" y="2110740"/>
            <a:ext cx="2421108" cy="1632228"/>
          </a:xfrm>
          <a:prstGeom prst="rect">
            <a:avLst/>
          </a:prstGeom>
        </p:spPr>
        <p:txBody>
          <a:bodyPr/>
          <a:lstStyle/>
          <a:p>
            <a:r>
              <a:rPr lang="en-US" sz="1600" dirty="0"/>
              <a:t>"Die Arbeitszeiten sind flexibel und die Führungskräfte haben ein offenes Ohr für die Bedürfnisse der Mitarbeiter.</a:t>
            </a:r>
            <a:r>
              <a:rPr lang="pl-PL" sz="1600" dirty="0"/>
              <a:t>"</a:t>
            </a:r>
            <a:endParaRPr lang="en-US" sz="1600"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cxnSp>
        <p:nvCxnSpPr>
          <p:cNvPr id="23" name="Straight Connector 22">
            <a:extLst>
              <a:ext uri="{FF2B5EF4-FFF2-40B4-BE49-F238E27FC236}">
                <a16:creationId xmlns:a16="http://schemas.microsoft.com/office/drawing/2014/main" id="{C5A97121-7A4A-4544-B123-E8C0D032ACF1}"/>
              </a:ext>
            </a:extLst>
          </p:cNvPr>
          <p:cNvCxnSpPr>
            <a:cxnSpLocks/>
          </p:cNvCxnSpPr>
          <p:nvPr/>
        </p:nvCxnSpPr>
        <p:spPr>
          <a:xfrm flipH="1">
            <a:off x="3439399" y="3445666"/>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EDA1903C-2DB1-4D59-BCBF-59B62D7F2D7E}"/>
              </a:ext>
            </a:extLst>
          </p:cNvPr>
          <p:cNvSpPr/>
          <p:nvPr/>
        </p:nvSpPr>
        <p:spPr>
          <a:xfrm>
            <a:off x="2967172" y="3076775"/>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4" name="Symbol zastępczy tekstu 13"/>
          <p:cNvSpPr>
            <a:spLocks noGrp="1"/>
          </p:cNvSpPr>
          <p:nvPr>
            <p:ph type="body" sz="quarter" idx="61"/>
          </p:nvPr>
        </p:nvSpPr>
        <p:spPr/>
        <p:txBody>
          <a:bodyPr/>
          <a:lstStyle/>
          <a:p>
            <a:r>
              <a:rPr lang="pl-PL" sz="1200" dirty="0">
                <a:latin typeface="Gothic medium"/>
                <a:cs typeface="Calibri" panose="020F0502020204030204" pitchFamily="34" charset="0"/>
              </a:rPr>
              <a:t>Lina Bogdanowa </a:t>
            </a:r>
          </a:p>
        </p:txBody>
      </p:sp>
      <p:sp>
        <p:nvSpPr>
          <p:cNvPr id="15" name="Text Placeholder 11">
            <a:extLst>
              <a:ext uri="{FF2B5EF4-FFF2-40B4-BE49-F238E27FC236}">
                <a16:creationId xmlns:a16="http://schemas.microsoft.com/office/drawing/2014/main" id="{99F48450-7894-5B40-BE43-18D74A466A54}"/>
              </a:ext>
            </a:extLst>
          </p:cNvPr>
          <p:cNvSpPr txBox="1">
            <a:spLocks/>
          </p:cNvSpPr>
          <p:nvPr/>
        </p:nvSpPr>
        <p:spPr>
          <a:xfrm>
            <a:off x="3585221" y="4592510"/>
            <a:ext cx="2964645" cy="558885"/>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ic medium"/>
                <a:ea typeface="Montserrat Light"/>
                <a:cs typeface="Calibri" panose="020F0502020204030204" pitchFamily="34" charset="0"/>
                <a:sym typeface="Montserrat Light"/>
              </a:rPr>
              <a:t>Wie würden Sie Ihre Arbeitsbedingungen bewerten? (Arbeitsmittel, Arbeitszeiten, Anreizsystem usw.).</a:t>
            </a:r>
            <a:endParaRPr kumimoji="0" lang="en-US" sz="1400" b="1" i="0" u="none" strike="noStrike" kern="0" cap="none" spc="0" normalizeH="0" baseline="0" noProof="0" dirty="0">
              <a:ln>
                <a:noFill/>
              </a:ln>
              <a:solidFill>
                <a:srgbClr val="31475E"/>
              </a:solidFill>
              <a:effectLst/>
              <a:uLnTx/>
              <a:uFillTx/>
              <a:latin typeface="Gothic medium"/>
              <a:ea typeface="Montserrat Light"/>
              <a:cs typeface="Calibri" panose="020F0502020204030204" pitchFamily="34" charset="0"/>
              <a:sym typeface="Montserrat Light"/>
            </a:endParaRPr>
          </a:p>
        </p:txBody>
      </p:sp>
      <p:sp>
        <p:nvSpPr>
          <p:cNvPr id="16" name="Text Placeholder 12">
            <a:extLst>
              <a:ext uri="{FF2B5EF4-FFF2-40B4-BE49-F238E27FC236}">
                <a16:creationId xmlns:a16="http://schemas.microsoft.com/office/drawing/2014/main" id="{1451C442-3473-6844-92C2-36ED35637D5F}"/>
              </a:ext>
            </a:extLst>
          </p:cNvPr>
          <p:cNvSpPr txBox="1">
            <a:spLocks/>
          </p:cNvSpPr>
          <p:nvPr/>
        </p:nvSpPr>
        <p:spPr>
          <a:xfrm>
            <a:off x="3564384" y="5422057"/>
            <a:ext cx="2955193" cy="1093322"/>
          </a:xfrm>
          <a:prstGeom prst="rect">
            <a:avLst/>
          </a:prstGeom>
        </p:spPr>
        <p:txBody>
          <a:bodyPr numCol="1" spcCol="288000" anchor="t">
            <a:noAutofit/>
          </a:bodyPr>
          <a:lstStyle/>
          <a:p>
            <a:pPr lvl="0" algn="just" defTabSz="583729" hangingPunct="1">
              <a:buClr>
                <a:srgbClr val="C2D237"/>
              </a:buClr>
            </a:pPr>
            <a:r>
              <a:rPr lang="en-US" sz="1200" dirty="0">
                <a:solidFill>
                  <a:schemeClr val="tx1"/>
                </a:solidFill>
                <a:latin typeface="Calibri" panose="020F0502020204030204" pitchFamily="34" charset="0"/>
                <a:ea typeface="Montserrat Light"/>
                <a:cs typeface="Calibri" panose="020F0502020204030204" pitchFamily="34" charset="0"/>
                <a:sym typeface="Montserrat Light"/>
              </a:rPr>
              <a:t>Ich bin zufrieden, das Unternehmen kümmert sich um jedes Detail und sorgt dafür, dass die Mitarbeiter alle Arbeitsmittel bekommen, die sie brauchen. Die Arbeitszeiten sind flexibel und die Führungskräfte haben ein offenes Ohr für die Bedürfnisse der Mitarbeiter. Auch das Anreizsystem ist für alle gleich. </a:t>
            </a:r>
            <a:endParaRPr kumimoji="0" lang="en-US" sz="1200" b="0" i="0" u="none" strike="noStrike" kern="0" cap="none" spc="0" normalizeH="0" baseline="0" noProof="0" dirty="0">
              <a:ln>
                <a:noFill/>
              </a:ln>
              <a:solidFill>
                <a:schemeClr val="tx1"/>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7" name="Oval 23">
            <a:extLst>
              <a:ext uri="{FF2B5EF4-FFF2-40B4-BE49-F238E27FC236}">
                <a16:creationId xmlns:a16="http://schemas.microsoft.com/office/drawing/2014/main" id="{EDA1903C-2DB1-4D59-BCBF-59B62D7F2D7E}"/>
              </a:ext>
            </a:extLst>
          </p:cNvPr>
          <p:cNvSpPr/>
          <p:nvPr/>
        </p:nvSpPr>
        <p:spPr>
          <a:xfrm>
            <a:off x="2957720" y="4953000"/>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8" name="Straight Connector 22">
            <a:extLst>
              <a:ext uri="{FF2B5EF4-FFF2-40B4-BE49-F238E27FC236}">
                <a16:creationId xmlns:a16="http://schemas.microsoft.com/office/drawing/2014/main" id="{C5A97121-7A4A-4544-B123-E8C0D032ACF1}"/>
              </a:ext>
            </a:extLst>
          </p:cNvPr>
          <p:cNvCxnSpPr>
            <a:cxnSpLocks/>
          </p:cNvCxnSpPr>
          <p:nvPr/>
        </p:nvCxnSpPr>
        <p:spPr>
          <a:xfrm flipH="1">
            <a:off x="3488155" y="5311563"/>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6056325"/>
      </p:ext>
    </p:extLst>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en-US" sz="1400" b="1" dirty="0">
                <a:solidFill>
                  <a:srgbClr val="31475E"/>
                </a:solidFill>
                <a:latin typeface="Gotham Medium"/>
                <a:cs typeface="Calibri" panose="020F0502020204030204" pitchFamily="34" charset="0"/>
              </a:rPr>
              <a:t>Erleichtert das Unternehmen den Frauen die Vereinbarkeit von Beruf und Familie?</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247020"/>
            <a:ext cx="5412847" cy="896480"/>
          </a:xfrm>
        </p:spPr>
        <p:txBody>
          <a:bodyPr numCol="1"/>
          <a:lstStyle/>
          <a:p>
            <a:r>
              <a:rPr lang="en-US" sz="1200" dirty="0">
                <a:latin typeface="Calibri" panose="020F0502020204030204" pitchFamily="34" charset="0"/>
                <a:cs typeface="Calibri" panose="020F0502020204030204" pitchFamily="34" charset="0"/>
              </a:rPr>
              <a:t>Bei der Robert Bosch GmbH können Sie flexibel arbeiten und alle Leistungen in Anspruch nehmen, die stillenden Müttern zustehen. Bei Bedarf können Sie das Homeoffice nutzen. Sowohl Frauen als auch Männer müssen ihre beruflichen und familiären Aufgaben miteinander vereinbaren können, und das Unternehmen hat damit kein Problem.</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823722" y="368775"/>
            <a:ext cx="3700448" cy="1632228"/>
          </a:xfrm>
        </p:spPr>
        <p:txBody>
          <a:bodyPr/>
          <a:lstStyle/>
          <a:p>
            <a:r>
              <a:rPr lang="en-US" sz="1600" dirty="0">
                <a:latin typeface="Gothic medium"/>
                <a:cs typeface="Calibri" panose="020F0502020204030204" pitchFamily="34" charset="0"/>
              </a:rPr>
              <a:t>"Sowohl Frauen als auch Männer müssen ihre beruflichen und familiären Rollen miteinander vereinbaren, und das Unternehmen hat damit kein Problem.</a:t>
            </a:r>
            <a:r>
              <a:rPr lang="pl-PL" sz="1600" dirty="0">
                <a:latin typeface="Gothic medium"/>
                <a:cs typeface="Calibri" panose="020F0502020204030204" pitchFamily="34" charset="0"/>
              </a:rPr>
              <a:t>"</a:t>
            </a:r>
            <a:endParaRPr lang="en-US" sz="1600" dirty="0">
              <a:latin typeface="Gothic medium"/>
              <a:cs typeface="Calibri" panose="020F0502020204030204" pitchFamily="34" charset="0"/>
            </a:endParaRP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869613" y="5639603"/>
            <a:ext cx="5654557" cy="213269"/>
          </a:xfrm>
        </p:spPr>
        <p:txBody>
          <a:bodyPr/>
          <a:lstStyle/>
          <a:p>
            <a:r>
              <a:rPr lang="en-US" sz="1400" b="1" dirty="0">
                <a:solidFill>
                  <a:srgbClr val="31475E"/>
                </a:solidFill>
                <a:latin typeface="Gotham Medium"/>
                <a:cs typeface="Calibri" panose="020F0502020204030204" pitchFamily="34" charset="0"/>
              </a:rPr>
              <a:t>Passt das Unternehmen die Arbeitsbedingungen an die Bedürfnisse/Kapazitäten der Beschäftigten an (z. B. haben Männer und Frauen Zugang zu den gleichen Geräten/Werkzeugen an den Arbeitsplätzen, flexible Arbeitszeiten usw.)?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38438" y="6362700"/>
            <a:ext cx="5412847" cy="1019654"/>
          </a:xfrm>
        </p:spPr>
        <p:txBody>
          <a:bodyPr/>
          <a:lstStyle/>
          <a:p>
            <a:pPr>
              <a:buNone/>
            </a:pPr>
            <a:r>
              <a:rPr lang="en-US" sz="1200" dirty="0">
                <a:latin typeface="Calibri" panose="020F0502020204030204" pitchFamily="34" charset="0"/>
                <a:cs typeface="Calibri" panose="020F0502020204030204" pitchFamily="34" charset="0"/>
              </a:rPr>
              <a:t>	Natürlich kümmert sich das Unternehmen, wie ich bereits erwähnt habe, um jeden Mitarbeiter. Jeder erhält alle notwendigen Arbeitsmittel sowie Privilegien, auf die jeder uneingeschränkt Anspruch hat.</a:t>
            </a:r>
          </a:p>
        </p:txBody>
      </p:sp>
      <p:grpSp>
        <p:nvGrpSpPr>
          <p:cNvPr id="2"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605028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41226" y="575167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pic>
        <p:nvPicPr>
          <p:cNvPr id="4" name="Picture Placeholder 3">
            <a:extLst>
              <a:ext uri="{FF2B5EF4-FFF2-40B4-BE49-F238E27FC236}">
                <a16:creationId xmlns:a16="http://schemas.microsoft.com/office/drawing/2014/main" id="{864341EA-DF4F-BAA6-FE8F-4FD6086271A0}"/>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823722" y="1443935"/>
            <a:ext cx="3700448" cy="638015"/>
          </a:xfrm>
        </p:spPr>
        <p:txBody>
          <a:bodyPr/>
          <a:lstStyle/>
          <a:p>
            <a:r>
              <a:rPr lang="pl-PL" sz="1200" dirty="0">
                <a:latin typeface="Gothic medium"/>
                <a:cs typeface="Calibri" panose="020F0502020204030204" pitchFamily="34" charset="0"/>
              </a:rPr>
              <a:t>Lina Bogdanowa </a:t>
            </a:r>
          </a:p>
        </p:txBody>
      </p:sp>
      <p:sp>
        <p:nvSpPr>
          <p:cNvPr id="16" name="Text Placeholder 11">
            <a:extLst>
              <a:ext uri="{FF2B5EF4-FFF2-40B4-BE49-F238E27FC236}">
                <a16:creationId xmlns:a16="http://schemas.microsoft.com/office/drawing/2014/main" id="{B5A363E9-FD13-4C4C-A2F7-A1EB7726C28C}"/>
              </a:ext>
            </a:extLst>
          </p:cNvPr>
          <p:cNvSpPr txBox="1">
            <a:spLocks/>
          </p:cNvSpPr>
          <p:nvPr/>
        </p:nvSpPr>
        <p:spPr>
          <a:xfrm>
            <a:off x="884132" y="7221968"/>
            <a:ext cx="5430160" cy="348400"/>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am Medium"/>
                <a:cs typeface="Calibri" panose="020F0502020204030204" pitchFamily="34" charset="0"/>
                <a:sym typeface="Montserrat Light"/>
              </a:rPr>
              <a:t>Glauben Sie, dass Ihr Unternehmen in Bezug auf die Arbeitsbedingungen im Vergleich zu anderen Unternehmen der Logistikbranche hervorsticht?</a:t>
            </a:r>
          </a:p>
        </p:txBody>
      </p:sp>
      <p:sp>
        <p:nvSpPr>
          <p:cNvPr id="17" name="Oval 45">
            <a:extLst>
              <a:ext uri="{FF2B5EF4-FFF2-40B4-BE49-F238E27FC236}">
                <a16:creationId xmlns:a16="http://schemas.microsoft.com/office/drawing/2014/main" id="{2BA955AB-809C-439D-813A-0704BC531FF5}"/>
              </a:ext>
            </a:extLst>
          </p:cNvPr>
          <p:cNvSpPr/>
          <p:nvPr/>
        </p:nvSpPr>
        <p:spPr>
          <a:xfrm>
            <a:off x="272402" y="738235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0"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6962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1" name="Text Placeholder 12">
            <a:extLst>
              <a:ext uri="{FF2B5EF4-FFF2-40B4-BE49-F238E27FC236}">
                <a16:creationId xmlns:a16="http://schemas.microsoft.com/office/drawing/2014/main" id="{60676D48-B9A1-FD45-9FAF-F48E4636748D}"/>
              </a:ext>
            </a:extLst>
          </p:cNvPr>
          <p:cNvSpPr txBox="1">
            <a:spLocks/>
          </p:cNvSpPr>
          <p:nvPr/>
        </p:nvSpPr>
        <p:spPr>
          <a:xfrm>
            <a:off x="738438" y="7871460"/>
            <a:ext cx="5412847" cy="1019654"/>
          </a:xfrm>
          <a:prstGeom prst="rect">
            <a:avLst/>
          </a:prstGeom>
        </p:spPr>
        <p:txBody>
          <a:bodyPr numCol="1" spcCol="288000" anchor="t">
            <a:noAutofit/>
          </a:bodyPr>
          <a:lstStyle/>
          <a:p>
            <a:pPr marL="171450" indent="-171450" algn="just" defTabSz="583729" hangingPunct="1">
              <a:buClr>
                <a:srgbClr val="C2D237"/>
              </a:buClr>
            </a:pPr>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	In meinen bisherigen Positionen hatte ich die Gelegenheit, verschiedene Bedingungen in verschiedenen Unternehmen zu erleben. Bisher sticht Robert Bosch hervor, weil man die Liebe zum Detail und die Bedürfnisse der Mitarbeiter wirklich spüren kann. Sie sind offen für verschiedene Vorschläge und helfen bei jedem Problem.</a:t>
            </a:r>
          </a:p>
          <a:p>
            <a:pPr marL="171450" marR="0" lvl="0" indent="-171450" algn="just" defTabSz="583729" rtl="0" eaLnBrk="1" fontAlgn="auto" latinLnBrk="0" hangingPunct="1">
              <a:lnSpc>
                <a:spcPct val="100000"/>
              </a:lnSpc>
              <a:spcBef>
                <a:spcPts val="0"/>
              </a:spcBef>
              <a:spcAft>
                <a:spcPts val="0"/>
              </a:spcAft>
              <a:buClr>
                <a:srgbClr val="C2D237"/>
              </a:buClr>
              <a:buSzTx/>
              <a:buFont typeface="Arial" panose="020B0604020202020204" pitchFamily="34" charset="0"/>
              <a:buNone/>
              <a:tabLst/>
              <a:defRPr/>
            </a:pPr>
            <a:endParaRPr kumimoji="0" lang="en-US" sz="1200" b="0" i="0" u="none" strike="noStrike" kern="0" cap="none" spc="0" normalizeH="0" baseline="0" noProof="0" dirty="0">
              <a:ln>
                <a:noFill/>
              </a:ln>
              <a:solidFill>
                <a:srgbClr val="2F355A"/>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3665510648"/>
      </p:ext>
    </p:extLst>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76395" y="798935"/>
            <a:ext cx="5435599" cy="348400"/>
          </a:xfrm>
        </p:spPr>
        <p:txBody>
          <a:bodyPr/>
          <a:lstStyle/>
          <a:p>
            <a:r>
              <a:rPr lang="en-US" sz="1400" b="1" dirty="0">
                <a:solidFill>
                  <a:srgbClr val="31475E"/>
                </a:solidFill>
                <a:latin typeface="Gothic medium"/>
                <a:cs typeface="Calibri" panose="020F0502020204030204" pitchFamily="34" charset="0"/>
              </a:rPr>
              <a:t>Hält sich das Unternehmen strikt an das Gesetz gegen die Diskriminierung von Arbeitnehmern aufgrund ihres Geschlechts, ihres Alters, ihrer Religion, ihrer Rasse usw., und sind Sie (persönlich oder gegenüber einer anderen Person) an Ihrem Arbeitsplatz tatsächlich auf Diskriminierung aufgrund des Geschlechts gestoßen?</a:t>
            </a: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982414" y="1488391"/>
            <a:ext cx="5329579" cy="1499773"/>
          </a:xfrm>
        </p:spPr>
        <p:txBody>
          <a:bodyPr/>
          <a:lstStyle/>
          <a:p>
            <a:r>
              <a:rPr lang="en-US" sz="1200" dirty="0">
                <a:latin typeface="Calibri" panose="020F0502020204030204" pitchFamily="34" charset="0"/>
                <a:cs typeface="Calibri" panose="020F0502020204030204" pitchFamily="34" charset="0"/>
              </a:rPr>
              <a:t>Die Gesetze gegen die Diskriminierung von Arbeitnehmern werden streng befolgt. Das Unternehmen sorgt dafür, dass sich jeder wohl fühlt und in keiner Weise diskriminiert wird. Bei der Robert Bosch GmbH gibt es eine Anti-Mobbing-Politik in Form eines formellen Personaldokuments.  Was den zweiten Teil der Frage betrifft, so habe ich persönlich noch nie eine solche Behandlung erlebt. Bei der Auswahl von Personen für eine Beförderung oder Ausbildung sind Ehrgeiz und Entschlossenheit wichtig, nicht das Geschlecht. </a:t>
            </a:r>
          </a:p>
        </p:txBody>
      </p:sp>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982415" y="3190324"/>
            <a:ext cx="5435600" cy="568791"/>
          </a:xfrm>
        </p:spPr>
        <p:txBody>
          <a:bodyPr/>
          <a:lstStyle/>
          <a:p>
            <a:r>
              <a:rPr lang="en-US" sz="1400" b="1" dirty="0">
                <a:solidFill>
                  <a:srgbClr val="31475E"/>
                </a:solidFill>
                <a:latin typeface="Gothic medium"/>
                <a:cs typeface="Calibri" panose="020F0502020204030204" pitchFamily="34" charset="0"/>
              </a:rPr>
              <a:t>Gibt es unter den Fach- und Führungskräften des Unternehmens gleich viele Frauen und Männer und fördert das Unternehmen weibliche Führungskräfte? Wie viele Führungspositionen im Unternehmen (in Prozent) sind mit Frauen besetzt?</a:t>
            </a:r>
          </a:p>
        </p:txBody>
      </p:sp>
      <p:sp>
        <p:nvSpPr>
          <p:cNvPr id="5" name="Text Placeholder 4">
            <a:extLst>
              <a:ext uri="{FF2B5EF4-FFF2-40B4-BE49-F238E27FC236}">
                <a16:creationId xmlns:a16="http://schemas.microsoft.com/office/drawing/2014/main" id="{302B8BC0-D708-0A41-B729-60C0167B70C6}"/>
              </a:ext>
            </a:extLst>
          </p:cNvPr>
          <p:cNvSpPr>
            <a:spLocks noGrp="1"/>
          </p:cNvSpPr>
          <p:nvPr>
            <p:ph type="body" sz="quarter" idx="60"/>
          </p:nvPr>
        </p:nvSpPr>
        <p:spPr>
          <a:xfrm>
            <a:off x="982415" y="4089655"/>
            <a:ext cx="4213765" cy="958694"/>
          </a:xfrm>
        </p:spPr>
        <p:txBody>
          <a:bodyPr numCol="1"/>
          <a:lstStyle/>
          <a:p>
            <a:r>
              <a:rPr lang="en-US" sz="1200" dirty="0">
                <a:latin typeface="Calibri" panose="020F0502020204030204" pitchFamily="34" charset="0"/>
                <a:cs typeface="Calibri" panose="020F0502020204030204" pitchFamily="34" charset="0"/>
              </a:rPr>
              <a:t>Es ist schwierig, genau festzustellen, ob es genauso viele Frauen wie Männer gibt, aber es gibt ziemlich viele Frauen in Fach- und Führungspositionen. Das wird nicht gefördert, wenn Frauen und Männer gleich behandelt werden, sollte das nicht passieren. Jeder hat die gleichen Chancen. Allerdings habe ich den Eindruck, dass es etwas mehr Frauen in Führungspositionen gibt.</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134248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39453" y="104388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387858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39453" y="3474720"/>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0" name="Text Placeholder 3">
            <a:extLst>
              <a:ext uri="{FF2B5EF4-FFF2-40B4-BE49-F238E27FC236}">
                <a16:creationId xmlns:a16="http://schemas.microsoft.com/office/drawing/2014/main" id="{9629A14F-7683-FC4A-9A4A-7EDC1C610693}"/>
              </a:ext>
            </a:extLst>
          </p:cNvPr>
          <p:cNvSpPr txBox="1">
            <a:spLocks/>
          </p:cNvSpPr>
          <p:nvPr/>
        </p:nvSpPr>
        <p:spPr>
          <a:xfrm>
            <a:off x="982415" y="4732020"/>
            <a:ext cx="5435600" cy="568791"/>
          </a:xfrm>
          <a:prstGeom prst="rect">
            <a:avLst/>
          </a:prstGeom>
        </p:spPr>
        <p:txBody>
          <a:bodyPr anchor="ctr">
            <a:noAutofit/>
          </a:bodyPr>
          <a:lstStyle/>
          <a:p>
            <a:pPr lvl="0" algn="l" defTabSz="583729" hangingPunct="1">
              <a:lnSpc>
                <a:spcPts val="1420"/>
              </a:lnSpc>
            </a:pPr>
            <a:endParaRPr lang="en-US" sz="1200" dirty="0">
              <a:solidFill>
                <a:srgbClr val="7F58A0"/>
              </a:solidFill>
              <a:latin typeface="Calibri" panose="020F0502020204030204" pitchFamily="34" charset="0"/>
              <a:ea typeface="Montserrat Light"/>
              <a:cs typeface="Calibri" panose="020F0502020204030204" pitchFamily="34" charset="0"/>
              <a:sym typeface="Montserrat Light"/>
            </a:endParaRPr>
          </a:p>
        </p:txBody>
      </p:sp>
      <p:sp>
        <p:nvSpPr>
          <p:cNvPr id="11" name="Oval 39">
            <a:extLst>
              <a:ext uri="{FF2B5EF4-FFF2-40B4-BE49-F238E27FC236}">
                <a16:creationId xmlns:a16="http://schemas.microsoft.com/office/drawing/2014/main" id="{DF60D300-7175-46F8-A2D2-00AF17FF0EF9}"/>
              </a:ext>
            </a:extLst>
          </p:cNvPr>
          <p:cNvSpPr/>
          <p:nvPr/>
        </p:nvSpPr>
        <p:spPr>
          <a:xfrm>
            <a:off x="385203" y="639175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2"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669036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Text Placeholder 4">
            <a:extLst>
              <a:ext uri="{FF2B5EF4-FFF2-40B4-BE49-F238E27FC236}">
                <a16:creationId xmlns:a16="http://schemas.microsoft.com/office/drawing/2014/main" id="{302B8BC0-D708-0A41-B729-60C0167B70C6}"/>
              </a:ext>
            </a:extLst>
          </p:cNvPr>
          <p:cNvSpPr txBox="1">
            <a:spLocks/>
          </p:cNvSpPr>
          <p:nvPr/>
        </p:nvSpPr>
        <p:spPr>
          <a:xfrm>
            <a:off x="876395" y="6690360"/>
            <a:ext cx="5435600" cy="958694"/>
          </a:xfrm>
          <a:prstGeom prst="rect">
            <a:avLst/>
          </a:prstGeom>
        </p:spPr>
        <p:txBody>
          <a:bodyPr numCol="2" spcCol="288000" anchor="t">
            <a:noAutofit/>
          </a:bodyPr>
          <a:lstStyle/>
          <a:p>
            <a:pPr lvl="0" algn="just" defTabSz="583729" hangingPunct="1"/>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4" name="Text Placeholder 3">
            <a:extLst>
              <a:ext uri="{FF2B5EF4-FFF2-40B4-BE49-F238E27FC236}">
                <a16:creationId xmlns:a16="http://schemas.microsoft.com/office/drawing/2014/main" id="{9629A14F-7683-FC4A-9A4A-7EDC1C610693}"/>
              </a:ext>
            </a:extLst>
          </p:cNvPr>
          <p:cNvSpPr txBox="1">
            <a:spLocks/>
          </p:cNvSpPr>
          <p:nvPr/>
        </p:nvSpPr>
        <p:spPr>
          <a:xfrm>
            <a:off x="1028795" y="5684520"/>
            <a:ext cx="4206805" cy="568791"/>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ic medium"/>
                <a:ea typeface="Montserrat Light"/>
                <a:cs typeface="Calibri" panose="020F0502020204030204" pitchFamily="34" charset="0"/>
                <a:sym typeface="Montserrat Light"/>
              </a:rPr>
              <a:t>Gibt es ein Phänomen der "gläsernen Decke für Frauen"?  (d. h. Frauen erreichen eine bestimmte maximale Karrierestufe und werden nicht weiter befördert), und unterstützt das Unternehmen Frauen in irgendeiner Weise bei der Erlangung höherer Positionen? (Gibt es z. B. spezielle Schulungen, Workshops zur Förderung der Führungskarriere von Frauen, Praktika für Frauen, Karriere-Coaching? )</a:t>
            </a:r>
            <a:endParaRPr kumimoji="0" lang="en-US" sz="1400" b="1" i="0" u="none" strike="noStrike" kern="0" cap="none" spc="0" normalizeH="0" baseline="0" noProof="0" dirty="0">
              <a:ln>
                <a:noFill/>
              </a:ln>
              <a:solidFill>
                <a:srgbClr val="31475E"/>
              </a:solidFill>
              <a:effectLst/>
              <a:uLnTx/>
              <a:uFillTx/>
              <a:latin typeface="Gothic medium"/>
              <a:ea typeface="Montserrat Light"/>
              <a:cs typeface="Calibri" panose="020F0502020204030204" pitchFamily="34" charset="0"/>
              <a:sym typeface="Montserrat Light"/>
            </a:endParaRPr>
          </a:p>
        </p:txBody>
      </p:sp>
      <p:sp>
        <p:nvSpPr>
          <p:cNvPr id="16" name="Text Placeholder 4">
            <a:extLst>
              <a:ext uri="{FF2B5EF4-FFF2-40B4-BE49-F238E27FC236}">
                <a16:creationId xmlns:a16="http://schemas.microsoft.com/office/drawing/2014/main" id="{302B8BC0-D708-0A41-B729-60C0167B70C6}"/>
              </a:ext>
            </a:extLst>
          </p:cNvPr>
          <p:cNvSpPr txBox="1">
            <a:spLocks/>
          </p:cNvSpPr>
          <p:nvPr/>
        </p:nvSpPr>
        <p:spPr>
          <a:xfrm>
            <a:off x="982415" y="6710123"/>
            <a:ext cx="4160425" cy="1516380"/>
          </a:xfrm>
          <a:prstGeom prst="rect">
            <a:avLst/>
          </a:prstGeom>
        </p:spPr>
        <p:txBody>
          <a:bodyPr numCol="1" spcCol="288000" anchor="t">
            <a:noAutofit/>
          </a:bodyPr>
          <a:lstStyle/>
          <a:p>
            <a:pPr lvl="0" algn="just" defTabSz="583729" hangingPunct="1"/>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Es ist schwer zu sagen, die Frage ist, ob sie noch befördert werden wollen? Bleiben sie bei dem, was sie jetzt haben, und versuchen sie nicht, höher zu kommen. Ich bin nicht in der Lage, diese Frage zu beantworten. Ich müsste von Leuten hören, die versuchen, eine höhere Position zu erreichen. Unterstützt das Unternehmen Frauen in irgendeiner Weise dabei, höhere Positionen anzustreben? Es gibt keinen Unterschied zwischen den Geschlechtern. Schulungen oder Workshops werden sowohl für Frauen als auch für Männer angeboten, es kommt nur auf die Entschlossenheit und den persönlichen Willen an.</a:t>
            </a:r>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2583388180"/>
      </p:ext>
    </p:extLst>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928914" y="283030"/>
            <a:ext cx="5505067" cy="510196"/>
          </a:xfrm>
        </p:spPr>
        <p:txBody>
          <a:bodyPr/>
          <a:lstStyle/>
          <a:p>
            <a:r>
              <a:rPr lang="en-GB" sz="2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Kategorien </a:t>
            </a:r>
            <a:endParaRPr lang="en-US" sz="1800" dirty="0"/>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901702"/>
            <a:ext cx="5278474" cy="8276840"/>
          </a:xfrm>
        </p:spPr>
        <p:txBody>
          <a:bodyPr/>
          <a:lstStyle/>
          <a:p>
            <a:pPr marL="342900" indent="-342900" algn="l">
              <a:spcBef>
                <a:spcPts val="195"/>
              </a:spcBef>
              <a:spcAft>
                <a:spcPts val="0"/>
              </a:spcAft>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Geschichten von Frauen</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MEGAN YEATS </a:t>
            </a:r>
          </a:p>
          <a:p>
            <a:pPr marL="663717" lvl="1" indent="-2857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ANONYMOUS 1</a:t>
            </a:r>
          </a:p>
          <a:p>
            <a:pPr marL="663717" lvl="1" indent="-2857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ANONYMOUS 2</a:t>
            </a:r>
          </a:p>
          <a:p>
            <a:pPr marL="663717" lvl="1" indent="-2857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SOPHIE PERKTOLD</a:t>
            </a:r>
          </a:p>
          <a:p>
            <a:pPr marL="663717" lvl="1" indent="-2857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ECONSULT BETRIEBSBERATUNG</a:t>
            </a:r>
          </a:p>
          <a:p>
            <a:pPr marL="663717" lvl="1" indent="-285750">
              <a:spcBef>
                <a:spcPts val="195"/>
              </a:spcBef>
              <a:buFont typeface="Arial" panose="020B0604020202020204" pitchFamily="34" charset="0"/>
              <a:buChar char="•"/>
              <a:tabLst>
                <a:tab pos="450215" algn="l"/>
              </a:tabLst>
            </a:pP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l">
              <a:spcBef>
                <a:spcPts val="195"/>
              </a:spcBef>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Geschäftspraktiken</a:t>
            </a:r>
          </a:p>
          <a:p>
            <a:pPr marL="549417" lvl="1" indent="-1714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GEODIS</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HAMILL-GROSSHANDEL </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TTS</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AFCC (Wirtschaftskammer Österreich) </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Robert Bosch Ltd.</a:t>
            </a:r>
          </a:p>
          <a:p>
            <a:pPr marL="549417" lvl="1" indent="-1714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DHL: Polen </a:t>
            </a:r>
          </a:p>
          <a:p>
            <a:pPr marL="549417" lvl="1" indent="-171450">
              <a:spcBef>
                <a:spcPts val="195"/>
              </a:spcBef>
              <a:buFont typeface="Arial" panose="020B0604020202020204" pitchFamily="34" charset="0"/>
              <a:buChar char="•"/>
              <a:tabLst>
                <a:tab pos="450215" algn="l"/>
              </a:tabLst>
            </a:pPr>
            <a:r>
              <a:rPr lang="en-GB" sz="1200" dirty="0" err="1">
                <a:latin typeface="Calibri" panose="020F0502020204030204" pitchFamily="34" charset="0"/>
                <a:ea typeface="Calibri" panose="020F0502020204030204" pitchFamily="34" charset="0"/>
                <a:cs typeface="Times New Roman" panose="02020603050405020304" pitchFamily="18" charset="0"/>
              </a:rPr>
              <a:t>Logwi</a:t>
            </a:r>
            <a:r>
              <a:rPr lang="en-GB" sz="1200" dirty="0">
                <a:latin typeface="Calibri" panose="020F0502020204030204" pitchFamily="34" charset="0"/>
                <a:ea typeface="Calibri" panose="020F0502020204030204" pitchFamily="34" charset="0"/>
                <a:cs typeface="Times New Roman" panose="02020603050405020304" pitchFamily="18" charset="0"/>
              </a:rPr>
              <a:t>n </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Mercedes </a:t>
            </a:r>
          </a:p>
          <a:p>
            <a:pPr marL="549417" lvl="1" indent="-171450">
              <a:spcBef>
                <a:spcPts val="195"/>
              </a:spcBef>
              <a:buFont typeface="Arial" panose="020B0604020202020204" pitchFamily="34" charset="0"/>
              <a:buChar char="•"/>
              <a:tabLst>
                <a:tab pos="450215" algn="l"/>
              </a:tabLst>
            </a:pPr>
            <a:endParaRPr lang="en-GB" sz="1400" dirty="0">
              <a:latin typeface="Gotham Medium"/>
              <a:ea typeface="Calibri" panose="020F0502020204030204" pitchFamily="34" charset="0"/>
              <a:cs typeface="Times New Roman" panose="02020603050405020304" pitchFamily="18" charset="0"/>
            </a:endParaRPr>
          </a:p>
          <a:p>
            <a:pPr marL="342900" indent="-342900" algn="l">
              <a:spcBef>
                <a:spcPts val="195"/>
              </a:spcBef>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Frauen in Logistikunternehmen </a:t>
            </a:r>
          </a:p>
          <a:p>
            <a:pPr marL="720867" lvl="1" indent="-34290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IKEA: Polen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RABEN</a:t>
            </a:r>
            <a:endParaRPr lang="en-GB" sz="1200" dirty="0">
              <a:latin typeface="Calibri" panose="020F0502020204030204" pitchFamily="34" charset="0"/>
              <a:ea typeface="Calibri" panose="020F0502020204030204" pitchFamily="34" charset="0"/>
              <a:cs typeface="Times New Roman" panose="02020603050405020304" pitchFamily="18" charset="0"/>
            </a:endParaRP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KOPIA </a:t>
            </a:r>
          </a:p>
          <a:p>
            <a:pPr marL="720867" lvl="1" indent="-342900">
              <a:spcBef>
                <a:spcPts val="195"/>
              </a:spcBef>
              <a:buFont typeface="Arial" panose="020B0604020202020204" pitchFamily="34" charset="0"/>
              <a:buChar char="•"/>
              <a:tabLst>
                <a:tab pos="450215" algn="l"/>
              </a:tabLst>
            </a:pPr>
            <a:endPar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endParaRPr>
          </a:p>
          <a:p>
            <a:pPr marL="342900" indent="-342900" algn="l">
              <a:spcBef>
                <a:spcPts val="195"/>
              </a:spcBef>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Gleichstellungskonzepte in der Logistik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ARKA </a:t>
            </a:r>
          </a:p>
          <a:p>
            <a:pPr marL="720867" lvl="1" indent="-34290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KK WIND SOLUTION </a:t>
            </a:r>
          </a:p>
          <a:p>
            <a:pPr marL="720867" lvl="1" indent="-34290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SCHIFFFAHRTSAMT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BRESLAUER FLUGZEUG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DHL: Irland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KUEHNE NAGEL</a:t>
            </a:r>
          </a:p>
          <a:p>
            <a:pPr lvl="1">
              <a:spcBef>
                <a:spcPts val="195"/>
              </a:spcBef>
              <a:tabLst>
                <a:tab pos="450215" algn="l"/>
              </a:tabLst>
            </a:pP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l">
              <a:spcBef>
                <a:spcPts val="195"/>
              </a:spcBef>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Netzwerke, Bildung und politisches Engagement</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SKILLNET</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WOODSIDES: Nordirland </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MENTORME</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DAMEN-LOGISTIK-LOUNGE</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948151640"/>
      </p:ext>
    </p:extLst>
  </p:cSld>
  <p:clrMapOvr>
    <a:masterClrMapping/>
  </p:clrMapOvr>
  <p:transition spd="med"/>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40621" y="3523328"/>
            <a:ext cx="3043771" cy="2289781"/>
          </a:xfrm>
        </p:spPr>
        <p:txBody>
          <a:bodyPr/>
          <a:lstStyle/>
          <a:p>
            <a:endParaRPr lang="pl-PL" dirty="0"/>
          </a:p>
          <a:p>
            <a:pPr algn="ctr"/>
            <a:endParaRPr lang="pl-PL" b="1" dirty="0"/>
          </a:p>
          <a:p>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0" y="3537444"/>
            <a:ext cx="2739604" cy="1555256"/>
          </a:xfrm>
          <a:prstGeom prst="rect">
            <a:avLst/>
          </a:prstGeom>
        </p:spPr>
        <p:txBody>
          <a:bodyPr/>
          <a:lstStyle/>
          <a:p>
            <a:endParaRPr lang="en-GB" b="1" dirty="0"/>
          </a:p>
          <a:p>
            <a:r>
              <a:rPr lang="pl-PL" b="1" dirty="0">
                <a:latin typeface="Gothic book"/>
              </a:rPr>
              <a:t>DHL Supply Chain (Polen) Ltd.</a:t>
            </a:r>
            <a:endParaRPr lang="en-GB" b="1" dirty="0">
              <a:latin typeface="Gothic book"/>
            </a:endParaRPr>
          </a:p>
          <a:p>
            <a:r>
              <a:rPr lang="pl-PL" b="1" dirty="0">
                <a:latin typeface="Gothic book"/>
              </a:rPr>
              <a:t>45D Komitet Obrony Robotników Straße02-146 Warszawa</a:t>
            </a:r>
            <a:endParaRPr lang="en-US" b="1" dirty="0">
              <a:latin typeface="Gothic book"/>
            </a:endParaRPr>
          </a:p>
          <a:p>
            <a:r>
              <a:rPr lang="pl-PL" b="1" dirty="0"/>
              <a:t>Monika Duda </a:t>
            </a:r>
          </a:p>
        </p:txBody>
      </p:sp>
      <p:pic>
        <p:nvPicPr>
          <p:cNvPr id="9" name="Picture Placeholder 8">
            <a:extLst>
              <a:ext uri="{FF2B5EF4-FFF2-40B4-BE49-F238E27FC236}">
                <a16:creationId xmlns:a16="http://schemas.microsoft.com/office/drawing/2014/main" id="{7ACA4706-78AA-659B-FF18-0A227B396EC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24" name="Symbol zastępczy tekstu 23"/>
          <p:cNvSpPr>
            <a:spLocks noGrp="1"/>
          </p:cNvSpPr>
          <p:nvPr>
            <p:ph type="body" sz="quarter" idx="58"/>
          </p:nvPr>
        </p:nvSpPr>
        <p:spPr>
          <a:xfrm>
            <a:off x="248069" y="3462647"/>
            <a:ext cx="2694087" cy="349177"/>
          </a:xfrm>
        </p:spPr>
        <p:txBody>
          <a:bodyPr/>
          <a:lstStyle/>
          <a:p>
            <a:r>
              <a:rPr lang="pl-PL" dirty="0" err="1"/>
              <a:t>Name des </a:t>
            </a:r>
            <a:r>
              <a:rPr lang="pl-PL" dirty="0"/>
              <a:t>Unternehmens:</a:t>
            </a:r>
          </a:p>
        </p:txBody>
      </p:sp>
      <p:sp>
        <p:nvSpPr>
          <p:cNvPr id="27"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19057" y="2942409"/>
            <a:ext cx="3043771" cy="2289780"/>
          </a:xfrm>
        </p:spPr>
        <p:txBody>
          <a:bodyPr/>
          <a:lstStyle/>
          <a:p>
            <a:r>
              <a:rPr lang="en-US" sz="1200" dirty="0">
                <a:latin typeface="Calibri" panose="020F0502020204030204" pitchFamily="34" charset="0"/>
                <a:cs typeface="Calibri" panose="020F0502020204030204" pitchFamily="34" charset="0"/>
              </a:rPr>
              <a:t>DHL Supply Chain gehört zur 56,6 Milliarden Euro schweren DPDHL Group und ist der weltweit führende Kontraktlogistikanbieter. In seiner Strategie konzentriert sich das globale Unternehmen nicht nur auf Innovation, Digitalisierung, Umweltverantwortung und Engagement für lokale Gemeinschaften, sondern auch auf die Nutzung des Potenzials von Frauen auf dem Arbeitsmarkt und die Unterstützung von Initiativen für Kinder und Jugendliche, einschließlich Mädchen.</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Eines der Elemente der vom Unternehmen verfolgten globalen Strategie (bis 2025) ist Vielfalt als zentraler Wert. Unterschiede, nicht nur geschlechtsspezifische, werden von dem Unternehmen als treibende Kraft und Inspirationsquelle betrachtet. </a:t>
            </a:r>
          </a:p>
          <a:p>
            <a:endParaRPr lang="en-US" sz="1200" b="1" dirty="0">
              <a:latin typeface="Calibri" panose="020F0502020204030204" pitchFamily="34" charset="0"/>
              <a:cs typeface="Calibri" panose="020F0502020204030204" pitchFamily="34" charset="0"/>
            </a:endParaRPr>
          </a:p>
          <a:p>
            <a:r>
              <a:rPr lang="en-US" sz="1200" b="1" dirty="0">
                <a:latin typeface="Calibri" panose="020F0502020204030204" pitchFamily="34" charset="0"/>
                <a:cs typeface="Calibri" panose="020F0502020204030204" pitchFamily="34" charset="0"/>
              </a:rPr>
              <a:t>Die polnische Niederlassung von DHL Supply Chain beschäftigt über 6.000 Mitarbeiter, mehr als die Hälfte davon sind Frauen.</a:t>
            </a:r>
          </a:p>
          <a:p>
            <a:endParaRPr lang="en-US" sz="1200" b="1"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Das Unternehmen konzentriert sich auf ein Management, bei dem das Geschlecht weder ein Kriterium für die Auswahl von Mitarbeitern noch für Entscheidungen über Beförderungen ist. Ein wichtiges Element der Unternehmensstrategie ist auch die Betreuung und Unterstützung von schwangeren Frauen und jungen Müttern. Die Aktivitäten konzentrieren sich darauf, dass Frauen, die sich im Mutterschaftsurlaub befinden, wissen, dass ihnen nach dieser Zeit der Weg zur Rückkehr offen steht. Mit diesem Ansatz versucht das Unternehmen, Bedingungen für die Entwicklung von Frauen sowohl im beruflichen als auch im familiären Bereich zu schaffen.</a:t>
            </a:r>
          </a:p>
          <a:p>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pic>
        <p:nvPicPr>
          <p:cNvPr id="11" name="Picture Placeholder 10">
            <a:extLst>
              <a:ext uri="{FF2B5EF4-FFF2-40B4-BE49-F238E27FC236}">
                <a16:creationId xmlns:a16="http://schemas.microsoft.com/office/drawing/2014/main" id="{96E7ED78-A706-C5AD-44B9-7BF4A1212E07}"/>
              </a:ext>
            </a:extLst>
          </p:cNvPr>
          <p:cNvPicPr>
            <a:picLocks noGrp="1" noChangeAspect="1"/>
          </p:cNvPicPr>
          <p:nvPr>
            <p:ph type="pic" sz="quarter" idx="66"/>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576474565"/>
      </p:ext>
    </p:extLst>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841829" y="4339408"/>
            <a:ext cx="5493733" cy="1558472"/>
          </a:xfrm>
        </p:spPr>
        <p:txBody>
          <a:bodyPr numCol="1"/>
          <a:lstStyle/>
          <a:p>
            <a:r>
              <a:rPr lang="en-US" sz="1200" dirty="0">
                <a:latin typeface="Calibri" panose="020F0502020204030204" pitchFamily="34" charset="0"/>
                <a:cs typeface="Calibri" panose="020F0502020204030204" pitchFamily="34" charset="0"/>
              </a:rPr>
              <a:t>Was die Einstellung betrifft, so hat das Unternehmen eine Einstellungskampagne gestartet, die sich an Frauen im gesamten CEE-Cluster richtet und zeigt, dass es ein Unternehmen ist, das es Frauen ermöglicht, sich beruflich weiterzuentwickeln und ihre Karriere aufzubauen. Die Rekrutierung erfolgt für alle Positionen (Lagerarbeiter, Teamleiter, weibliche Führungskräfte und Direktoren in funktionalen Abteilungen).</a:t>
            </a:r>
            <a:endParaRPr lang="pl-PL" sz="1200" dirty="0">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917376" y="330588"/>
            <a:ext cx="3700448" cy="1801701"/>
          </a:xfrm>
        </p:spPr>
        <p:txBody>
          <a:bodyPr/>
          <a:lstStyle/>
          <a:p>
            <a:r>
              <a:rPr lang="en-US" sz="1600" dirty="0"/>
              <a:t>"Die Gleichstellung von Frauen in der Wirtschaft sollte eine Selbstverständlichkeit sein, und ich betrachte es als meine Pflicht und mein Privileg, diesen Wandel einzuleiten</a:t>
            </a:r>
            <a:r>
              <a:rPr lang="pl-PL" sz="1600" dirty="0"/>
              <a:t>. "</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63627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607790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Placeholder 2">
            <a:extLst>
              <a:ext uri="{FF2B5EF4-FFF2-40B4-BE49-F238E27FC236}">
                <a16:creationId xmlns:a16="http://schemas.microsoft.com/office/drawing/2014/main" id="{F05F5F21-BD0A-E4E3-2E24-660CCD6E317B}"/>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917376" y="1621488"/>
            <a:ext cx="3700448" cy="638015"/>
          </a:xfrm>
        </p:spPr>
        <p:txBody>
          <a:bodyPr/>
          <a:lstStyle/>
          <a:p>
            <a:r>
              <a:rPr lang="en-US" dirty="0" err="1"/>
              <a:t>Andries </a:t>
            </a:r>
            <a:r>
              <a:rPr lang="en-US" dirty="0"/>
              <a:t>Retief, CEO von DHL Supply Chain in Mittel- und Osteuropa</a:t>
            </a:r>
            <a:endParaRPr lang="pl-PL" dirty="0"/>
          </a:p>
        </p:txBody>
      </p:sp>
      <p:sp>
        <p:nvSpPr>
          <p:cNvPr id="21"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841829" y="6571413"/>
            <a:ext cx="5412847" cy="1358830"/>
          </a:xfrm>
        </p:spPr>
        <p:txBody>
          <a:bodyPr numCol="1"/>
          <a:lstStyle/>
          <a:p>
            <a:r>
              <a:rPr lang="en-US" sz="1200" dirty="0">
                <a:latin typeface="Calibri" panose="020F0502020204030204" pitchFamily="34" charset="0"/>
                <a:cs typeface="Calibri" panose="020F0502020204030204" pitchFamily="34" charset="0"/>
              </a:rPr>
              <a:t>Die Hälfte unserer Mitarbeiter sind Frauen. Sie sind hervorragende Fachkräfte, die in allen Bereichen des Unternehmens erfüllt, gefördert und erfolgreich sind. Wir wollen, dass sich sowohl Frauen als auch Männer bei DHL Supply Chain wohlfühlen, dass sie jeden Tag bei der Arbeit die gleichen Chancen haben und dass sie nach ihrer Kompetenz und ihrer Arbeitsweise beurteilt werden, nicht nach ihrem Geschlecht - sagt Monika </a:t>
            </a:r>
            <a:r>
              <a:rPr lang="en-US" sz="1200" dirty="0" err="1">
                <a:latin typeface="Calibri" panose="020F0502020204030204" pitchFamily="34" charset="0"/>
                <a:cs typeface="Calibri" panose="020F0502020204030204" pitchFamily="34" charset="0"/>
              </a:rPr>
              <a:t>Duda</a:t>
            </a:r>
            <a:r>
              <a:rPr lang="en-US" sz="1200" dirty="0">
                <a:latin typeface="Calibri" panose="020F0502020204030204" pitchFamily="34" charset="0"/>
                <a:cs typeface="Calibri" panose="020F0502020204030204" pitchFamily="34" charset="0"/>
              </a:rPr>
              <a:t>, die seit fast einem Jahr Geschäftsführerin ist und die erste Frau in der DHL Supply Chain Struktur in Polen ist, die eine so hohe Führungsposition innehat.</a:t>
            </a:r>
          </a:p>
        </p:txBody>
      </p:sp>
    </p:spTree>
    <p:extLst>
      <p:ext uri="{BB962C8B-B14F-4D97-AF65-F5344CB8AC3E}">
        <p14:creationId xmlns:p14="http://schemas.microsoft.com/office/powerpoint/2010/main" val="2706962657"/>
      </p:ext>
    </p:extLst>
  </p:cSld>
  <p:clrMapOvr>
    <a:masterClrMapping/>
  </p:clrMapOvr>
  <p:transition spd="med"/>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497218" y="1280645"/>
            <a:ext cx="3321087" cy="2957946"/>
          </a:xfrm>
        </p:spPr>
        <p:txBody>
          <a:bodyPr/>
          <a:lstStyle/>
          <a:p>
            <a:r>
              <a:rPr lang="en-US" sz="1200" dirty="0">
                <a:solidFill>
                  <a:schemeClr val="tx1"/>
                </a:solidFill>
                <a:latin typeface="Calibri" panose="020F0502020204030204" pitchFamily="34" charset="0"/>
                <a:cs typeface="Calibri" panose="020F0502020204030204" pitchFamily="34" charset="0"/>
              </a:rPr>
              <a:t>Das Unternehmen führt Programme zur Gewinnung und Entwicklung von Talenten durch:</a:t>
            </a:r>
            <a:endParaRPr lang="pl-PL"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pPr>
              <a:buFontTx/>
              <a:buChar char="-"/>
            </a:pPr>
            <a:r>
              <a:rPr lang="en-US" sz="1200" dirty="0">
                <a:solidFill>
                  <a:schemeClr val="tx1"/>
                </a:solidFill>
                <a:latin typeface="Calibri" panose="020F0502020204030204" pitchFamily="34" charset="0"/>
                <a:cs typeface="Calibri" panose="020F0502020204030204" pitchFamily="34" charset="0"/>
              </a:rPr>
              <a:t>Die Initiative "Frauen bei DHL", die darauf abzielt, Frauen im Unternehmen durch Workshops, Schulungen und Entwicklungsprojekte zu unterstützen, um den Aufbau beruflicher Fähigkeiten und Kompetenzen zu fördern.</a:t>
            </a:r>
            <a:endParaRPr lang="pl-PL" sz="1200" dirty="0">
              <a:solidFill>
                <a:schemeClr val="tx1"/>
              </a:solidFill>
              <a:latin typeface="Calibri" panose="020F0502020204030204" pitchFamily="34" charset="0"/>
              <a:cs typeface="Calibri" panose="020F0502020204030204" pitchFamily="34" charset="0"/>
            </a:endParaRPr>
          </a:p>
          <a:p>
            <a:pPr>
              <a:buFontTx/>
              <a:buChar char="-"/>
            </a:pPr>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 Förderprogramm für sportlich begabte Jugendliche, darunter Mädchen und junge Sportler. Ab 2020 ist das Unternehmen Partner der Volleyballmannschaft junger Mädchen, die im Warschauer Verein MOS </a:t>
            </a:r>
            <a:r>
              <a:rPr lang="en-US" sz="1200" dirty="0" err="1">
                <a:solidFill>
                  <a:schemeClr val="tx1"/>
                </a:solidFill>
                <a:latin typeface="Calibri" panose="020F0502020204030204" pitchFamily="34" charset="0"/>
                <a:cs typeface="Calibri" panose="020F0502020204030204" pitchFamily="34" charset="0"/>
              </a:rPr>
              <a:t>Wola </a:t>
            </a:r>
            <a:r>
              <a:rPr lang="en-US" sz="1200" dirty="0">
                <a:solidFill>
                  <a:schemeClr val="tx1"/>
                </a:solidFill>
                <a:latin typeface="Calibri" panose="020F0502020204030204" pitchFamily="34" charset="0"/>
                <a:cs typeface="Calibri" panose="020F0502020204030204" pitchFamily="34" charset="0"/>
              </a:rPr>
              <a:t>Warszawa trainiert. Ab 2019 unterstützt es die Fußball-Akademie für Mädchen Diamonds Academy.</a:t>
            </a: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23120" y="2475984"/>
            <a:ext cx="2421108" cy="1632228"/>
          </a:xfrm>
          <a:prstGeom prst="rect">
            <a:avLst/>
          </a:prstGeom>
        </p:spPr>
        <p:txBody>
          <a:bodyPr/>
          <a:lstStyle/>
          <a:p>
            <a:r>
              <a:rPr lang="en-US" i="0" dirty="0"/>
              <a:t>"Die Gleichstellung von Frauen in der Wirtschaft sollte eine Selbstverständlichkeit sein, und ich betrachte es als meine Pflicht und mein Privileg, diesen Wandel einzuleiten. Ich bin davon überzeugt, dass Talent kein Geschlecht kennt, und wir bei DHL Supply Chain sind bestrebt, das beste Team aufzubauen.</a:t>
            </a:r>
            <a:r>
              <a:rPr lang="pl-PL" dirty="0"/>
              <a:t>"</a:t>
            </a:r>
            <a:endParaRPr lang="en-US" dirty="0"/>
          </a:p>
          <a:p>
            <a:r>
              <a:rPr lang="pl-PL" dirty="0"/>
              <a:t>"</a:t>
            </a:r>
            <a:endParaRPr lang="en-US"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dirty="0"/>
              <a:t>"</a:t>
            </a: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Symbol zastępczy tekstu 13"/>
          <p:cNvSpPr>
            <a:spLocks noGrp="1"/>
          </p:cNvSpPr>
          <p:nvPr>
            <p:ph type="body" sz="quarter" idx="61"/>
          </p:nvPr>
        </p:nvSpPr>
        <p:spPr>
          <a:xfrm>
            <a:off x="-23120" y="4108212"/>
            <a:ext cx="2421108" cy="638015"/>
          </a:xfrm>
        </p:spPr>
        <p:txBody>
          <a:bodyPr/>
          <a:lstStyle/>
          <a:p>
            <a:r>
              <a:rPr lang="pl-PL" dirty="0"/>
              <a:t>Monika Duda </a:t>
            </a:r>
            <a:r>
              <a:rPr lang="pl-PL" dirty="0" err="1"/>
              <a:t>Geschäftsführerin </a:t>
            </a:r>
            <a:r>
              <a:rPr lang="pl-PL" dirty="0"/>
              <a:t>DHL </a:t>
            </a:r>
            <a:r>
              <a:rPr lang="pl-PL" dirty="0" err="1"/>
              <a:t>Supply Chain </a:t>
            </a:r>
            <a:r>
              <a:rPr lang="pl-PL" dirty="0"/>
              <a:t>(Polen) Ltd.</a:t>
            </a:r>
          </a:p>
          <a:p>
            <a:endParaRPr lang="pl-PL" dirty="0"/>
          </a:p>
        </p:txBody>
      </p:sp>
      <p:sp>
        <p:nvSpPr>
          <p:cNvPr id="28"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429000" y="4647174"/>
            <a:ext cx="3489438" cy="2957946"/>
          </a:xfrm>
        </p:spPr>
        <p:txBody>
          <a:bodyPr/>
          <a:lstStyle/>
          <a:p>
            <a:r>
              <a:rPr lang="en-US" b="1" dirty="0">
                <a:solidFill>
                  <a:schemeClr val="tx1"/>
                </a:solidFill>
              </a:rPr>
              <a:t>Verwendete Quellen:</a:t>
            </a:r>
            <a:endParaRPr lang="pl-PL" b="1" dirty="0">
              <a:solidFill>
                <a:schemeClr val="tx1"/>
              </a:solidFill>
            </a:endParaRPr>
          </a:p>
          <a:p>
            <a:endParaRPr lang="pl-PL" dirty="0">
              <a:solidFill>
                <a:schemeClr val="tx1"/>
              </a:solidFill>
            </a:endParaRPr>
          </a:p>
          <a:p>
            <a:r>
              <a:rPr lang="pl-PL" u="sng" dirty="0">
                <a:hlinkClick r:id="rId2"/>
              </a:rPr>
              <a:t>https://www.dhl.com/pl-pl/home/prasa/prasa-archiwum/2021/kobieca-strona-dhl-supply-chain.html</a:t>
            </a:r>
            <a:endParaRPr lang="pl-PL" u="sng" dirty="0"/>
          </a:p>
          <a:p>
            <a:endParaRPr lang="pl-PL" dirty="0"/>
          </a:p>
          <a:p>
            <a:r>
              <a:rPr lang="pl-PL" u="sng" dirty="0">
                <a:hlinkClick r:id="rId3"/>
              </a:rPr>
              <a:t>https://www.pracujwlogistyce.pl/12-kobiety-w-logistyce/8146-kobieca-strona-dhl-supply-chain</a:t>
            </a:r>
            <a:endParaRPr lang="pl-PL" u="sng" dirty="0"/>
          </a:p>
          <a:p>
            <a:endParaRPr lang="pl-PL" dirty="0"/>
          </a:p>
          <a:p>
            <a:r>
              <a:rPr lang="pl-PL" u="sng" dirty="0">
                <a:hlinkClick r:id="rId4"/>
              </a:rPr>
              <a:t>https://www.pulshr.pl/rekrutacja/gigant-logistyki-stawia-na-kobiety-stanowia-juz-ponad-polowe-zespolu,82899.html</a:t>
            </a:r>
            <a:endParaRPr lang="pl-PL" dirty="0"/>
          </a:p>
          <a:p>
            <a:endParaRPr lang="en-US" dirty="0">
              <a:solidFill>
                <a:schemeClr val="tx1"/>
              </a:solidFill>
            </a:endParaRPr>
          </a:p>
        </p:txBody>
      </p:sp>
    </p:spTree>
    <p:extLst>
      <p:ext uri="{BB962C8B-B14F-4D97-AF65-F5344CB8AC3E}">
        <p14:creationId xmlns:p14="http://schemas.microsoft.com/office/powerpoint/2010/main" val="555264577"/>
      </p:ext>
    </p:extLst>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Placeholder 21">
            <a:extLst>
              <a:ext uri="{FF2B5EF4-FFF2-40B4-BE49-F238E27FC236}">
                <a16:creationId xmlns:a16="http://schemas.microsoft.com/office/drawing/2014/main" id="{4A1E2F51-2215-713D-E9C4-D0F16BB38AD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66159" y="3024696"/>
            <a:ext cx="3043771" cy="4538156"/>
          </a:xfrm>
        </p:spPr>
        <p:txBody>
          <a:bodyPr/>
          <a:lstStyle/>
          <a:p>
            <a:r>
              <a:rPr lang="en-US" sz="1200" b="1" dirty="0" err="1">
                <a:latin typeface="Calibri" panose="020F0502020204030204" pitchFamily="34" charset="0"/>
                <a:cs typeface="Calibri" panose="020F0502020204030204" pitchFamily="34" charset="0"/>
              </a:rPr>
              <a:t>Ewa </a:t>
            </a:r>
            <a:r>
              <a:rPr lang="en-US" sz="1200" b="1" dirty="0">
                <a:latin typeface="Calibri" panose="020F0502020204030204" pitchFamily="34" charset="0"/>
                <a:cs typeface="Calibri" panose="020F0502020204030204" pitchFamily="34" charset="0"/>
              </a:rPr>
              <a:t>Kremer </a:t>
            </a:r>
            <a:r>
              <a:rPr lang="en-US" sz="1200" dirty="0">
                <a:latin typeface="Calibri" panose="020F0502020204030204" pitchFamily="34" charset="0"/>
                <a:cs typeface="Calibri" panose="020F0502020204030204" pitchFamily="34" charset="0"/>
              </a:rPr>
              <a:t>ist Absolventin der Technischen Universität </a:t>
            </a:r>
            <a:r>
              <a:rPr lang="en-US" sz="1200" dirty="0" err="1">
                <a:latin typeface="Calibri" panose="020F0502020204030204" pitchFamily="34" charset="0"/>
                <a:cs typeface="Calibri" panose="020F0502020204030204" pitchFamily="34" charset="0"/>
              </a:rPr>
              <a:t>Gdańsk</a:t>
            </a:r>
            <a:r>
              <a:rPr lang="en-US" sz="1200" dirty="0">
                <a:latin typeface="Calibri" panose="020F0502020204030204" pitchFamily="34" charset="0"/>
                <a:cs typeface="Calibri" panose="020F0502020204030204" pitchFamily="34" charset="0"/>
              </a:rPr>
              <a:t>, Fakultät für Management und Wirtschaft</a:t>
            </a:r>
            <a:r>
              <a:rPr lang="pl-PL" sz="1200" dirty="0">
                <a:latin typeface="Calibri" panose="020F0502020204030204" pitchFamily="34" charset="0"/>
                <a:cs typeface="Calibri" panose="020F0502020204030204" pitchFamily="34" charset="0"/>
              </a:rPr>
              <a:t>. Sie </a:t>
            </a:r>
            <a:r>
              <a:rPr lang="en-US" sz="1200" dirty="0">
                <a:latin typeface="Calibri" panose="020F0502020204030204" pitchFamily="34" charset="0"/>
                <a:cs typeface="Calibri" panose="020F0502020204030204" pitchFamily="34" charset="0"/>
              </a:rPr>
              <a:t>ist Betriebsleiterin bei </a:t>
            </a:r>
            <a:r>
              <a:rPr lang="en-US" sz="1200" dirty="0" err="1">
                <a:latin typeface="Calibri" panose="020F0502020204030204" pitchFamily="34" charset="0"/>
                <a:cs typeface="Calibri" panose="020F0502020204030204" pitchFamily="34" charset="0"/>
              </a:rPr>
              <a:t>Logwin </a:t>
            </a:r>
            <a:r>
              <a:rPr lang="en-US" sz="1200" dirty="0">
                <a:latin typeface="Calibri" panose="020F0502020204030204" pitchFamily="34" charset="0"/>
                <a:cs typeface="Calibri" panose="020F0502020204030204" pitchFamily="34" charset="0"/>
              </a:rPr>
              <a:t>Poland Ltd. Sie arbeitet seit 12 Jahren für das Unternehmen und war in den letzten drei Jahren als </a:t>
            </a:r>
            <a:r>
              <a:rPr lang="en-US" sz="1200" b="1" dirty="0">
                <a:latin typeface="Calibri" panose="020F0502020204030204" pitchFamily="34" charset="0"/>
                <a:cs typeface="Calibri" panose="020F0502020204030204" pitchFamily="34" charset="0"/>
              </a:rPr>
              <a:t>Leiterin der Versandabteilung </a:t>
            </a:r>
            <a:r>
              <a:rPr lang="en-US" sz="1200" dirty="0">
                <a:latin typeface="Calibri" panose="020F0502020204030204" pitchFamily="34" charset="0"/>
                <a:cs typeface="Calibri" panose="020F0502020204030204" pitchFamily="34" charset="0"/>
              </a:rPr>
              <a:t>tätig. </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Sie leitet täglich das Speditionsteam und überwacht insbesondere die operativen Tätigkeiten der Spediteure im Rahmen des internationalen Transportprozesses, wobei sie besonderes Augenmerk auf die Qualität des Kundendienstes legt.  Sie setzt Prioritäten bei den betrieblichen Aktivitäten, um die erforderlichen Leistungskennzahlen zu erreichen und die Budgetvorgaben einzuhalten. Er setzt sich für die Optimierung der Betriebskosten ein, entwickelt die Zusammenarbeit mit anderen Abteilungen und baut Beziehungen zu Unterauftragnehmern auf. </a:t>
            </a:r>
          </a:p>
          <a:p>
            <a:endParaRPr lang="en-US" sz="1200" b="1" dirty="0">
              <a:latin typeface="Calibri" panose="020F0502020204030204" pitchFamily="34" charset="0"/>
              <a:cs typeface="Calibri" panose="020F0502020204030204" pitchFamily="34" charset="0"/>
            </a:endParaRPr>
          </a:p>
          <a:p>
            <a:r>
              <a:rPr lang="en-US" sz="1200" b="1" dirty="0">
                <a:latin typeface="Calibri" panose="020F0502020204030204" pitchFamily="34" charset="0"/>
                <a:cs typeface="Calibri" panose="020F0502020204030204" pitchFamily="34" charset="0"/>
              </a:rPr>
              <a:t>Schafft ein starkes, auf gegenseitigem Vertrauen basierendes Team und achtet darauf, die Bindungen innerhalb des Teams zu stärken</a:t>
            </a:r>
            <a:r>
              <a:rPr lang="en-US" sz="1200" dirty="0">
                <a:latin typeface="Calibri" panose="020F0502020204030204" pitchFamily="34" charset="0"/>
                <a:cs typeface="Calibri" panose="020F0502020204030204" pitchFamily="34" charset="0"/>
              </a:rPr>
              <a:t>, indem er eine günstige Arbeitsatmosphäre schafft und sich um die Pflege der Beziehungen außerhalb des Teams kümmert. Außerdem analysiert sie laufend die Leistung der Abteilung und erstattet dem direkten Vorgesetzten Bericht. Bevor sie Leiterin der Versandabteilung wurde, arbeitete sie als Spediteurin, was ihr ermöglichte, die notwendigen Erfahrungen und Kenntnisse zu sammeln, um die ihr übertragenen Aufgaben und Ziele zu erreichen</a:t>
            </a:r>
            <a:r>
              <a:rPr lang="pl-PL" sz="1200" dirty="0">
                <a:latin typeface="Calibri" panose="020F0502020204030204" pitchFamily="34" charset="0"/>
                <a:cs typeface="Calibri" panose="020F0502020204030204" pitchFamily="34" charset="0"/>
              </a:rPr>
              <a:t>.</a:t>
            </a:r>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r>
              <a:rPr lang="en-US" dirty="0"/>
              <a:t>Datum des Interviews</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pl-PL" dirty="0"/>
              <a:t>10.06.2022</a:t>
            </a:r>
            <a:endParaRPr lang="en-US" dirty="0"/>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r>
              <a:rPr lang="en-US" dirty="0"/>
              <a:t>Kontaktperson</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en-US" b="1" dirty="0" err="1"/>
              <a:t>Logwin </a:t>
            </a:r>
            <a:r>
              <a:rPr lang="en-US" b="1" dirty="0"/>
              <a:t>Polen Ltd.</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prstGeom prst="rect">
            <a:avLst/>
          </a:prstGeom>
        </p:spPr>
        <p:txBody>
          <a:bodyPr/>
          <a:lstStyle/>
          <a:p>
            <a:r>
              <a:rPr lang="en-US" dirty="0"/>
              <a:t>poland@logwin-logistics.com</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6" y="3523328"/>
            <a:ext cx="2694087" cy="349177"/>
          </a:xfrm>
          <a:prstGeom prst="rect">
            <a:avLst/>
          </a:prstGeom>
        </p:spPr>
        <p:txBody>
          <a:bodyPr/>
          <a:lstStyle/>
          <a:p>
            <a:r>
              <a:rPr lang="en-US" dirty="0"/>
              <a:t>Name</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prstGeom prst="rect">
            <a:avLst/>
          </a:prstGeom>
        </p:spPr>
        <p:txBody>
          <a:bodyPr/>
          <a:lstStyle/>
          <a:p>
            <a:r>
              <a:rPr lang="pl-PL" b="1" dirty="0"/>
              <a:t>Ewa Kremer</a:t>
            </a:r>
            <a:endParaRPr lang="en-US" dirty="0"/>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2229274" y="806148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004672" y="3484238"/>
              <a:ext cx="795410"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hlinkClick r:id="rId3" action="ppaction://hlinkfile">
                    <a:extLst>
                      <a:ext uri="{A12FA001-AC4F-418D-AE19-62706E023703}">
                        <ahyp:hlinkClr xmlns:ahyp="http://schemas.microsoft.com/office/drawing/2018/hyperlinkcolor" val="tx"/>
                      </a:ext>
                    </a:extLst>
                  </a:hlinkClick>
                </a:rPr>
                <a:t>CLICK</a:t>
              </a:r>
            </a:p>
            <a:p>
              <a:pPr marL="12700" algn="ctr">
                <a:lnSpc>
                  <a:spcPts val="1420"/>
                </a:lnSpc>
                <a:spcBef>
                  <a:spcPts val="100"/>
                </a:spcBef>
              </a:pPr>
              <a:r>
                <a:rPr lang="en-IE" sz="1300" dirty="0">
                  <a:solidFill>
                    <a:schemeClr val="bg1"/>
                  </a:solidFill>
                  <a:latin typeface="Gotham Medium" pitchFamily="2" charset="0"/>
                  <a:cs typeface="Gotham Medium" pitchFamily="2" charset="0"/>
                  <a:hlinkClick r:id="rId3" action="ppaction://hlinkfile">
                    <a:extLst>
                      <a:ext uri="{A12FA001-AC4F-418D-AE19-62706E023703}">
                        <ahyp:hlinkClr xmlns:ahyp="http://schemas.microsoft.com/office/drawing/2018/hyperlinkcolor" val="tx"/>
                      </a:ext>
                    </a:extLst>
                  </a:hlinkClick>
                </a:rPr>
                <a:t>ANSCHAUEN</a:t>
              </a:r>
              <a:endParaRPr lang="en-IE" sz="1300" dirty="0">
                <a:solidFill>
                  <a:schemeClr val="bg1"/>
                </a:solidFill>
                <a:latin typeface="Gotham Medium" pitchFamily="2" charset="0"/>
                <a:cs typeface="Gotham Medium" pitchFamily="2" charset="0"/>
              </a:endParaRPr>
            </a:p>
          </p:txBody>
        </p:sp>
      </p:grpSp>
      <p:pic>
        <p:nvPicPr>
          <p:cNvPr id="3" name="Picture Placeholder 2">
            <a:extLst>
              <a:ext uri="{FF2B5EF4-FFF2-40B4-BE49-F238E27FC236}">
                <a16:creationId xmlns:a16="http://schemas.microsoft.com/office/drawing/2014/main" id="{989BF1E4-1214-DE6E-4F30-EED2B6ABDADF}"/>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109395315"/>
      </p:ext>
    </p:extLst>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860496" y="1109166"/>
            <a:ext cx="5578405" cy="549444"/>
          </a:xfrm>
        </p:spPr>
        <p:txBody>
          <a:bodyPr/>
          <a:lstStyle/>
          <a:p>
            <a:r>
              <a:rPr lang="en-US" sz="1400" b="1" dirty="0">
                <a:solidFill>
                  <a:srgbClr val="2E495E"/>
                </a:solidFill>
                <a:latin typeface="Gothic medium"/>
                <a:cs typeface="Calibri" panose="020F0502020204030204" pitchFamily="34" charset="0"/>
              </a:rPr>
              <a:t>Verfolgt </a:t>
            </a:r>
            <a:r>
              <a:rPr lang="en-US" sz="1400" b="1" dirty="0" err="1">
                <a:solidFill>
                  <a:srgbClr val="2E495E"/>
                </a:solidFill>
                <a:latin typeface="Gothic medium"/>
                <a:cs typeface="Calibri" panose="020F0502020204030204" pitchFamily="34" charset="0"/>
              </a:rPr>
              <a:t>Ihr </a:t>
            </a:r>
            <a:r>
              <a:rPr lang="en-US" sz="1400" b="1" dirty="0">
                <a:solidFill>
                  <a:srgbClr val="2E495E"/>
                </a:solidFill>
                <a:latin typeface="Gothic medium"/>
                <a:cs typeface="Calibri" panose="020F0502020204030204" pitchFamily="34" charset="0"/>
              </a:rPr>
              <a:t>Unternehmen bei der Einstellung von Mitarbeitern den Ansatz der Chancengleichheit? (Stellen Sie unabhängig vom Geschlecht ein, oder hat das Geschlecht in der Praxis Einfluss auf die Einstellung? )</a:t>
            </a:r>
            <a:r>
              <a:rPr lang="pl-PL" sz="1400" b="1" dirty="0">
                <a:solidFill>
                  <a:srgbClr val="2E495E"/>
                </a:solidFill>
                <a:latin typeface="Gothic medium"/>
                <a:cs typeface="Calibri" panose="020F0502020204030204" pitchFamily="34" charset="0"/>
              </a:rPr>
              <a:t>. </a:t>
            </a:r>
            <a:r>
              <a:rPr lang="en-US" sz="1400" b="1" dirty="0">
                <a:solidFill>
                  <a:srgbClr val="2E495E"/>
                </a:solidFill>
                <a:latin typeface="Gothic medium"/>
                <a:cs typeface="Calibri" panose="020F0502020204030204" pitchFamily="34" charset="0"/>
              </a:rPr>
              <a:t>Wie ist das Verhältnis von Männern und Frauen, die derzeit in Ihrem Unternehmen arbeiten? </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60496" y="2117862"/>
            <a:ext cx="5435600" cy="675501"/>
          </a:xfrm>
        </p:spPr>
        <p:txBody>
          <a:bodyPr numCol="1"/>
          <a:lstStyle/>
          <a:p>
            <a:r>
              <a:rPr lang="en-US" sz="1200" dirty="0">
                <a:latin typeface="Calibri" panose="020F0502020204030204" pitchFamily="34" charset="0"/>
                <a:cs typeface="Calibri" panose="020F0502020204030204" pitchFamily="34" charset="0"/>
              </a:rPr>
              <a:t>Das Unternehmen bietet definitiv Chancengleichheit bei der Einstellung, die Einstellung erfolgt unabhängig vom Geschlecht. Das Unternehmen beschäftigt derzeit mehr Männer als Frauen, wobei es keine signifikanten Unterschiede gibt</a:t>
            </a:r>
            <a:r>
              <a:rPr lang="pl-PL" sz="1200" dirty="0">
                <a:latin typeface="Calibri" panose="020F0502020204030204" pitchFamily="34" charset="0"/>
                <a:cs typeface="Calibri" panose="020F0502020204030204" pitchFamily="34" charset="0"/>
              </a:rPr>
              <a:t>.</a:t>
            </a: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19330" y="3208020"/>
            <a:ext cx="5669846" cy="784463"/>
          </a:xfrm>
        </p:spPr>
        <p:txBody>
          <a:bodyPr/>
          <a:lstStyle/>
          <a:p>
            <a:pPr lvl="0"/>
            <a:r>
              <a:rPr lang="en-US" sz="1400" b="1" dirty="0">
                <a:solidFill>
                  <a:srgbClr val="2E495E"/>
                </a:solidFill>
                <a:latin typeface="Gothic medium"/>
                <a:cs typeface="Calibri" panose="020F0502020204030204" pitchFamily="34" charset="0"/>
              </a:rPr>
              <a:t>Verwendet das Unternehmen unterschiedliche Ansätze bei der Personalbeschaffung? (Rekrutiert es sowohl extern als auch intern, indem es zunächst seine eigenen Mitarbeiter in Führungspositionen befördert? </a:t>
            </a:r>
            <a:r>
              <a:rPr lang="pl-PL" sz="1400" b="1" dirty="0">
                <a:solidFill>
                  <a:srgbClr val="2E495E"/>
                </a:solidFill>
                <a:latin typeface="Gothic medium"/>
                <a:cs typeface="Calibri" panose="020F0502020204030204" pitchFamily="34" charset="0"/>
              </a:rPr>
              <a:t>). </a:t>
            </a:r>
            <a:r>
              <a:rPr lang="en-US" sz="1400" b="1" dirty="0">
                <a:solidFill>
                  <a:srgbClr val="2E495E"/>
                </a:solidFill>
                <a:latin typeface="Gothic medium"/>
                <a:cs typeface="Calibri" panose="020F0502020204030204" pitchFamily="34" charset="0"/>
              </a:rPr>
              <a:t>Wirkt sich das Geschlecht bei der Einstellung von Führungskräften oder Spezialisten (Manager - Manager - Koordinator) auf die Beschäftigungsfähigkeit aus?</a:t>
            </a:r>
            <a:endParaRPr lang="pl-PL" sz="1400" b="1" dirty="0">
              <a:solidFill>
                <a:srgbClr val="2E495E"/>
              </a:solidFill>
              <a:latin typeface="Gothic medium"/>
              <a:cs typeface="Calibri" panose="020F0502020204030204" pitchFamily="34" charset="0"/>
            </a:endParaRPr>
          </a:p>
          <a:p>
            <a:endParaRPr lang="pl-PL" sz="1400" b="1" dirty="0">
              <a:solidFill>
                <a:srgbClr val="2E495E"/>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860496" y="4282043"/>
            <a:ext cx="5435600" cy="563737"/>
          </a:xfrm>
        </p:spPr>
        <p:txBody>
          <a:bodyPr numCol="1"/>
          <a:lstStyle/>
          <a:p>
            <a:r>
              <a:rPr lang="en-US" sz="1200" dirty="0">
                <a:latin typeface="Calibri" panose="020F0502020204030204" pitchFamily="34" charset="0"/>
                <a:cs typeface="Calibri" panose="020F0502020204030204" pitchFamily="34" charset="0"/>
              </a:rPr>
              <a:t>Das einzige Kriterium für die Einstellungsleiter ist die Qualifikation der Bewerber; wenn die interne Einstellung möglich ist, fördert das Unternehmen diese Lösung, wenn nicht, greift es auf die externe Einstellung zurück. Nein, das Geschlecht hat keinen Einfluss auf die Beschäftigungschancen.</a:t>
            </a:r>
            <a:endParaRPr lang="pl-PL" sz="1200" dirty="0">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5649" y="1645747"/>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145649" y="3769048"/>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
        <p:nvSpPr>
          <p:cNvPr id="23" name="Text Placeholder 7">
            <a:extLst>
              <a:ext uri="{FF2B5EF4-FFF2-40B4-BE49-F238E27FC236}">
                <a16:creationId xmlns:a16="http://schemas.microsoft.com/office/drawing/2014/main" id="{9DE596AA-A6CA-8040-8F1B-E7266FFAAF8F}"/>
              </a:ext>
            </a:extLst>
          </p:cNvPr>
          <p:cNvSpPr txBox="1">
            <a:spLocks/>
          </p:cNvSpPr>
          <p:nvPr/>
        </p:nvSpPr>
        <p:spPr>
          <a:xfrm>
            <a:off x="860496" y="5391475"/>
            <a:ext cx="5669846" cy="446871"/>
          </a:xfrm>
          <a:prstGeom prst="rect">
            <a:avLst/>
          </a:prstGeom>
        </p:spPr>
        <p:txBody>
          <a:bodyPr anchor="ctr">
            <a:noAutofit/>
          </a:bodyPr>
          <a:lstStyle/>
          <a:p>
            <a:pPr lvl="0" algn="l" defTabSz="583729" hangingPunct="1">
              <a:lnSpc>
                <a:spcPts val="1420"/>
              </a:lnSpc>
            </a:pPr>
            <a:r>
              <a:rPr lang="en-US" sz="1400" b="1" dirty="0">
                <a:solidFill>
                  <a:srgbClr val="2E495E"/>
                </a:solidFill>
                <a:latin typeface="Gothic medium"/>
                <a:ea typeface="Montserrat Light"/>
                <a:cs typeface="Calibri" panose="020F0502020204030204" pitchFamily="34" charset="0"/>
                <a:sym typeface="Montserrat Light"/>
              </a:rPr>
              <a:t>Wie werden die Bewerber während des Vorstellungsgesprächs behandelt (wird das Gespräch für Frauen und Männer in gleicher Weise geführt? Werden die gleichen Fragen gestellt?)</a:t>
            </a:r>
            <a:endParaRPr kumimoji="0" lang="pl-PL" sz="1400" b="1" i="0" u="none" strike="noStrike" kern="0" cap="none" spc="0" normalizeH="0" baseline="0" noProof="0" dirty="0">
              <a:ln>
                <a:noFill/>
              </a:ln>
              <a:solidFill>
                <a:srgbClr val="2E495E"/>
              </a:solidFill>
              <a:effectLst/>
              <a:uLnTx/>
              <a:uFillTx/>
              <a:latin typeface="Gothic medium"/>
              <a:ea typeface="Montserrat Light"/>
              <a:cs typeface="Calibri" panose="020F0502020204030204" pitchFamily="34" charset="0"/>
              <a:sym typeface="Montserrat Light"/>
            </a:endParaRPr>
          </a:p>
        </p:txBody>
      </p:sp>
      <p:grpSp>
        <p:nvGrpSpPr>
          <p:cNvPr id="24" name="Group 32">
            <a:extLst>
              <a:ext uri="{FF2B5EF4-FFF2-40B4-BE49-F238E27FC236}">
                <a16:creationId xmlns:a16="http://schemas.microsoft.com/office/drawing/2014/main" id="{243096DF-132C-4717-9FDA-E13AE2D577BA}"/>
              </a:ext>
            </a:extLst>
          </p:cNvPr>
          <p:cNvGrpSpPr/>
          <p:nvPr/>
        </p:nvGrpSpPr>
        <p:grpSpPr>
          <a:xfrm>
            <a:off x="145649" y="5661660"/>
            <a:ext cx="6712351" cy="597212"/>
            <a:chOff x="137702" y="3746222"/>
            <a:chExt cx="6712351" cy="597212"/>
          </a:xfrm>
        </p:grpSpPr>
        <p:cxnSp>
          <p:nvCxnSpPr>
            <p:cNvPr id="25"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
        <p:nvSpPr>
          <p:cNvPr id="27" name="Text Placeholder 8">
            <a:extLst>
              <a:ext uri="{FF2B5EF4-FFF2-40B4-BE49-F238E27FC236}">
                <a16:creationId xmlns:a16="http://schemas.microsoft.com/office/drawing/2014/main" id="{A6A84EA3-A7FA-224A-B7C4-AA2BEA6E3F54}"/>
              </a:ext>
            </a:extLst>
          </p:cNvPr>
          <p:cNvSpPr txBox="1">
            <a:spLocks/>
          </p:cNvSpPr>
          <p:nvPr/>
        </p:nvSpPr>
        <p:spPr>
          <a:xfrm>
            <a:off x="819330" y="6136952"/>
            <a:ext cx="5435600" cy="1154142"/>
          </a:xfrm>
          <a:prstGeom prst="rect">
            <a:avLst/>
          </a:prstGeom>
        </p:spPr>
        <p:txBody>
          <a:bodyPr numCol="1" spcCol="288000" anchor="t">
            <a:noAutofit/>
          </a:bodyPr>
          <a:lstStyle/>
          <a:p>
            <a:pPr lvl="0" algn="just" defTabSz="583729" hangingPunct="1"/>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Die Herangehensweise beim Vorstellungsgespräch hängt nicht vom Geschlecht ab, die Bewerber haben die gleichen Chancen, die Auswahl richtet sich nach den Qualifikationen der Bewerber. Die einzigen Unterschiede können sich aus den Besonderheiten der Arbeit im Lagerbereich ergeben, wo aufgrund der zu transportierenden Lasten die Beschäftigung von Männern erwünscht ist, während es formal keine derartigen Vorbehalte gibt. Für alle Stellen können sich Bewerber beiderlei Geschlechts bewerben. </a:t>
            </a:r>
            <a:endParaRPr kumimoji="0" lang="pl-PL"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1409730578"/>
      </p:ext>
    </p:extLst>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886927" y="3489960"/>
            <a:ext cx="5430160" cy="665619"/>
          </a:xfrm>
        </p:spPr>
        <p:txBody>
          <a:bodyPr/>
          <a:lstStyle/>
          <a:p>
            <a:r>
              <a:rPr lang="en-US" sz="1400" b="1" dirty="0">
                <a:solidFill>
                  <a:srgbClr val="2E495E"/>
                </a:solidFill>
                <a:latin typeface="Gothic medium"/>
                <a:cs typeface="Calibri" panose="020F0502020204030204" pitchFamily="34" charset="0"/>
              </a:rPr>
              <a:t>Welche Ausbildungs- und </a:t>
            </a:r>
            <a:r>
              <a:rPr lang="en-US" sz="1400" b="1" dirty="0" err="1">
                <a:solidFill>
                  <a:srgbClr val="2E495E"/>
                </a:solidFill>
                <a:latin typeface="Gothic medium"/>
                <a:cs typeface="Calibri" panose="020F0502020204030204" pitchFamily="34" charset="0"/>
              </a:rPr>
              <a:t>Weiterbildungsmöglichkeiten</a:t>
            </a:r>
            <a:r>
              <a:rPr lang="en-US" sz="1400" b="1" dirty="0">
                <a:solidFill>
                  <a:srgbClr val="2E495E"/>
                </a:solidFill>
                <a:latin typeface="Gothic medium"/>
                <a:cs typeface="Calibri" panose="020F0502020204030204" pitchFamily="34" charset="0"/>
              </a:rPr>
              <a:t> bietet Ihr Unternehmen an und sind diese Angebote für Männer und Frauen gleichermaßen zugänglich?</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247020"/>
            <a:ext cx="5412847" cy="584060"/>
          </a:xfrm>
        </p:spPr>
        <p:txBody>
          <a:bodyPr numCol="1"/>
          <a:lstStyle/>
          <a:p>
            <a:r>
              <a:rPr lang="en-US" sz="1200" dirty="0">
                <a:latin typeface="Calibri" panose="020F0502020204030204" pitchFamily="34" charset="0"/>
                <a:cs typeface="Calibri" panose="020F0502020204030204" pitchFamily="34" charset="0"/>
              </a:rPr>
              <a:t>Das Unternehmen verfügt über ein sehr breites Angebot an internen und externen Schulungen, sowohl für die Erstausbildung als auch für spezielle Fachgebiete. Das Ausbildungsangebot ist für Frauen wie für Männer gleich, das Geschlecht spielt keine Rolle.</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873834" y="329162"/>
            <a:ext cx="3700448" cy="1632228"/>
          </a:xfrm>
        </p:spPr>
        <p:txBody>
          <a:bodyPr/>
          <a:lstStyle/>
          <a:p>
            <a:r>
              <a:rPr lang="en-GB" sz="1600" dirty="0"/>
              <a:t>"</a:t>
            </a:r>
            <a:r>
              <a:rPr lang="en-US" sz="1600" dirty="0"/>
              <a:t>Das Unternehmen bietet definitiv Chancengleichheit bei der Einstellung, die Einstellung erfolgt unabhängig vom Geschlecht. </a:t>
            </a:r>
            <a:r>
              <a:rPr lang="en-GB" sz="1600" dirty="0"/>
              <a:t>"</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869614" y="5128260"/>
            <a:ext cx="5430160" cy="348400"/>
          </a:xfrm>
        </p:spPr>
        <p:txBody>
          <a:bodyPr/>
          <a:lstStyle/>
          <a:p>
            <a:r>
              <a:rPr lang="en-US" sz="1400" b="1" dirty="0">
                <a:latin typeface="Gothic medium"/>
                <a:cs typeface="Calibri" panose="020F0502020204030204" pitchFamily="34" charset="0"/>
              </a:rPr>
              <a:t>Sind die Aufstiegschancen für Frauen transparent? Wodurch werden die Aufstiegschancen eines Mitarbeiters bestimmt?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38438" y="5671176"/>
            <a:ext cx="5412847" cy="906780"/>
          </a:xfrm>
        </p:spPr>
        <p:txBody>
          <a:bodyPr/>
          <a:lstStyle/>
          <a:p>
            <a:pPr>
              <a:buClr>
                <a:srgbClr val="24CAF8"/>
              </a:buClr>
              <a:buNone/>
            </a:pPr>
            <a:r>
              <a:rPr lang="en-US" sz="1200" dirty="0">
                <a:latin typeface="Calibri" panose="020F0502020204030204" pitchFamily="34" charset="0"/>
                <a:cs typeface="Calibri" panose="020F0502020204030204" pitchFamily="34" charset="0"/>
              </a:rPr>
              <a:t>	Ja, die Beförderungsmöglichkeiten für Frauen sind die gleichen wie für Männer. Die Aufstiegschancen eines Arbeitnehmers werden durch seine Qualifikation bestimmt. Jeder hat das gleiche Recht, sich um eine Beförderung zu bewerben, die Entschlossenheit, diese zu erreichen, hängt von den Charaktereigenschaften ab, nicht vom Geschlecht. Es gibt keine besonderen Anreize für Frauen oder Männer.</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560832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41226" y="530971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pic>
        <p:nvPicPr>
          <p:cNvPr id="3" name="Picture Placeholder 2">
            <a:extLst>
              <a:ext uri="{FF2B5EF4-FFF2-40B4-BE49-F238E27FC236}">
                <a16:creationId xmlns:a16="http://schemas.microsoft.com/office/drawing/2014/main" id="{760B9BEB-78F8-3684-8731-2F63D38CB389}"/>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873834" y="1221733"/>
            <a:ext cx="3700448" cy="638015"/>
          </a:xfrm>
        </p:spPr>
        <p:txBody>
          <a:bodyPr/>
          <a:lstStyle/>
          <a:p>
            <a:r>
              <a:rPr lang="pl-PL" dirty="0"/>
              <a:t>Ewa Kremer </a:t>
            </a:r>
          </a:p>
        </p:txBody>
      </p:sp>
      <p:sp>
        <p:nvSpPr>
          <p:cNvPr id="16" name="Text Placeholder 11">
            <a:extLst>
              <a:ext uri="{FF2B5EF4-FFF2-40B4-BE49-F238E27FC236}">
                <a16:creationId xmlns:a16="http://schemas.microsoft.com/office/drawing/2014/main" id="{B5A363E9-FD13-4C4C-A2F7-A1EB7726C28C}"/>
              </a:ext>
            </a:extLst>
          </p:cNvPr>
          <p:cNvSpPr txBox="1">
            <a:spLocks/>
          </p:cNvSpPr>
          <p:nvPr/>
        </p:nvSpPr>
        <p:spPr>
          <a:xfrm>
            <a:off x="886927" y="6722735"/>
            <a:ext cx="5430160" cy="348400"/>
          </a:xfrm>
          <a:prstGeom prst="rect">
            <a:avLst/>
          </a:prstGeom>
        </p:spPr>
        <p:txBody>
          <a:bodyPr anchor="ctr">
            <a:noAutofit/>
          </a:bodyPr>
          <a:lstStyle/>
          <a:p>
            <a:pPr lvl="0" algn="l" defTabSz="583729" hangingPunct="1">
              <a:lnSpc>
                <a:spcPts val="1420"/>
              </a:lnSpc>
            </a:pPr>
            <a:r>
              <a:rPr lang="en-US" sz="1400" b="1" dirty="0">
                <a:solidFill>
                  <a:srgbClr val="3D3C7D"/>
                </a:solidFill>
                <a:latin typeface="Gothic medium"/>
                <a:ea typeface="Montserrat Light"/>
                <a:cs typeface="Calibri" panose="020F0502020204030204" pitchFamily="34" charset="0"/>
                <a:sym typeface="Montserrat Light"/>
              </a:rPr>
              <a:t>Wie stellt Ihr Unternehmen sicher, dass Männer und Frauen im Unternehmen gleich bezahlt werden? Sind die Gehälter für alle Positionen gleich und sind sie verhandelbar?</a:t>
            </a:r>
            <a:endParaRPr kumimoji="0" lang="en-US" sz="1400" b="1" i="0" u="none" strike="noStrike" kern="0" cap="none" spc="0" normalizeH="0" baseline="0" noProof="0" dirty="0">
              <a:ln>
                <a:noFill/>
              </a:ln>
              <a:solidFill>
                <a:srgbClr val="3D3C7D"/>
              </a:solidFill>
              <a:effectLst/>
              <a:uLnTx/>
              <a:uFillTx/>
              <a:latin typeface="Gothic medium"/>
              <a:ea typeface="Montserrat Light"/>
              <a:cs typeface="Calibri" panose="020F0502020204030204" pitchFamily="34" charset="0"/>
              <a:sym typeface="Montserrat Light"/>
            </a:endParaRPr>
          </a:p>
        </p:txBody>
      </p:sp>
      <p:cxnSp>
        <p:nvCxnSpPr>
          <p:cNvPr id="17"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711708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0" name="Oval 45">
            <a:extLst>
              <a:ext uri="{FF2B5EF4-FFF2-40B4-BE49-F238E27FC236}">
                <a16:creationId xmlns:a16="http://schemas.microsoft.com/office/drawing/2014/main" id="{2BA955AB-809C-439D-813A-0704BC531FF5}"/>
              </a:ext>
            </a:extLst>
          </p:cNvPr>
          <p:cNvSpPr/>
          <p:nvPr/>
        </p:nvSpPr>
        <p:spPr>
          <a:xfrm>
            <a:off x="141226" y="681847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21" name="Text Placeholder 12">
            <a:extLst>
              <a:ext uri="{FF2B5EF4-FFF2-40B4-BE49-F238E27FC236}">
                <a16:creationId xmlns:a16="http://schemas.microsoft.com/office/drawing/2014/main" id="{60676D48-B9A1-FD45-9FAF-F48E4636748D}"/>
              </a:ext>
            </a:extLst>
          </p:cNvPr>
          <p:cNvSpPr txBox="1">
            <a:spLocks/>
          </p:cNvSpPr>
          <p:nvPr/>
        </p:nvSpPr>
        <p:spPr>
          <a:xfrm>
            <a:off x="738438" y="7261860"/>
            <a:ext cx="5412847" cy="609600"/>
          </a:xfrm>
          <a:prstGeom prst="rect">
            <a:avLst/>
          </a:prstGeom>
        </p:spPr>
        <p:txBody>
          <a:bodyPr numCol="1" spcCol="288000" anchor="t">
            <a:noAutofit/>
          </a:bodyPr>
          <a:lstStyle/>
          <a:p>
            <a:pPr marL="171450" lvl="0" indent="-171450" algn="just" defTabSz="583729" hangingPunct="1">
              <a:buClr>
                <a:srgbClr val="24CAF8"/>
              </a:buClr>
            </a:pPr>
            <a:r>
              <a:rPr lang="en-US" sz="1200" dirty="0">
                <a:solidFill>
                  <a:srgbClr val="2F355A"/>
                </a:solidFill>
                <a:latin typeface="Calibri" panose="020F0502020204030204" pitchFamily="34" charset="0"/>
                <a:ea typeface="Montserrat Light"/>
                <a:cs typeface="Calibri" panose="020F0502020204030204" pitchFamily="34" charset="0"/>
                <a:sym typeface="Montserrat Light"/>
              </a:rPr>
              <a:t>	Das Gehalt ist unabhängig vom Geschlecht, nur von der Position, der Erfahrung und den Ergebnissen. Wenn es um Gehaltsverhandlungen geht, haben Frauen und Männer die gleichen Chancen.</a:t>
            </a:r>
            <a:endParaRPr kumimoji="0" lang="en-US" sz="1200" b="0" i="0" u="none" strike="noStrike" kern="0" cap="none" spc="0" normalizeH="0" baseline="0" noProof="0" dirty="0">
              <a:ln>
                <a:noFill/>
              </a:ln>
              <a:solidFill>
                <a:srgbClr val="2F355A"/>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3818237486"/>
      </p:ext>
    </p:extLst>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91DB5E8E-D2CB-1879-935D-0A911A06FA3B}"/>
              </a:ext>
            </a:extLst>
          </p:cNvPr>
          <p:cNvPicPr>
            <a:picLocks noGrp="1" noChangeAspect="1"/>
          </p:cNvPicPr>
          <p:nvPr>
            <p:ph type="pic" sz="quarter" idx="4294967295"/>
          </p:nvPr>
        </p:nvPicPr>
        <p:blipFill>
          <a:blip r:embed="rId2" cstate="screen">
            <a:extLst>
              <a:ext uri="{28A0092B-C50C-407E-A947-70E740481C1C}">
                <a14:useLocalDpi xmlns:a14="http://schemas.microsoft.com/office/drawing/2010/main"/>
              </a:ext>
            </a:extLst>
          </a:blip>
          <a:srcRect/>
          <a:stretch>
            <a:fillRect/>
          </a:stretch>
        </p:blipFill>
        <p:spPr>
          <a:xfrm>
            <a:off x="7938" y="4625975"/>
            <a:ext cx="2744787" cy="5280025"/>
          </a:xfrm>
          <a:custGeom>
            <a:avLst/>
            <a:gdLst>
              <a:gd name="connsiteX0" fmla="*/ 2143374 w 2744153"/>
              <a:gd name="connsiteY0" fmla="*/ 0 h 5280250"/>
              <a:gd name="connsiteX1" fmla="*/ 2744153 w 2744153"/>
              <a:gd name="connsiteY1" fmla="*/ 5280250 h 5280250"/>
              <a:gd name="connsiteX2" fmla="*/ 0 w 2744153"/>
              <a:gd name="connsiteY2" fmla="*/ 5280250 h 5280250"/>
              <a:gd name="connsiteX3" fmla="*/ 0 w 2744153"/>
              <a:gd name="connsiteY3" fmla="*/ 1216187 h 5280250"/>
            </a:gdLst>
            <a:ahLst/>
            <a:cxnLst>
              <a:cxn ang="0">
                <a:pos x="connsiteX0" y="connsiteY0"/>
              </a:cxn>
              <a:cxn ang="0">
                <a:pos x="connsiteX1" y="connsiteY1"/>
              </a:cxn>
              <a:cxn ang="0">
                <a:pos x="connsiteX2" y="connsiteY2"/>
              </a:cxn>
              <a:cxn ang="0">
                <a:pos x="connsiteX3" y="connsiteY3"/>
              </a:cxn>
            </a:cxnLst>
            <a:rect l="l" t="t" r="r" b="b"/>
            <a:pathLst>
              <a:path w="2744153" h="5280250">
                <a:moveTo>
                  <a:pt x="2143374" y="0"/>
                </a:moveTo>
                <a:lnTo>
                  <a:pt x="2744153" y="5280250"/>
                </a:lnTo>
                <a:lnTo>
                  <a:pt x="0" y="5280250"/>
                </a:lnTo>
                <a:lnTo>
                  <a:pt x="0" y="1216187"/>
                </a:lnTo>
                <a:close/>
              </a:path>
            </a:pathLst>
          </a:custGeom>
        </p:spPr>
      </p:pic>
      <p:sp>
        <p:nvSpPr>
          <p:cNvPr id="8" name="Text Placeholder 7">
            <a:extLst>
              <a:ext uri="{FF2B5EF4-FFF2-40B4-BE49-F238E27FC236}">
                <a16:creationId xmlns:a16="http://schemas.microsoft.com/office/drawing/2014/main" id="{32E300DE-75A8-5B41-97DE-2C4A118FB98D}"/>
              </a:ext>
            </a:extLst>
          </p:cNvPr>
          <p:cNvSpPr>
            <a:spLocks noGrp="1"/>
          </p:cNvSpPr>
          <p:nvPr>
            <p:ph type="body" sz="quarter" idx="58"/>
          </p:nvPr>
        </p:nvSpPr>
        <p:spPr>
          <a:xfrm>
            <a:off x="3545480" y="342900"/>
            <a:ext cx="2964645" cy="670746"/>
          </a:xfrm>
        </p:spPr>
        <p:txBody>
          <a:bodyPr/>
          <a:lstStyle/>
          <a:p>
            <a:r>
              <a:rPr lang="en-US" sz="1200" b="1" dirty="0">
                <a:solidFill>
                  <a:srgbClr val="2E495E"/>
                </a:solidFill>
                <a:latin typeface="Gothic medium"/>
                <a:cs typeface="Calibri" panose="020F0502020204030204" pitchFamily="34" charset="0"/>
              </a:rPr>
              <a:t>Wie stellt Ihr Unternehmen sicher, dass Männer und Frauen im Unternehmen gleich bezahlt werden? Sind die Gehälter für alle Positionen gleich und sind sie verhandelbar?</a:t>
            </a:r>
          </a:p>
        </p:txBody>
      </p:sp>
      <p:sp>
        <p:nvSpPr>
          <p:cNvPr id="6" name="Text Placeholder 5">
            <a:extLst>
              <a:ext uri="{FF2B5EF4-FFF2-40B4-BE49-F238E27FC236}">
                <a16:creationId xmlns:a16="http://schemas.microsoft.com/office/drawing/2014/main" id="{034BCEF5-29D2-674D-97F3-DE8DFD23311C}"/>
              </a:ext>
            </a:extLst>
          </p:cNvPr>
          <p:cNvSpPr>
            <a:spLocks noGrp="1"/>
          </p:cNvSpPr>
          <p:nvPr>
            <p:ph type="body" sz="quarter" idx="32"/>
          </p:nvPr>
        </p:nvSpPr>
        <p:spPr>
          <a:xfrm>
            <a:off x="3544860" y="1175541"/>
            <a:ext cx="2955193" cy="935199"/>
          </a:xfrm>
        </p:spPr>
        <p:txBody>
          <a:bodyPr/>
          <a:lstStyle/>
          <a:p>
            <a:r>
              <a:rPr lang="en-US" sz="1200" dirty="0">
                <a:solidFill>
                  <a:schemeClr val="tx1"/>
                </a:solidFill>
                <a:latin typeface="Calibri" panose="020F0502020204030204" pitchFamily="34" charset="0"/>
                <a:cs typeface="Calibri" panose="020F0502020204030204" pitchFamily="34" charset="0"/>
              </a:rPr>
              <a:t>Erfahrung, Ausbildung usw. werden analysiert. Dem Geschlecht wird keine Beachtung geschenkt. In unserem Unternehmen gibt es kein geschlechtsspezifisches Lohngefälle. In der Regel gibt es keine Möglichkeit, über das Gehalt zu verhandeln. </a:t>
            </a:r>
          </a:p>
        </p:txBody>
      </p:sp>
      <p:sp>
        <p:nvSpPr>
          <p:cNvPr id="12" name="Text Placeholder 11">
            <a:extLst>
              <a:ext uri="{FF2B5EF4-FFF2-40B4-BE49-F238E27FC236}">
                <a16:creationId xmlns:a16="http://schemas.microsoft.com/office/drawing/2014/main" id="{99F48450-7894-5B40-BE43-18D74A466A54}"/>
              </a:ext>
            </a:extLst>
          </p:cNvPr>
          <p:cNvSpPr>
            <a:spLocks noGrp="1"/>
          </p:cNvSpPr>
          <p:nvPr>
            <p:ph type="body" sz="quarter" idx="62"/>
          </p:nvPr>
        </p:nvSpPr>
        <p:spPr>
          <a:xfrm>
            <a:off x="3564384" y="2438400"/>
            <a:ext cx="2964645" cy="558885"/>
          </a:xfrm>
        </p:spPr>
        <p:txBody>
          <a:bodyPr/>
          <a:lstStyle/>
          <a:p>
            <a:r>
              <a:rPr lang="en-US" sz="1400" b="1" dirty="0">
                <a:solidFill>
                  <a:srgbClr val="2E495E"/>
                </a:solidFill>
                <a:latin typeface="Gothic medium"/>
                <a:cs typeface="Calibri" panose="020F0502020204030204" pitchFamily="34" charset="0"/>
              </a:rPr>
              <a:t>Ist das Leistungssystem gleichermaßen auf die Bedürfnisse von Männern und Frauen zugeschnitten?</a:t>
            </a:r>
          </a:p>
        </p:txBody>
      </p:sp>
      <p:sp>
        <p:nvSpPr>
          <p:cNvPr id="13"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592223" y="3088599"/>
            <a:ext cx="2955193" cy="537062"/>
          </a:xfrm>
        </p:spPr>
        <p:txBody>
          <a:bodyPr/>
          <a:lstStyle/>
          <a:p>
            <a:r>
              <a:rPr lang="en-US" sz="1200" dirty="0">
                <a:solidFill>
                  <a:schemeClr val="tx1"/>
                </a:solidFill>
                <a:latin typeface="Calibri" panose="020F0502020204030204" pitchFamily="34" charset="0"/>
                <a:cs typeface="Calibri" panose="020F0502020204030204" pitchFamily="34" charset="0"/>
              </a:rPr>
              <a:t>Das Leistungssystem ist sehr umfangreich, sowohl Frauen als auch Männer können die auf ihre Bedürfnisse zugeschnittenen Optionen wählen</a:t>
            </a:r>
            <a:r>
              <a:rPr lang="pl-PL" sz="1200" dirty="0">
                <a:solidFill>
                  <a:schemeClr val="tx1"/>
                </a:solidFill>
                <a:latin typeface="Calibri" panose="020F0502020204030204" pitchFamily="34" charset="0"/>
                <a:cs typeface="Calibri" panose="020F0502020204030204" pitchFamily="34" charset="0"/>
              </a:rPr>
              <a:t>.</a:t>
            </a:r>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0" y="2110740"/>
            <a:ext cx="2421108" cy="1632228"/>
          </a:xfrm>
          <a:prstGeom prst="rect">
            <a:avLst/>
          </a:prstGeom>
        </p:spPr>
        <p:txBody>
          <a:bodyPr/>
          <a:lstStyle/>
          <a:p>
            <a:r>
              <a:rPr lang="en-GB" sz="1600" dirty="0"/>
              <a:t>"</a:t>
            </a:r>
            <a:r>
              <a:rPr lang="en-US" sz="1600" dirty="0"/>
              <a:t>Das Unternehmen fördert die Professionalität unabhängig vom Geschlecht, jeder Mitarbeiter hat die gleichen Aufstiegschancen. </a:t>
            </a:r>
            <a:r>
              <a:rPr lang="pl-PL" sz="1600" dirty="0"/>
              <a:t>"</a:t>
            </a:r>
            <a:endParaRPr lang="en-US" sz="1600"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cxnSp>
        <p:nvCxnSpPr>
          <p:cNvPr id="23" name="Straight Connector 22">
            <a:extLst>
              <a:ext uri="{FF2B5EF4-FFF2-40B4-BE49-F238E27FC236}">
                <a16:creationId xmlns:a16="http://schemas.microsoft.com/office/drawing/2014/main" id="{C5A97121-7A4A-4544-B123-E8C0D032ACF1}"/>
              </a:ext>
            </a:extLst>
          </p:cNvPr>
          <p:cNvCxnSpPr>
            <a:cxnSpLocks/>
          </p:cNvCxnSpPr>
          <p:nvPr/>
        </p:nvCxnSpPr>
        <p:spPr>
          <a:xfrm flipH="1">
            <a:off x="3429000" y="2997285"/>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EDA1903C-2DB1-4D59-BCBF-59B62D7F2D7E}"/>
              </a:ext>
            </a:extLst>
          </p:cNvPr>
          <p:cNvSpPr/>
          <p:nvPr/>
        </p:nvSpPr>
        <p:spPr>
          <a:xfrm>
            <a:off x="2995011" y="2727733"/>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4" name="Symbol zastępczy tekstu 13"/>
          <p:cNvSpPr>
            <a:spLocks noGrp="1"/>
          </p:cNvSpPr>
          <p:nvPr>
            <p:ph type="body" sz="quarter" idx="61"/>
          </p:nvPr>
        </p:nvSpPr>
        <p:spPr>
          <a:xfrm>
            <a:off x="-23120" y="3933320"/>
            <a:ext cx="2421108" cy="339409"/>
          </a:xfrm>
        </p:spPr>
        <p:txBody>
          <a:bodyPr/>
          <a:lstStyle/>
          <a:p>
            <a:r>
              <a:rPr lang="pl-PL" dirty="0"/>
              <a:t>Ewa Kremer </a:t>
            </a:r>
          </a:p>
        </p:txBody>
      </p:sp>
      <p:sp>
        <p:nvSpPr>
          <p:cNvPr id="15" name="Text Placeholder 11">
            <a:extLst>
              <a:ext uri="{FF2B5EF4-FFF2-40B4-BE49-F238E27FC236}">
                <a16:creationId xmlns:a16="http://schemas.microsoft.com/office/drawing/2014/main" id="{99F48450-7894-5B40-BE43-18D74A466A54}"/>
              </a:ext>
            </a:extLst>
          </p:cNvPr>
          <p:cNvSpPr txBox="1">
            <a:spLocks/>
          </p:cNvSpPr>
          <p:nvPr/>
        </p:nvSpPr>
        <p:spPr>
          <a:xfrm>
            <a:off x="3554932" y="3933320"/>
            <a:ext cx="2964645" cy="558885"/>
          </a:xfrm>
          <a:prstGeom prst="rect">
            <a:avLst/>
          </a:prstGeom>
        </p:spPr>
        <p:txBody>
          <a:bodyPr anchor="ctr">
            <a:noAutofit/>
          </a:bodyPr>
          <a:lstStyle/>
          <a:p>
            <a:pPr lvl="0" algn="l" defTabSz="583729" hangingPunct="1">
              <a:lnSpc>
                <a:spcPts val="1420"/>
              </a:lnSpc>
            </a:pPr>
            <a:r>
              <a:rPr lang="en-US" sz="1400" b="1" dirty="0">
                <a:solidFill>
                  <a:srgbClr val="2E495E"/>
                </a:solidFill>
                <a:latin typeface="Gotham Medium"/>
                <a:ea typeface="Montserrat Light"/>
                <a:cs typeface="Calibri" panose="020F0502020204030204" pitchFamily="34" charset="0"/>
                <a:sym typeface="Montserrat Light"/>
              </a:rPr>
              <a:t>Wie würden Sie Ihre Arbeitsbedingungen bewerten? (Arbeitsmittel, Arbeitszeiten, Anreizsystem usw.).</a:t>
            </a:r>
            <a:endParaRPr kumimoji="0" lang="en-US" sz="1400" b="1" i="0" u="none" strike="noStrike" kern="0" cap="none" spc="0" normalizeH="0" baseline="0" noProof="0" dirty="0">
              <a:ln>
                <a:noFill/>
              </a:ln>
              <a:solidFill>
                <a:srgbClr val="2E495E"/>
              </a:solidFill>
              <a:effectLst/>
              <a:uLnTx/>
              <a:uFillTx/>
              <a:latin typeface="Gotham Medium"/>
              <a:ea typeface="Montserrat Light"/>
              <a:cs typeface="Calibri" panose="020F0502020204030204" pitchFamily="34" charset="0"/>
              <a:sym typeface="Montserrat Light"/>
            </a:endParaRPr>
          </a:p>
        </p:txBody>
      </p:sp>
      <p:sp>
        <p:nvSpPr>
          <p:cNvPr id="16" name="Text Placeholder 12">
            <a:extLst>
              <a:ext uri="{FF2B5EF4-FFF2-40B4-BE49-F238E27FC236}">
                <a16:creationId xmlns:a16="http://schemas.microsoft.com/office/drawing/2014/main" id="{1451C442-3473-6844-92C2-36ED35637D5F}"/>
              </a:ext>
            </a:extLst>
          </p:cNvPr>
          <p:cNvSpPr txBox="1">
            <a:spLocks/>
          </p:cNvSpPr>
          <p:nvPr/>
        </p:nvSpPr>
        <p:spPr>
          <a:xfrm>
            <a:off x="3564384" y="4720738"/>
            <a:ext cx="2955193" cy="971402"/>
          </a:xfrm>
          <a:prstGeom prst="rect">
            <a:avLst/>
          </a:prstGeom>
        </p:spPr>
        <p:txBody>
          <a:bodyPr numCol="1" spcCol="288000" anchor="t">
            <a:noAutofit/>
          </a:bodyPr>
          <a:lstStyle/>
          <a:p>
            <a:pPr lvl="0" algn="just" defTabSz="583729" hangingPunct="1">
              <a:buClr>
                <a:srgbClr val="C2D237"/>
              </a:buClr>
            </a:pPr>
            <a:r>
              <a:rPr lang="en-US" sz="1200" dirty="0">
                <a:solidFill>
                  <a:schemeClr val="tx1"/>
                </a:solidFill>
                <a:latin typeface="Calibri" panose="020F0502020204030204" pitchFamily="34" charset="0"/>
                <a:ea typeface="Montserrat Light"/>
                <a:cs typeface="Calibri" panose="020F0502020204030204" pitchFamily="34" charset="0"/>
                <a:sym typeface="Montserrat Light"/>
              </a:rPr>
              <a:t>Ich habe eine sehr positive Meinung über meine Arbeitsbedingungen, sowohl die Ausstattung des Arbeitsplatzes als auch alle anderen Aspekte der Beschäftigung werden in einer gut durchdachten Weise umgesetzt, um den Arbeitskomfort für alle Mitarbeiter zu gewährleisten</a:t>
            </a:r>
            <a:r>
              <a:rPr lang="pl-PL" sz="1200" dirty="0">
                <a:solidFill>
                  <a:schemeClr val="tx1"/>
                </a:solidFill>
                <a:latin typeface="Calibri" panose="020F0502020204030204" pitchFamily="34" charset="0"/>
                <a:ea typeface="Montserrat Light"/>
                <a:cs typeface="Calibri" panose="020F0502020204030204" pitchFamily="34" charset="0"/>
                <a:sym typeface="Montserrat Light"/>
              </a:rPr>
              <a:t>.</a:t>
            </a:r>
            <a:endParaRPr kumimoji="0" lang="en-US" sz="1200" b="0" i="0" u="none" strike="noStrike" kern="0" cap="none" spc="0" normalizeH="0" baseline="0" noProof="0" dirty="0">
              <a:ln>
                <a:noFill/>
              </a:ln>
              <a:solidFill>
                <a:schemeClr val="tx1"/>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7" name="Oval 23">
            <a:extLst>
              <a:ext uri="{FF2B5EF4-FFF2-40B4-BE49-F238E27FC236}">
                <a16:creationId xmlns:a16="http://schemas.microsoft.com/office/drawing/2014/main" id="{EDA1903C-2DB1-4D59-BCBF-59B62D7F2D7E}"/>
              </a:ext>
            </a:extLst>
          </p:cNvPr>
          <p:cNvSpPr/>
          <p:nvPr/>
        </p:nvSpPr>
        <p:spPr>
          <a:xfrm>
            <a:off x="2939701" y="427272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8" name="Straight Connector 22">
            <a:extLst>
              <a:ext uri="{FF2B5EF4-FFF2-40B4-BE49-F238E27FC236}">
                <a16:creationId xmlns:a16="http://schemas.microsoft.com/office/drawing/2014/main" id="{C5A97121-7A4A-4544-B123-E8C0D032ACF1}"/>
              </a:ext>
            </a:extLst>
          </p:cNvPr>
          <p:cNvCxnSpPr>
            <a:cxnSpLocks/>
          </p:cNvCxnSpPr>
          <p:nvPr/>
        </p:nvCxnSpPr>
        <p:spPr>
          <a:xfrm flipH="1">
            <a:off x="3437894" y="4571335"/>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5077552"/>
      </p:ext>
    </p:extLst>
  </p:cSld>
  <p:clrMapOvr>
    <a:masterClrMapping/>
  </p:clrMapOvr>
  <p:transition spd="med"/>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en-US" sz="1400" b="1" dirty="0"/>
              <a:t>Erleichtert das Unternehmen den Frauen die Vereinbarkeit von Beruf und Familie?</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247020"/>
            <a:ext cx="5412847" cy="424040"/>
          </a:xfrm>
        </p:spPr>
        <p:txBody>
          <a:bodyPr numCol="1"/>
          <a:lstStyle/>
          <a:p>
            <a:r>
              <a:rPr lang="en-US" sz="1200" dirty="0"/>
              <a:t>Definitiv ja, jeder Fall wird individuell behandelt.</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939148" y="278562"/>
            <a:ext cx="3700448" cy="1632228"/>
          </a:xfrm>
        </p:spPr>
        <p:txBody>
          <a:bodyPr/>
          <a:lstStyle/>
          <a:p>
            <a:r>
              <a:rPr lang="en-US" sz="1600" dirty="0"/>
              <a:t>"Die Herangehensweise beim Vorstellungsgespräch hängt nicht vom Geschlecht ab, die Kandidaten haben die gleichen Chancen, die Auswahl richtet sich nach den Qualifikationen der Bewerber</a:t>
            </a:r>
            <a:r>
              <a:rPr lang="pl-PL" sz="1600" dirty="0"/>
              <a:t>".</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886927" y="4679393"/>
            <a:ext cx="5430160" cy="714854"/>
          </a:xfrm>
        </p:spPr>
        <p:txBody>
          <a:bodyPr/>
          <a:lstStyle/>
          <a:p>
            <a:r>
              <a:rPr lang="en-US" sz="1400" b="1" dirty="0"/>
              <a:t>Passt das Unternehmen die Arbeitsbedingungen an die Bedürfnisse/Kapazitäten der Beschäftigten an (z. B. haben Männer und Frauen Zugang zu den gleichen Geräten/Werkzeugen an den Arbeitsplätzen, flexible Arbeitszeiten usw.)?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38438" y="5699760"/>
            <a:ext cx="5412847" cy="662940"/>
          </a:xfrm>
        </p:spPr>
        <p:txBody>
          <a:bodyPr/>
          <a:lstStyle/>
          <a:p>
            <a:pPr>
              <a:buNone/>
            </a:pPr>
            <a:r>
              <a:rPr lang="en-US" sz="1200" dirty="0"/>
              <a:t>	Ja, Frauen und Männer profitieren gleichermaßen von der Ausstattung der Arbeitsplätze und haben gleichen Zugang dazu. Das Unternehmen passt die Arbeitsbedingungen an die Bedürfnisse und Fähigkeiten der Mitarbeiter an, was ein sehr großer Vorteil ist.</a:t>
            </a:r>
          </a:p>
        </p:txBody>
      </p:sp>
      <p:grpSp>
        <p:nvGrpSpPr>
          <p:cNvPr id="2"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551688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41226" y="521827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Placeholder 3">
            <a:extLst>
              <a:ext uri="{FF2B5EF4-FFF2-40B4-BE49-F238E27FC236}">
                <a16:creationId xmlns:a16="http://schemas.microsoft.com/office/drawing/2014/main" id="{79382D20-2765-1CBF-7169-4532C40CFEC5}"/>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992082" y="1373260"/>
            <a:ext cx="3700448" cy="638015"/>
          </a:xfrm>
        </p:spPr>
        <p:txBody>
          <a:bodyPr/>
          <a:lstStyle/>
          <a:p>
            <a:r>
              <a:rPr lang="pl-PL" dirty="0"/>
              <a:t>Ewa Kremer </a:t>
            </a:r>
          </a:p>
        </p:txBody>
      </p:sp>
      <p:sp>
        <p:nvSpPr>
          <p:cNvPr id="16" name="Text Placeholder 11">
            <a:extLst>
              <a:ext uri="{FF2B5EF4-FFF2-40B4-BE49-F238E27FC236}">
                <a16:creationId xmlns:a16="http://schemas.microsoft.com/office/drawing/2014/main" id="{B5A363E9-FD13-4C4C-A2F7-A1EB7726C28C}"/>
              </a:ext>
            </a:extLst>
          </p:cNvPr>
          <p:cNvSpPr txBox="1">
            <a:spLocks/>
          </p:cNvSpPr>
          <p:nvPr/>
        </p:nvSpPr>
        <p:spPr>
          <a:xfrm>
            <a:off x="914058" y="6362700"/>
            <a:ext cx="5430160" cy="714854"/>
          </a:xfrm>
          <a:prstGeom prst="rect">
            <a:avLst/>
          </a:prstGeom>
        </p:spPr>
        <p:txBody>
          <a:bodyPr anchor="ctr">
            <a:noAutofit/>
          </a:bodyPr>
          <a:lstStyle/>
          <a:p>
            <a:pPr lvl="0" algn="l" defTabSz="583729" hangingPunct="1">
              <a:lnSpc>
                <a:spcPts val="1420"/>
              </a:lnSpc>
            </a:pPr>
            <a:r>
              <a:rPr lang="en-US" sz="1400" b="1" dirty="0">
                <a:solidFill>
                  <a:srgbClr val="3D3C7D"/>
                </a:solidFill>
                <a:latin typeface="Gotham Medium" pitchFamily="2" charset="0"/>
                <a:ea typeface="Montserrat Light"/>
                <a:cs typeface="Gotham Medium" pitchFamily="2" charset="0"/>
                <a:sym typeface="Montserrat Light"/>
              </a:rPr>
              <a:t>Glauben Sie, dass Ihr Unternehmen in Bezug auf die Arbeitsbedingungen im Vergleich zu anderen Unternehmen der Logistikbranche hervorsticht?</a:t>
            </a:r>
            <a:endParaRPr kumimoji="0" lang="en-US" sz="1400" b="1" i="0" u="none" strike="noStrike" kern="0" cap="none" spc="0" normalizeH="0" baseline="0" noProof="0" dirty="0">
              <a:ln>
                <a:noFill/>
              </a:ln>
              <a:solidFill>
                <a:srgbClr val="3D3C7D"/>
              </a:solidFill>
              <a:effectLst/>
              <a:uLnTx/>
              <a:uFillTx/>
              <a:latin typeface="Gotham Medium" pitchFamily="2" charset="0"/>
              <a:ea typeface="Montserrat Light"/>
              <a:cs typeface="Gotham Medium" pitchFamily="2" charset="0"/>
              <a:sym typeface="Montserrat Light"/>
            </a:endParaRPr>
          </a:p>
        </p:txBody>
      </p:sp>
      <p:cxnSp>
        <p:nvCxnSpPr>
          <p:cNvPr id="17"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7077554"/>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0" name="Oval 45">
            <a:extLst>
              <a:ext uri="{FF2B5EF4-FFF2-40B4-BE49-F238E27FC236}">
                <a16:creationId xmlns:a16="http://schemas.microsoft.com/office/drawing/2014/main" id="{2BA955AB-809C-439D-813A-0704BC531FF5}"/>
              </a:ext>
            </a:extLst>
          </p:cNvPr>
          <p:cNvSpPr/>
          <p:nvPr/>
        </p:nvSpPr>
        <p:spPr>
          <a:xfrm>
            <a:off x="141226" y="668131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12">
            <a:extLst>
              <a:ext uri="{FF2B5EF4-FFF2-40B4-BE49-F238E27FC236}">
                <a16:creationId xmlns:a16="http://schemas.microsoft.com/office/drawing/2014/main" id="{60676D48-B9A1-FD45-9FAF-F48E4636748D}"/>
              </a:ext>
            </a:extLst>
          </p:cNvPr>
          <p:cNvSpPr txBox="1">
            <a:spLocks/>
          </p:cNvSpPr>
          <p:nvPr/>
        </p:nvSpPr>
        <p:spPr>
          <a:xfrm>
            <a:off x="738438" y="7278526"/>
            <a:ext cx="5412847" cy="662940"/>
          </a:xfrm>
          <a:prstGeom prst="rect">
            <a:avLst/>
          </a:prstGeom>
        </p:spPr>
        <p:txBody>
          <a:bodyPr numCol="1" spcCol="288000" anchor="t">
            <a:noAutofit/>
          </a:bodyPr>
          <a:lstStyle/>
          <a:p>
            <a:pPr marL="171450" lvl="0" indent="-171450" algn="just" defTabSz="583729" hangingPunct="1">
              <a:buClr>
                <a:srgbClr val="C2D237"/>
              </a:buClr>
            </a:pPr>
            <a:r>
              <a:rPr lang="en-US" sz="1200" dirty="0">
                <a:solidFill>
                  <a:srgbClr val="2F355A"/>
                </a:solidFill>
                <a:latin typeface="Gotham Medium" pitchFamily="2" charset="0"/>
                <a:ea typeface="Montserrat Light"/>
                <a:cs typeface="Gotham Medium" pitchFamily="2" charset="0"/>
                <a:sym typeface="Montserrat Light"/>
              </a:rPr>
              <a:t>	Definitiv ja, das Unternehmen kümmert sich nicht nur um die richtigen Arbeitsbedingungen, sondern legt auch großen Wert auf den weithin verstandenen Komfort der Arbeit: Arbeitsatmosphäre, persönliche Beziehungen, berufliche Entwicklung, Vorteile für die Mitarbeiter usw.</a:t>
            </a:r>
            <a:endParaRPr kumimoji="0" lang="en-US" sz="1200" b="0" i="0" u="none" strike="noStrike" kern="0" cap="none" spc="0" normalizeH="0" baseline="0" noProof="0" dirty="0">
              <a:ln>
                <a:noFill/>
              </a:ln>
              <a:solidFill>
                <a:srgbClr val="2F355A"/>
              </a:solidFill>
              <a:effectLst/>
              <a:uLnTx/>
              <a:uFillTx/>
              <a:latin typeface="Gotham Medium" pitchFamily="2" charset="0"/>
              <a:ea typeface="Montserrat Light"/>
              <a:cs typeface="Gotham Medium" pitchFamily="2" charset="0"/>
              <a:sym typeface="Montserrat Light"/>
            </a:endParaRPr>
          </a:p>
        </p:txBody>
      </p:sp>
    </p:spTree>
    <p:extLst>
      <p:ext uri="{BB962C8B-B14F-4D97-AF65-F5344CB8AC3E}">
        <p14:creationId xmlns:p14="http://schemas.microsoft.com/office/powerpoint/2010/main" val="1056377148"/>
      </p:ext>
    </p:extLst>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76395" y="617220"/>
            <a:ext cx="5435599" cy="530115"/>
          </a:xfrm>
        </p:spPr>
        <p:txBody>
          <a:bodyPr/>
          <a:lstStyle/>
          <a:p>
            <a:r>
              <a:rPr lang="en-US" sz="1400" b="1" dirty="0">
                <a:solidFill>
                  <a:srgbClr val="31475E"/>
                </a:solidFill>
                <a:latin typeface="Gotham Medium"/>
                <a:cs typeface="Calibri" panose="020F0502020204030204" pitchFamily="34" charset="0"/>
              </a:rPr>
              <a:t>Hält sich das Unternehmen strikt an das Gesetz gegen die Diskriminierung von Arbeitnehmern aufgrund ihres Geschlechts, ihres Alters, ihrer Religion, ihrer Rasse usw., und sind Sie (persönlich oder gegenüber einer anderen Person) an Ihrem Arbeitsplatz tatsächlich auf Diskriminierung aufgrund des Geschlechts gestoßen?</a:t>
            </a: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982415" y="1525367"/>
            <a:ext cx="4670966" cy="638713"/>
          </a:xfrm>
        </p:spPr>
        <p:txBody>
          <a:bodyPr numCol="1"/>
          <a:lstStyle/>
          <a:p>
            <a:r>
              <a:rPr lang="en-US" sz="1200" dirty="0">
                <a:latin typeface="Calibri" panose="020F0502020204030204" pitchFamily="34" charset="0"/>
                <a:cs typeface="Calibri" panose="020F0502020204030204" pitchFamily="34" charset="0"/>
              </a:rPr>
              <a:t>Eindeutig ja. Das Unternehmen ist sensibel für diese Fragen. Was den zweiten Teil der Frage betrifft: Nein, ich bin persönlich noch nie auf ein solches Phänomen im Unternehmen gestoßen, und ich habe auch noch nie von Fällen geschlechtsspezifischer Diskriminierung gehört. </a:t>
            </a:r>
          </a:p>
        </p:txBody>
      </p:sp>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982415" y="2634010"/>
            <a:ext cx="5435600" cy="759544"/>
          </a:xfrm>
        </p:spPr>
        <p:txBody>
          <a:bodyPr/>
          <a:lstStyle/>
          <a:p>
            <a:r>
              <a:rPr lang="en-US" sz="1400" b="1" dirty="0">
                <a:solidFill>
                  <a:srgbClr val="31475E"/>
                </a:solidFill>
                <a:latin typeface="Gotham Medium"/>
                <a:cs typeface="Calibri" panose="020F0502020204030204" pitchFamily="34" charset="0"/>
              </a:rPr>
              <a:t>Gibt es unter den Fach- und Führungskräften des Unternehmens gleich viele Frauen und Männer und fördert das Unternehmen weibliche Führungskräfte? Wie viele Führungspositionen im Unternehmen (in Prozent) sind mit Frauen besetzt?</a:t>
            </a:r>
          </a:p>
        </p:txBody>
      </p:sp>
      <p:sp>
        <p:nvSpPr>
          <p:cNvPr id="5" name="Text Placeholder 4">
            <a:extLst>
              <a:ext uri="{FF2B5EF4-FFF2-40B4-BE49-F238E27FC236}">
                <a16:creationId xmlns:a16="http://schemas.microsoft.com/office/drawing/2014/main" id="{302B8BC0-D708-0A41-B729-60C0167B70C6}"/>
              </a:ext>
            </a:extLst>
          </p:cNvPr>
          <p:cNvSpPr>
            <a:spLocks noGrp="1"/>
          </p:cNvSpPr>
          <p:nvPr>
            <p:ph type="body" sz="quarter" idx="60"/>
          </p:nvPr>
        </p:nvSpPr>
        <p:spPr>
          <a:xfrm>
            <a:off x="1028795" y="3886200"/>
            <a:ext cx="4213765" cy="708660"/>
          </a:xfrm>
        </p:spPr>
        <p:txBody>
          <a:bodyPr numCol="1"/>
          <a:lstStyle/>
          <a:p>
            <a:r>
              <a:rPr lang="en-US" sz="1200" dirty="0">
                <a:solidFill>
                  <a:schemeClr val="tx1"/>
                </a:solidFill>
                <a:latin typeface="Calibri" panose="020F0502020204030204" pitchFamily="34" charset="0"/>
                <a:cs typeface="Calibri" panose="020F0502020204030204" pitchFamily="34" charset="0"/>
              </a:rPr>
              <a:t>Es scheint mir, dass vergleichbar. Das Unternehmen fördert Professionalität unabhängig vom Geschlecht, jeder Mitarbeiter hat ähnliche Aufstiegschancen. Der Prozentsatz der weiblichen Führungskräfte ist mit dem der männlichen vergleichbar.</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134248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39453" y="104388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3587594"/>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79183" y="328898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0" name="Text Placeholder 3">
            <a:extLst>
              <a:ext uri="{FF2B5EF4-FFF2-40B4-BE49-F238E27FC236}">
                <a16:creationId xmlns:a16="http://schemas.microsoft.com/office/drawing/2014/main" id="{9629A14F-7683-FC4A-9A4A-7EDC1C610693}"/>
              </a:ext>
            </a:extLst>
          </p:cNvPr>
          <p:cNvSpPr txBox="1">
            <a:spLocks/>
          </p:cNvSpPr>
          <p:nvPr/>
        </p:nvSpPr>
        <p:spPr>
          <a:xfrm>
            <a:off x="982415" y="4732020"/>
            <a:ext cx="5435600" cy="568791"/>
          </a:xfrm>
          <a:prstGeom prst="rect">
            <a:avLst/>
          </a:prstGeom>
        </p:spPr>
        <p:txBody>
          <a:bodyPr anchor="ctr">
            <a:noAutofit/>
          </a:bodyPr>
          <a:lstStyle/>
          <a:p>
            <a:pPr lvl="0" algn="l" defTabSz="583729" hangingPunct="1">
              <a:lnSpc>
                <a:spcPts val="1420"/>
              </a:lnSpc>
            </a:pPr>
            <a:endParaRPr lang="en-US" sz="1200" dirty="0">
              <a:solidFill>
                <a:srgbClr val="7F58A0"/>
              </a:solidFill>
              <a:latin typeface="Calibri" panose="020F0502020204030204" pitchFamily="34" charset="0"/>
              <a:ea typeface="Montserrat Light"/>
              <a:cs typeface="Calibri" panose="020F0502020204030204" pitchFamily="34" charset="0"/>
              <a:sym typeface="Montserrat Light"/>
            </a:endParaRPr>
          </a:p>
        </p:txBody>
      </p:sp>
      <p:sp>
        <p:nvSpPr>
          <p:cNvPr id="11" name="Oval 39">
            <a:extLst>
              <a:ext uri="{FF2B5EF4-FFF2-40B4-BE49-F238E27FC236}">
                <a16:creationId xmlns:a16="http://schemas.microsoft.com/office/drawing/2014/main" id="{DF60D300-7175-46F8-A2D2-00AF17FF0EF9}"/>
              </a:ext>
            </a:extLst>
          </p:cNvPr>
          <p:cNvSpPr/>
          <p:nvPr/>
        </p:nvSpPr>
        <p:spPr>
          <a:xfrm>
            <a:off x="385203" y="6211013"/>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2"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6509619"/>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Text Placeholder 4">
            <a:extLst>
              <a:ext uri="{FF2B5EF4-FFF2-40B4-BE49-F238E27FC236}">
                <a16:creationId xmlns:a16="http://schemas.microsoft.com/office/drawing/2014/main" id="{302B8BC0-D708-0A41-B729-60C0167B70C6}"/>
              </a:ext>
            </a:extLst>
          </p:cNvPr>
          <p:cNvSpPr txBox="1">
            <a:spLocks/>
          </p:cNvSpPr>
          <p:nvPr/>
        </p:nvSpPr>
        <p:spPr>
          <a:xfrm>
            <a:off x="876394" y="6509619"/>
            <a:ext cx="5435600" cy="958694"/>
          </a:xfrm>
          <a:prstGeom prst="rect">
            <a:avLst/>
          </a:prstGeom>
        </p:spPr>
        <p:txBody>
          <a:bodyPr numCol="2" spcCol="288000" anchor="t">
            <a:noAutofit/>
          </a:bodyPr>
          <a:lstStyle/>
          <a:p>
            <a:pPr lvl="0" algn="just" defTabSz="583729" hangingPunct="1"/>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4" name="Text Placeholder 3">
            <a:extLst>
              <a:ext uri="{FF2B5EF4-FFF2-40B4-BE49-F238E27FC236}">
                <a16:creationId xmlns:a16="http://schemas.microsoft.com/office/drawing/2014/main" id="{9629A14F-7683-FC4A-9A4A-7EDC1C610693}"/>
              </a:ext>
            </a:extLst>
          </p:cNvPr>
          <p:cNvSpPr txBox="1">
            <a:spLocks/>
          </p:cNvSpPr>
          <p:nvPr/>
        </p:nvSpPr>
        <p:spPr>
          <a:xfrm>
            <a:off x="1028795" y="5020154"/>
            <a:ext cx="4213765" cy="1371600"/>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am Medium"/>
                <a:cs typeface="Calibri" panose="020F0502020204030204" pitchFamily="34" charset="0"/>
                <a:sym typeface="Montserrat Light"/>
              </a:rPr>
              <a:t>Gibt es ein Phänomen der "gläsernen Decke für Frauen"?  (d. h. Frauen erreichen eine bestimmte maximale Karrierestufe und werden nicht weiter befördert), und unterstützt das Unternehmen Frauen in irgendeiner Weise bei der Erlangung höherer Positionen? (Gibt es z. B. spezielle Schulungen, Workshops zur Förderung der Führungskarriere von Frauen, Praktika für Frauen, Karriere-Coaching? )</a:t>
            </a:r>
          </a:p>
        </p:txBody>
      </p:sp>
      <p:sp>
        <p:nvSpPr>
          <p:cNvPr id="16" name="Text Placeholder 4">
            <a:extLst>
              <a:ext uri="{FF2B5EF4-FFF2-40B4-BE49-F238E27FC236}">
                <a16:creationId xmlns:a16="http://schemas.microsoft.com/office/drawing/2014/main" id="{302B8BC0-D708-0A41-B729-60C0167B70C6}"/>
              </a:ext>
            </a:extLst>
          </p:cNvPr>
          <p:cNvSpPr txBox="1">
            <a:spLocks/>
          </p:cNvSpPr>
          <p:nvPr/>
        </p:nvSpPr>
        <p:spPr>
          <a:xfrm>
            <a:off x="982415" y="6667500"/>
            <a:ext cx="4160425" cy="1132996"/>
          </a:xfrm>
          <a:prstGeom prst="rect">
            <a:avLst/>
          </a:prstGeom>
        </p:spPr>
        <p:txBody>
          <a:bodyPr numCol="1" spcCol="288000" anchor="t">
            <a:noAutofit/>
          </a:bodyPr>
          <a:lstStyle/>
          <a:p>
            <a:pPr lvl="0" algn="just" defTabSz="583729" hangingPunct="1"/>
            <a:r>
              <a:rPr lang="en-US" sz="1200" dirty="0">
                <a:solidFill>
                  <a:schemeClr val="tx1"/>
                </a:solidFill>
                <a:latin typeface="Calibri" panose="020F0502020204030204" pitchFamily="34" charset="0"/>
                <a:ea typeface="Montserrat Light"/>
                <a:cs typeface="Calibri" panose="020F0502020204030204" pitchFamily="34" charset="0"/>
                <a:sym typeface="Montserrat Light"/>
              </a:rPr>
              <a:t>Wenn der Wunsch nach einer Beförderung mit der erforderlichen Kompetenz übereinstimmt, gibt es keine Einwände gegen eine Beschäftigung, unabhängig vom Geschlecht. Das Unternehmen setzt sich für die Gleichberechtigung von Frauen und Männern ein und fördert daher kein Geschlecht, sondern hilft bei der Entwicklung des Einzelnen, wenn dieser nur ein solches Bedürfnis äußert.</a:t>
            </a:r>
            <a:endParaRPr kumimoji="0" lang="en-US" sz="1200" b="0" i="0" u="none" strike="noStrike" kern="0" cap="none" spc="0" normalizeH="0" baseline="0" noProof="0" dirty="0">
              <a:ln>
                <a:noFill/>
              </a:ln>
              <a:solidFill>
                <a:schemeClr val="tx1"/>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3126914143"/>
      </p:ext>
    </p:extLst>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656735" y="3090661"/>
            <a:ext cx="3043771" cy="4299872"/>
          </a:xfrm>
        </p:spPr>
        <p:txBody>
          <a:bodyPr/>
          <a:lstStyle/>
          <a:p>
            <a:r>
              <a:rPr lang="en-US" sz="1200" dirty="0">
                <a:latin typeface="Calibri" panose="020F0502020204030204" pitchFamily="34" charset="0"/>
                <a:cs typeface="Calibri" panose="020F0502020204030204" pitchFamily="34" charset="0"/>
              </a:rPr>
              <a:t>Frau </a:t>
            </a:r>
            <a:r>
              <a:rPr lang="pl-PL" sz="1200" b="1" dirty="0">
                <a:latin typeface="Calibri" panose="020F0502020204030204" pitchFamily="34" charset="0"/>
                <a:cs typeface="Calibri" panose="020F0502020204030204" pitchFamily="34" charset="0"/>
              </a:rPr>
              <a:t>Marlena Biadała-Domino </a:t>
            </a:r>
            <a:r>
              <a:rPr lang="en-US" sz="1200" dirty="0">
                <a:latin typeface="Calibri" panose="020F0502020204030204" pitchFamily="34" charset="0"/>
                <a:cs typeface="Calibri" panose="020F0502020204030204" pitchFamily="34" charset="0"/>
              </a:rPr>
              <a:t>ist Kommunikations- und PR-Managerin </a:t>
            </a:r>
            <a:r>
              <a:rPr lang="pl-PL" sz="1200" dirty="0" err="1">
                <a:latin typeface="Calibri" panose="020F0502020204030204" pitchFamily="34" charset="0"/>
                <a:cs typeface="Calibri" panose="020F0502020204030204" pitchFamily="34" charset="0"/>
              </a:rPr>
              <a:t>bei </a:t>
            </a:r>
            <a:r>
              <a:rPr lang="en-US" sz="1200" dirty="0">
                <a:latin typeface="Calibri" panose="020F0502020204030204" pitchFamily="34" charset="0"/>
                <a:cs typeface="Calibri" panose="020F0502020204030204" pitchFamily="34" charset="0"/>
              </a:rPr>
              <a:t>Mercedes-Benz Manufacturing Poland </a:t>
            </a:r>
            <a:r>
              <a:rPr lang="pl-PL" sz="1200" dirty="0">
                <a:latin typeface="Calibri" panose="020F0502020204030204" pitchFamily="34" charset="0"/>
                <a:cs typeface="Calibri" panose="020F0502020204030204" pitchFamily="34" charset="0"/>
              </a:rPr>
              <a:t>Ltd.</a:t>
            </a:r>
          </a:p>
          <a:p>
            <a:r>
              <a:rPr lang="en-US" sz="1200" dirty="0">
                <a:latin typeface="Calibri" panose="020F0502020204030204" pitchFamily="34" charset="0"/>
                <a:cs typeface="Calibri" panose="020F0502020204030204" pitchFamily="34" charset="0"/>
              </a:rPr>
              <a:t>Das erste Werk für Mercedes-Benz Motoren und Elektrobatterien in Polen befindet sich in der Gemeinde </a:t>
            </a:r>
            <a:r>
              <a:rPr lang="en-US" sz="1200" dirty="0" err="1">
                <a:latin typeface="Calibri" panose="020F0502020204030204" pitchFamily="34" charset="0"/>
                <a:cs typeface="Calibri" panose="020F0502020204030204" pitchFamily="34" charset="0"/>
              </a:rPr>
              <a:t>Jawor</a:t>
            </a:r>
            <a:r>
              <a:rPr lang="en-US" sz="1200" dirty="0">
                <a:latin typeface="Calibri" panose="020F0502020204030204" pitchFamily="34" charset="0"/>
                <a:cs typeface="Calibri" panose="020F0502020204030204" pitchFamily="34" charset="0"/>
              </a:rPr>
              <a:t>, 70 km westlich von </a:t>
            </a:r>
            <a:r>
              <a:rPr lang="en-US" sz="1200" dirty="0" err="1">
                <a:latin typeface="Calibri" panose="020F0502020204030204" pitchFamily="34" charset="0"/>
                <a:cs typeface="Calibri" panose="020F0502020204030204" pitchFamily="34" charset="0"/>
              </a:rPr>
              <a:t>Wrocław</a:t>
            </a:r>
            <a:r>
              <a:rPr lang="en-US" sz="1200" dirty="0">
                <a:latin typeface="Calibri" panose="020F0502020204030204" pitchFamily="34" charset="0"/>
                <a:cs typeface="Calibri" panose="020F0502020204030204" pitchFamily="34" charset="0"/>
              </a:rPr>
              <a:t>, in der Sonderwirtschaftszone </a:t>
            </a:r>
            <a:r>
              <a:rPr lang="en-US" sz="1200" dirty="0" err="1">
                <a:latin typeface="Calibri" panose="020F0502020204030204" pitchFamily="34" charset="0"/>
                <a:cs typeface="Calibri" panose="020F0502020204030204" pitchFamily="34" charset="0"/>
              </a:rPr>
              <a:t>Wałbrzych</a:t>
            </a:r>
            <a:r>
              <a:rPr lang="en-US" sz="1200" dirty="0">
                <a:latin typeface="Calibri" panose="020F0502020204030204" pitchFamily="34" charset="0"/>
                <a:cs typeface="Calibri" panose="020F0502020204030204" pitchFamily="34" charset="0"/>
              </a:rPr>
              <a:t>. Das Werk, das zur neu gegründeten Mercedes-Benz Manufacturing Poland gehört, produziert Vierzylinder-Benzin- und Dieselmotoren sowie Elektrobatterien für Mercedes-Benz-Pkw. Das hochmoderne Werk ist eine Kombination aus den höchsten Standards der Automobilindustrie und der Idee von "Industrie 4.0". Seine Inbetriebnahme hat dazu beigetragen, die Produktionskapazitäten des Konzerns in Osteuropa sowie die Flexibilität und Effizienz des globalen Produktionsnetzwerks von Mercedes-Benz zu erhöhen.</a:t>
            </a:r>
            <a:endParaRPr lang="pl-PL"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r>
              <a:rPr lang="en-US" dirty="0">
                <a:latin typeface="Gotham Medium"/>
                <a:cs typeface="Calibri" panose="020F0502020204030204" pitchFamily="34" charset="0"/>
              </a:rPr>
              <a:t>Datum des Interviews</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pl-PL" sz="1200" dirty="0">
                <a:latin typeface="Calibri" panose="020F0502020204030204" pitchFamily="34" charset="0"/>
                <a:cs typeface="Calibri" panose="020F0502020204030204" pitchFamily="34" charset="0"/>
              </a:rPr>
              <a:t>6.06.2022</a:t>
            </a:r>
            <a:endParaRPr lang="en-US" sz="1200" dirty="0">
              <a:latin typeface="Calibri" panose="020F0502020204030204" pitchFamily="34" charset="0"/>
              <a:cs typeface="Calibri" panose="020F0502020204030204" pitchFamily="34" charset="0"/>
            </a:endParaRPr>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r>
              <a:rPr lang="en-US" dirty="0">
                <a:latin typeface="Gotham Medium"/>
                <a:cs typeface="Calibri" panose="020F0502020204030204" pitchFamily="34" charset="0"/>
              </a:rPr>
              <a:t>Kontaktperson</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pl-PL" sz="1200" b="1" dirty="0">
                <a:latin typeface="Calibri" panose="020F0502020204030204" pitchFamily="34" charset="0"/>
                <a:cs typeface="Calibri" panose="020F0502020204030204" pitchFamily="34" charset="0"/>
              </a:rPr>
              <a:t>Marlena Biadała-Domino</a:t>
            </a:r>
            <a:endParaRPr lang="en-US" sz="1200" dirty="0">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latin typeface="Calibri" panose="020F0502020204030204" pitchFamily="34" charset="0"/>
                <a:cs typeface="Calibri" panose="020F0502020204030204" pitchFamily="34" charset="0"/>
              </a:rPr>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xfrm>
            <a:off x="264747" y="5463931"/>
            <a:ext cx="2694086" cy="349177"/>
          </a:xfrm>
          <a:prstGeom prst="rect">
            <a:avLst/>
          </a:prstGeom>
        </p:spPr>
        <p:txBody>
          <a:bodyPr/>
          <a:lstStyle/>
          <a:p>
            <a:r>
              <a:rPr lang="pl-PL" sz="1200" dirty="0">
                <a:latin typeface="Calibri" panose="020F0502020204030204" pitchFamily="34" charset="0"/>
                <a:cs typeface="Calibri" panose="020F0502020204030204" pitchFamily="34" charset="0"/>
              </a:rPr>
              <a:t>marlena.biadala-domino@mercedes-benz.com</a:t>
            </a:r>
            <a:endParaRPr lang="en-US" sz="1200" dirty="0">
              <a:latin typeface="Calibri" panose="020F0502020204030204" pitchFamily="34" charset="0"/>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6" y="3523328"/>
            <a:ext cx="2694087" cy="349177"/>
          </a:xfrm>
          <a:prstGeom prst="rect">
            <a:avLst/>
          </a:prstGeom>
        </p:spPr>
        <p:txBody>
          <a:bodyPr/>
          <a:lstStyle/>
          <a:p>
            <a:r>
              <a:rPr lang="en-US" dirty="0">
                <a:latin typeface="Calibri" panose="020F0502020204030204" pitchFamily="34" charset="0"/>
                <a:cs typeface="Calibri" panose="020F0502020204030204" pitchFamily="34" charset="0"/>
              </a:rPr>
              <a:t>Name</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prstGeom prst="rect">
            <a:avLst/>
          </a:prstGeom>
        </p:spPr>
        <p:txBody>
          <a:bodyPr/>
          <a:lstStyle/>
          <a:p>
            <a:r>
              <a:rPr lang="pl-PL" sz="1200" b="1" dirty="0">
                <a:latin typeface="Calibri" panose="020F0502020204030204" pitchFamily="34" charset="0"/>
                <a:cs typeface="Calibri" panose="020F0502020204030204" pitchFamily="34" charset="0"/>
              </a:rPr>
              <a:t>Marlena Biadała-Domino</a:t>
            </a:r>
            <a:endParaRPr lang="en-US" sz="1200" dirty="0">
              <a:latin typeface="Calibri" panose="020F0502020204030204" pitchFamily="34" charset="0"/>
              <a:cs typeface="Calibri" panose="020F0502020204030204" pitchFamily="34" charset="0"/>
            </a:endParaRPr>
          </a:p>
        </p:txBody>
      </p:sp>
      <p:pic>
        <p:nvPicPr>
          <p:cNvPr id="14" name="Picture Placeholder 13">
            <a:extLst>
              <a:ext uri="{FF2B5EF4-FFF2-40B4-BE49-F238E27FC236}">
                <a16:creationId xmlns:a16="http://schemas.microsoft.com/office/drawing/2014/main" id="{7CED5E8A-9BCE-6C35-1103-E77A5816A0C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grpSp>
        <p:nvGrpSpPr>
          <p:cNvPr id="17" name="Group 16">
            <a:extLst>
              <a:ext uri="{FF2B5EF4-FFF2-40B4-BE49-F238E27FC236}">
                <a16:creationId xmlns:a16="http://schemas.microsoft.com/office/drawing/2014/main" id="{03FE64B4-10BA-B54D-85FA-0A11220FF92B}"/>
              </a:ext>
            </a:extLst>
          </p:cNvPr>
          <p:cNvGrpSpPr/>
          <p:nvPr/>
        </p:nvGrpSpPr>
        <p:grpSpPr>
          <a:xfrm>
            <a:off x="2229274" y="806148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021504" y="3484238"/>
              <a:ext cx="761747" cy="464230"/>
            </a:xfrm>
            <a:prstGeom prst="rect">
              <a:avLst/>
            </a:prstGeom>
          </p:spPr>
          <p:txBody>
            <a:bodyPr wrap="none">
              <a:spAutoFit/>
            </a:bodyPr>
            <a:lstStyle/>
            <a:p>
              <a:pPr marL="12700" algn="ctr">
                <a:lnSpc>
                  <a:spcPts val="1420"/>
                </a:lnSpc>
                <a:spcBef>
                  <a:spcPts val="100"/>
                </a:spcBef>
              </a:pPr>
              <a:r>
                <a:rPr lang="en-IE"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CLICK</a:t>
              </a:r>
            </a:p>
            <a:p>
              <a:pPr marL="12700" algn="ctr">
                <a:lnSpc>
                  <a:spcPts val="1420"/>
                </a:lnSpc>
                <a:spcBef>
                  <a:spcPts val="100"/>
                </a:spcBef>
              </a:pPr>
              <a:r>
                <a:rPr lang="en-IE"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ANSCHAUEN</a:t>
              </a:r>
              <a:endParaRPr lang="en-IE" sz="1200" b="1" dirty="0">
                <a:solidFill>
                  <a:schemeClr val="bg1"/>
                </a:solidFill>
                <a:latin typeface="Calibri" panose="020F0502020204030204" pitchFamily="34" charset="0"/>
                <a:cs typeface="Calibri" panose="020F0502020204030204" pitchFamily="34" charset="0"/>
              </a:endParaRPr>
            </a:p>
          </p:txBody>
        </p:sp>
      </p:grpSp>
      <p:pic>
        <p:nvPicPr>
          <p:cNvPr id="3" name="Picture Placeholder 2">
            <a:extLst>
              <a:ext uri="{FF2B5EF4-FFF2-40B4-BE49-F238E27FC236}">
                <a16:creationId xmlns:a16="http://schemas.microsoft.com/office/drawing/2014/main" id="{A55B8DF1-137D-249D-97E7-CB90EC9FB532}"/>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602587846"/>
      </p:ext>
    </p:extLst>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5505067" cy="510196"/>
          </a:xfrm>
        </p:spPr>
        <p:txBody>
          <a:bodyPr/>
          <a:lstStyle/>
          <a:p>
            <a:r>
              <a:rPr lang="en-GB" sz="2400" b="1" dirty="0">
                <a:solidFill>
                  <a:srgbClr val="ED5957"/>
                </a:solidFill>
                <a:effectLst/>
                <a:latin typeface="Gotham Medium"/>
                <a:ea typeface="Calibri" panose="020F0502020204030204" pitchFamily="34" charset="0"/>
                <a:cs typeface="Times New Roman" panose="02020603050405020304" pitchFamily="18" charset="0"/>
              </a:rPr>
              <a:t>1. Die Geschichten der Frauen </a:t>
            </a:r>
            <a:endParaRPr lang="en-US" sz="18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3805915"/>
          </a:xfrm>
        </p:spPr>
        <p:txBody>
          <a:bodyPr/>
          <a:lstStyle/>
          <a:p>
            <a:pPr lvl="1">
              <a:spcBef>
                <a:spcPts val="195"/>
              </a:spcBef>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MEGAN YEATS </a:t>
            </a:r>
          </a:p>
          <a:p>
            <a:pPr marL="663717" lvl="1" indent="-2857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ANONYMOUS 1</a:t>
            </a:r>
          </a:p>
          <a:p>
            <a:pPr marL="663717" lvl="1" indent="-2857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ANONYMOUS 2</a:t>
            </a:r>
          </a:p>
          <a:p>
            <a:pPr marL="663717" lvl="1" indent="-2857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SOPHIE PERKTOLD</a:t>
            </a:r>
          </a:p>
          <a:p>
            <a:pPr marL="663717" lvl="1" indent="-2857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ECONSULT BETRIEBSBERATUNG</a:t>
            </a:r>
          </a:p>
          <a:p>
            <a:pPr marL="949467" lvl="1" indent="-571500" algn="just">
              <a:spcBef>
                <a:spcPts val="195"/>
              </a:spcBef>
              <a:buFont typeface="Wingdings" panose="05000000000000000000" pitchFamily="2" charset="2"/>
              <a:buChar char="q"/>
              <a:tabLst>
                <a:tab pos="450215" algn="l"/>
              </a:tabLst>
            </a:pP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p>
            <a:pPr marL="171450" indent="-171450" algn="just">
              <a:spcBef>
                <a:spcPts val="195"/>
              </a:spcBef>
              <a:spcAft>
                <a:spcPts val="0"/>
              </a:spcAft>
              <a:buFont typeface="Arial" panose="020B0604020202020204" pitchFamily="34" charset="0"/>
              <a:buChar char="•"/>
              <a:tabLst>
                <a:tab pos="450215" algn="l"/>
              </a:tabLst>
            </a:pP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870114887"/>
      </p:ext>
    </p:extLst>
  </p:cSld>
  <p:clrMapOvr>
    <a:masterClrMapping/>
  </p:clrMapOvr>
  <p:transition spd="med"/>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865050" y="409198"/>
            <a:ext cx="5578405" cy="549444"/>
          </a:xfrm>
        </p:spPr>
        <p:txBody>
          <a:bodyPr/>
          <a:lstStyle/>
          <a:p>
            <a:r>
              <a:rPr lang="en-US" sz="1400" b="1" dirty="0">
                <a:solidFill>
                  <a:srgbClr val="31475E"/>
                </a:solidFill>
                <a:latin typeface="Gotham Medium"/>
                <a:cs typeface="Calibri" panose="020F0502020204030204" pitchFamily="34" charset="0"/>
              </a:rPr>
              <a:t>Verfolgt Ihr Unternehmen bei der Einstellung von Mitarbeitern einen Ansatz der Chancengleichheit? (Stellen Sie unabhängig vom Geschlecht ein, oder hat das Geschlecht in der Praxis Einfluss auf die Einstellung? )</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19330" y="1257247"/>
            <a:ext cx="5435600" cy="888861"/>
          </a:xfrm>
        </p:spPr>
        <p:txBody>
          <a:bodyPr numCol="1"/>
          <a:lstStyle/>
          <a:p>
            <a:r>
              <a:rPr lang="en-US" sz="1200" dirty="0">
                <a:latin typeface="Calibri" panose="020F0502020204030204" pitchFamily="34" charset="0"/>
                <a:cs typeface="Calibri" panose="020F0502020204030204" pitchFamily="34" charset="0"/>
              </a:rPr>
              <a:t>Ja, Frauen sind in allen Positionen beschäftigt, von der untersten Ebene der Monteure über Vorarbeiter, Ingenieure, Spezialisten usw. bis hin zum Management, das je zur Hälfte mit einer Frau und einem Mann besetzt ist. Das Verhältnis von Frauen und Männern, die derzeit im Unternehmen arbeiten, beträgt 46 % Frauen und 54 % Männer, wobei die Tendenz bei der Beschäftigung von Frauen steigend ist.</a:t>
            </a:r>
            <a:endParaRPr lang="pl-PL"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19330" y="2734142"/>
            <a:ext cx="5669846" cy="446871"/>
          </a:xfrm>
        </p:spPr>
        <p:txBody>
          <a:bodyPr/>
          <a:lstStyle/>
          <a:p>
            <a:r>
              <a:rPr lang="en-US" sz="1400" b="1" dirty="0">
                <a:solidFill>
                  <a:srgbClr val="31475E"/>
                </a:solidFill>
                <a:latin typeface="Gotham Medium"/>
                <a:cs typeface="Calibri" panose="020F0502020204030204" pitchFamily="34" charset="0"/>
              </a:rPr>
              <a:t>Verwendet das Unternehmen unterschiedliche Ansätze bei der Personalbeschaffung? (Rekrutiert es sowohl extern als auch intern und befördert zunächst seine eigenen Mitarbeiter in Führungspositionen? </a:t>
            </a:r>
            <a:r>
              <a:rPr lang="pl-PL" sz="1400" b="1" dirty="0">
                <a:solidFill>
                  <a:srgbClr val="31475E"/>
                </a:solidFill>
                <a:latin typeface="Gotham Medium"/>
                <a:cs typeface="Calibri" panose="020F0502020204030204" pitchFamily="34" charset="0"/>
              </a:rPr>
              <a:t>)</a:t>
            </a: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860496" y="3374438"/>
            <a:ext cx="5435600" cy="563737"/>
          </a:xfrm>
        </p:spPr>
        <p:txBody>
          <a:bodyPr numCol="1"/>
          <a:lstStyle/>
          <a:p>
            <a:r>
              <a:rPr lang="en-US" sz="1200" dirty="0">
                <a:latin typeface="Calibri" panose="020F0502020204030204" pitchFamily="34" charset="0"/>
                <a:cs typeface="Calibri" panose="020F0502020204030204" pitchFamily="34" charset="0"/>
              </a:rPr>
              <a:t>Zurzeit konzentrieren wir uns hauptsächlich auf die interne Rekrutierung, wenn es um die Beförderung zum Vorarbeiter, Meister oder Manager geht. Wir achten darauf, dass sich unter den Bewerbern sowohl Männer als auch Frauen befinden.</a:t>
            </a:r>
            <a:endParaRPr lang="pl-PL" sz="1200" dirty="0">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14107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552484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5649" y="834277"/>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145649" y="2957578"/>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
        <p:nvSpPr>
          <p:cNvPr id="23" name="Text Placeholder 7">
            <a:extLst>
              <a:ext uri="{FF2B5EF4-FFF2-40B4-BE49-F238E27FC236}">
                <a16:creationId xmlns:a16="http://schemas.microsoft.com/office/drawing/2014/main" id="{9DE596AA-A6CA-8040-8F1B-E7266FFAAF8F}"/>
              </a:ext>
            </a:extLst>
          </p:cNvPr>
          <p:cNvSpPr txBox="1">
            <a:spLocks/>
          </p:cNvSpPr>
          <p:nvPr/>
        </p:nvSpPr>
        <p:spPr>
          <a:xfrm>
            <a:off x="961534" y="4626753"/>
            <a:ext cx="5669846" cy="446871"/>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am Medium"/>
                <a:cs typeface="Calibri" panose="020F0502020204030204" pitchFamily="34" charset="0"/>
                <a:sym typeface="Montserrat Light"/>
              </a:rPr>
              <a:t>Beeinflusst das Geschlecht bei der Einstellung von Führungskräften oder Spezialisten (Manager - Manager - Koordinator) die Beschäftigungsfähigkeit?</a:t>
            </a:r>
            <a:endParaRPr lang="pl-PL" sz="1400" b="1" dirty="0">
              <a:solidFill>
                <a:srgbClr val="31475E"/>
              </a:solidFill>
              <a:latin typeface="Gotham Medium"/>
              <a:cs typeface="Calibri" panose="020F0502020204030204" pitchFamily="34" charset="0"/>
              <a:sym typeface="Montserrat Light"/>
            </a:endParaRPr>
          </a:p>
        </p:txBody>
      </p:sp>
      <p:grpSp>
        <p:nvGrpSpPr>
          <p:cNvPr id="24" name="Group 32">
            <a:extLst>
              <a:ext uri="{FF2B5EF4-FFF2-40B4-BE49-F238E27FC236}">
                <a16:creationId xmlns:a16="http://schemas.microsoft.com/office/drawing/2014/main" id="{243096DF-132C-4717-9FDA-E13AE2D577BA}"/>
              </a:ext>
            </a:extLst>
          </p:cNvPr>
          <p:cNvGrpSpPr/>
          <p:nvPr/>
        </p:nvGrpSpPr>
        <p:grpSpPr>
          <a:xfrm>
            <a:off x="145649" y="4850190"/>
            <a:ext cx="6712351" cy="597212"/>
            <a:chOff x="137702" y="3746222"/>
            <a:chExt cx="6712351" cy="597212"/>
          </a:xfrm>
        </p:grpSpPr>
        <p:cxnSp>
          <p:nvCxnSpPr>
            <p:cNvPr id="25"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
        <p:nvSpPr>
          <p:cNvPr id="27" name="Text Placeholder 8">
            <a:extLst>
              <a:ext uri="{FF2B5EF4-FFF2-40B4-BE49-F238E27FC236}">
                <a16:creationId xmlns:a16="http://schemas.microsoft.com/office/drawing/2014/main" id="{A6A84EA3-A7FA-224A-B7C4-AA2BEA6E3F54}"/>
              </a:ext>
            </a:extLst>
          </p:cNvPr>
          <p:cNvSpPr txBox="1">
            <a:spLocks/>
          </p:cNvSpPr>
          <p:nvPr/>
        </p:nvSpPr>
        <p:spPr>
          <a:xfrm>
            <a:off x="971730" y="5304314"/>
            <a:ext cx="5435600" cy="965692"/>
          </a:xfrm>
          <a:prstGeom prst="rect">
            <a:avLst/>
          </a:prstGeom>
        </p:spPr>
        <p:txBody>
          <a:bodyPr numCol="1" spcCol="288000" anchor="t">
            <a:noAutofit/>
          </a:bodyPr>
          <a:lstStyle/>
          <a:p>
            <a:pPr lvl="0" algn="just" defTabSz="583729" hangingPunct="1"/>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Das Geschlecht hat keinen Einfluss auf die Beschäftigung in unserem Unternehmen, aber wir bemühen uns, Frauen in jeder Position zu haben. Bei der Veröffentlichung des Angebots und seiner Kriterien werden alle Bewerber unabhängig von ihrem Geschlecht berücksichtigt. Das Vorstellungsgespräch wird für Frauen und Männer auf die gleiche Weise geführt.</a:t>
            </a:r>
            <a:endParaRPr kumimoji="0" lang="pl-PL"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pic>
        <p:nvPicPr>
          <p:cNvPr id="3" name="Picture 2">
            <a:extLst>
              <a:ext uri="{FF2B5EF4-FFF2-40B4-BE49-F238E27FC236}">
                <a16:creationId xmlns:a16="http://schemas.microsoft.com/office/drawing/2014/main" id="{4E1C4165-3DF4-04F5-CF33-E974D3CC2E0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6850743"/>
            <a:ext cx="6858000" cy="3055257"/>
          </a:xfrm>
          <a:prstGeom prst="rect">
            <a:avLst/>
          </a:prstGeom>
        </p:spPr>
      </p:pic>
    </p:spTree>
    <p:extLst>
      <p:ext uri="{BB962C8B-B14F-4D97-AF65-F5344CB8AC3E}">
        <p14:creationId xmlns:p14="http://schemas.microsoft.com/office/powerpoint/2010/main" val="3836940649"/>
      </p:ext>
    </p:extLst>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en-US" sz="1400" b="1" dirty="0">
                <a:solidFill>
                  <a:srgbClr val="31475E"/>
                </a:solidFill>
                <a:latin typeface="Gotham Medium"/>
                <a:cs typeface="Calibri" panose="020F0502020204030204" pitchFamily="34" charset="0"/>
                <a:sym typeface="FontAwesome"/>
              </a:rPr>
              <a:t>Welche Ausbildungs- und Weiterbildungsmöglichkeiten bietet Ihr Unternehmen an, und sind die Ausbildungs-/Weiterbildungsangebote für Männer und Frauen gleichermaßen zugänglich?</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510704"/>
            <a:ext cx="5412847" cy="1145037"/>
          </a:xfrm>
        </p:spPr>
        <p:txBody>
          <a:bodyPr numCol="1"/>
          <a:lstStyle/>
          <a:p>
            <a:r>
              <a:rPr lang="en-US" sz="1200" dirty="0">
                <a:latin typeface="Calibri" panose="020F0502020204030204" pitchFamily="34" charset="0"/>
                <a:cs typeface="Calibri" panose="020F0502020204030204" pitchFamily="34" charset="0"/>
              </a:rPr>
              <a:t>Sanfte und professionelle Ausbildung, die sowohl von Ausbildungsunternehmen als auch von internen Ausbildern angeboten wird. Die Ausbildungsangebote sind für Männer und Frauen gleichermaßen verfügbar.</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786748" y="438089"/>
            <a:ext cx="3700448" cy="1632228"/>
          </a:xfrm>
        </p:spPr>
        <p:txBody>
          <a:bodyPr/>
          <a:lstStyle/>
          <a:p>
            <a:endParaRPr lang="en-GB" sz="1600" dirty="0"/>
          </a:p>
          <a:p>
            <a:r>
              <a:rPr lang="en-GB" sz="1600" dirty="0"/>
              <a:t>"</a:t>
            </a:r>
            <a:r>
              <a:rPr lang="en-US" sz="1600" dirty="0"/>
              <a:t>Das Geschlecht spielt bei der Einstellung in unserem Unternehmen keine Rolle, aber wir bemühen uns, Frauen in jeder Position zu haben. </a:t>
            </a:r>
            <a:r>
              <a:rPr lang="pl-PL" sz="1600" dirty="0"/>
              <a:t>"</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971215" y="5885616"/>
            <a:ext cx="5430160" cy="348400"/>
          </a:xfrm>
        </p:spPr>
        <p:txBody>
          <a:bodyPr/>
          <a:lstStyle/>
          <a:p>
            <a:r>
              <a:rPr lang="en-US" sz="1400" b="1" dirty="0">
                <a:solidFill>
                  <a:srgbClr val="31475E"/>
                </a:solidFill>
                <a:latin typeface="Gotham Medium"/>
                <a:cs typeface="Calibri" panose="020F0502020204030204" pitchFamily="34" charset="0"/>
              </a:rPr>
              <a:t>Sind die Aufstiegschancen für Frauen transparent? Wodurch werden die Aufstiegschancen eines Mitarbeiters bestimmt?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38438" y="6675120"/>
            <a:ext cx="5412847" cy="1019654"/>
          </a:xfrm>
        </p:spPr>
        <p:txBody>
          <a:bodyPr/>
          <a:lstStyle/>
          <a:p>
            <a:pPr>
              <a:buClr>
                <a:srgbClr val="24CAF8"/>
              </a:buClr>
              <a:buNone/>
            </a:pPr>
            <a:r>
              <a:rPr lang="en-US" sz="1200" dirty="0">
                <a:latin typeface="Calibri" panose="020F0502020204030204" pitchFamily="34" charset="0"/>
                <a:cs typeface="Calibri" panose="020F0502020204030204" pitchFamily="34" charset="0"/>
              </a:rPr>
              <a:t>	Die Beförderungsmöglichkeiten sind transparent und für Männer und Frauen gleich. Die Chancen eines Mitarbeiters auf eine Beförderung hängen von seinem Potenzial und seiner guten Arbeit ab. Im Unternehmen wird bei jedem Schritt betont, dass jeder eine Chance auf eine Beförderung hat und dass diese in keiner Weise vom Geschlecht abhängt.</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63627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607790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Placeholder 2">
            <a:extLst>
              <a:ext uri="{FF2B5EF4-FFF2-40B4-BE49-F238E27FC236}">
                <a16:creationId xmlns:a16="http://schemas.microsoft.com/office/drawing/2014/main" id="{5CA81BEA-4E00-13CE-7392-B5CE3DA62EDA}"/>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700927" y="1546059"/>
            <a:ext cx="3700448" cy="638015"/>
          </a:xfrm>
        </p:spPr>
        <p:txBody>
          <a:bodyPr/>
          <a:lstStyle/>
          <a:p>
            <a:r>
              <a:rPr lang="pl-PL" b="1" dirty="0"/>
              <a:t>Marlena Biadała-Domino</a:t>
            </a:r>
            <a:endParaRPr lang="en-US" dirty="0"/>
          </a:p>
          <a:p>
            <a:endParaRPr lang="pl-PL" dirty="0"/>
          </a:p>
        </p:txBody>
      </p:sp>
    </p:spTree>
    <p:extLst>
      <p:ext uri="{BB962C8B-B14F-4D97-AF65-F5344CB8AC3E}">
        <p14:creationId xmlns:p14="http://schemas.microsoft.com/office/powerpoint/2010/main" val="3437990481"/>
      </p:ext>
    </p:extLst>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75A34744-D839-DC35-9480-C7CB91FCF926}"/>
              </a:ext>
            </a:extLst>
          </p:cNvPr>
          <p:cNvPicPr>
            <a:picLocks noGrp="1" noChangeAspect="1"/>
          </p:cNvPicPr>
          <p:nvPr>
            <p:ph type="pic" sz="quarter" idx="4294967295"/>
          </p:nvPr>
        </p:nvPicPr>
        <p:blipFill>
          <a:blip r:embed="rId2" cstate="screen">
            <a:extLst>
              <a:ext uri="{28A0092B-C50C-407E-A947-70E740481C1C}">
                <a14:useLocalDpi xmlns:a14="http://schemas.microsoft.com/office/drawing/2010/main"/>
              </a:ext>
            </a:extLst>
          </a:blip>
          <a:srcRect/>
          <a:stretch>
            <a:fillRect/>
          </a:stretch>
        </p:blipFill>
        <p:spPr>
          <a:xfrm>
            <a:off x="7938" y="4625975"/>
            <a:ext cx="2744787" cy="5280025"/>
          </a:xfrm>
          <a:custGeom>
            <a:avLst/>
            <a:gdLst>
              <a:gd name="connsiteX0" fmla="*/ 2143374 w 2744153"/>
              <a:gd name="connsiteY0" fmla="*/ 0 h 5280250"/>
              <a:gd name="connsiteX1" fmla="*/ 2744153 w 2744153"/>
              <a:gd name="connsiteY1" fmla="*/ 5280250 h 5280250"/>
              <a:gd name="connsiteX2" fmla="*/ 0 w 2744153"/>
              <a:gd name="connsiteY2" fmla="*/ 5280250 h 5280250"/>
              <a:gd name="connsiteX3" fmla="*/ 0 w 2744153"/>
              <a:gd name="connsiteY3" fmla="*/ 1216187 h 5280250"/>
            </a:gdLst>
            <a:ahLst/>
            <a:cxnLst>
              <a:cxn ang="0">
                <a:pos x="connsiteX0" y="connsiteY0"/>
              </a:cxn>
              <a:cxn ang="0">
                <a:pos x="connsiteX1" y="connsiteY1"/>
              </a:cxn>
              <a:cxn ang="0">
                <a:pos x="connsiteX2" y="connsiteY2"/>
              </a:cxn>
              <a:cxn ang="0">
                <a:pos x="connsiteX3" y="connsiteY3"/>
              </a:cxn>
            </a:cxnLst>
            <a:rect l="l" t="t" r="r" b="b"/>
            <a:pathLst>
              <a:path w="2744153" h="5280250">
                <a:moveTo>
                  <a:pt x="2143374" y="0"/>
                </a:moveTo>
                <a:lnTo>
                  <a:pt x="2744153" y="5280250"/>
                </a:lnTo>
                <a:lnTo>
                  <a:pt x="0" y="5280250"/>
                </a:lnTo>
                <a:lnTo>
                  <a:pt x="0" y="1216187"/>
                </a:lnTo>
                <a:close/>
              </a:path>
            </a:pathLst>
          </a:custGeom>
        </p:spPr>
      </p:pic>
      <p:sp>
        <p:nvSpPr>
          <p:cNvPr id="8" name="Text Placeholder 7">
            <a:extLst>
              <a:ext uri="{FF2B5EF4-FFF2-40B4-BE49-F238E27FC236}">
                <a16:creationId xmlns:a16="http://schemas.microsoft.com/office/drawing/2014/main" id="{32E300DE-75A8-5B41-97DE-2C4A118FB98D}"/>
              </a:ext>
            </a:extLst>
          </p:cNvPr>
          <p:cNvSpPr>
            <a:spLocks noGrp="1"/>
          </p:cNvSpPr>
          <p:nvPr>
            <p:ph type="body" sz="quarter" idx="58"/>
          </p:nvPr>
        </p:nvSpPr>
        <p:spPr>
          <a:xfrm>
            <a:off x="3545480" y="342900"/>
            <a:ext cx="2964645" cy="670746"/>
          </a:xfrm>
        </p:spPr>
        <p:txBody>
          <a:bodyPr/>
          <a:lstStyle/>
          <a:p>
            <a:r>
              <a:rPr lang="en-US" sz="1200" b="1" dirty="0">
                <a:solidFill>
                  <a:srgbClr val="31475E"/>
                </a:solidFill>
                <a:latin typeface="Gotham Medium"/>
                <a:cs typeface="Calibri" panose="020F0502020204030204" pitchFamily="34" charset="0"/>
              </a:rPr>
              <a:t>Wie stellt Ihr Unternehmen sicher, dass Männer und Frauen im Unternehmen gleich bezahlt werden? Sind die Gehälter für alle Positionen gleich und sind sie verhandelbar?</a:t>
            </a:r>
          </a:p>
        </p:txBody>
      </p:sp>
      <p:sp>
        <p:nvSpPr>
          <p:cNvPr id="6" name="Text Placeholder 5">
            <a:extLst>
              <a:ext uri="{FF2B5EF4-FFF2-40B4-BE49-F238E27FC236}">
                <a16:creationId xmlns:a16="http://schemas.microsoft.com/office/drawing/2014/main" id="{034BCEF5-29D2-674D-97F3-DE8DFD23311C}"/>
              </a:ext>
            </a:extLst>
          </p:cNvPr>
          <p:cNvSpPr>
            <a:spLocks noGrp="1"/>
          </p:cNvSpPr>
          <p:nvPr>
            <p:ph type="body" sz="quarter" idx="32"/>
          </p:nvPr>
        </p:nvSpPr>
        <p:spPr>
          <a:xfrm>
            <a:off x="3544860" y="1175541"/>
            <a:ext cx="2955193" cy="935199"/>
          </a:xfrm>
        </p:spPr>
        <p:txBody>
          <a:bodyPr/>
          <a:lstStyle/>
          <a:p>
            <a:r>
              <a:rPr lang="en-US" sz="1200" dirty="0">
                <a:solidFill>
                  <a:schemeClr val="tx1"/>
                </a:solidFill>
                <a:latin typeface="Calibri" panose="020F0502020204030204" pitchFamily="34" charset="0"/>
                <a:cs typeface="Calibri" panose="020F0502020204030204" pitchFamily="34" charset="0"/>
              </a:rPr>
              <a:t>Erfahrung, Ausbildung usw. werden analysiert. Dem Geschlecht wird keine Beachtung geschenkt. In unserem Unternehmen gibt es kein geschlechtsspezifisches Lohngefälle. In der Regel gibt es keine Möglichkeit, über das Gehalt zu verhandeln. </a:t>
            </a:r>
          </a:p>
        </p:txBody>
      </p:sp>
      <p:sp>
        <p:nvSpPr>
          <p:cNvPr id="12" name="Text Placeholder 11">
            <a:extLst>
              <a:ext uri="{FF2B5EF4-FFF2-40B4-BE49-F238E27FC236}">
                <a16:creationId xmlns:a16="http://schemas.microsoft.com/office/drawing/2014/main" id="{99F48450-7894-5B40-BE43-18D74A466A54}"/>
              </a:ext>
            </a:extLst>
          </p:cNvPr>
          <p:cNvSpPr>
            <a:spLocks noGrp="1"/>
          </p:cNvSpPr>
          <p:nvPr>
            <p:ph type="body" sz="quarter" idx="62"/>
          </p:nvPr>
        </p:nvSpPr>
        <p:spPr>
          <a:xfrm>
            <a:off x="3655977" y="2068367"/>
            <a:ext cx="2964645" cy="558885"/>
          </a:xfrm>
        </p:spPr>
        <p:txBody>
          <a:bodyPr/>
          <a:lstStyle/>
          <a:p>
            <a:r>
              <a:rPr lang="en-US" sz="1200" b="1" dirty="0">
                <a:solidFill>
                  <a:srgbClr val="31475E"/>
                </a:solidFill>
                <a:latin typeface="Gotham Medium"/>
                <a:cs typeface="Calibri" panose="020F0502020204030204" pitchFamily="34" charset="0"/>
              </a:rPr>
              <a:t>Ist das Leistungssystem gleichermaßen auf die Bedürfnisse von Männern und Frauen zugeschnitten?</a:t>
            </a:r>
          </a:p>
        </p:txBody>
      </p:sp>
      <p:sp>
        <p:nvSpPr>
          <p:cNvPr id="13"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655977" y="2849498"/>
            <a:ext cx="2955193" cy="537062"/>
          </a:xfrm>
        </p:spPr>
        <p:txBody>
          <a:bodyPr/>
          <a:lstStyle/>
          <a:p>
            <a:r>
              <a:rPr lang="en-US" sz="1200">
                <a:solidFill>
                  <a:schemeClr val="tx1"/>
                </a:solidFill>
                <a:latin typeface="Calibri" panose="020F0502020204030204" pitchFamily="34" charset="0"/>
                <a:cs typeface="Calibri" panose="020F0502020204030204" pitchFamily="34" charset="0"/>
              </a:rPr>
              <a:t>Natürlich ist das Leistungssystem gleichermaßen auf die Bedürfnisse von Männern und Frauen zugeschnitten.</a:t>
            </a:r>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0" y="2110740"/>
            <a:ext cx="2421108" cy="1632228"/>
          </a:xfrm>
          <a:prstGeom prst="rect">
            <a:avLst/>
          </a:prstGeom>
        </p:spPr>
        <p:txBody>
          <a:bodyPr/>
          <a:lstStyle/>
          <a:p>
            <a:r>
              <a:rPr lang="en-US" sz="1600" dirty="0"/>
              <a:t>"In unserem Unternehmen gibt es keine geschlechtsspezifischen Lohnunterschiede</a:t>
            </a:r>
            <a:r>
              <a:rPr lang="pl-PL" sz="1600" dirty="0"/>
              <a:t>".</a:t>
            </a:r>
            <a:endParaRPr lang="en-US" sz="1600"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cxnSp>
        <p:nvCxnSpPr>
          <p:cNvPr id="23" name="Straight Connector 22">
            <a:extLst>
              <a:ext uri="{FF2B5EF4-FFF2-40B4-BE49-F238E27FC236}">
                <a16:creationId xmlns:a16="http://schemas.microsoft.com/office/drawing/2014/main" id="{C5A97121-7A4A-4544-B123-E8C0D032ACF1}"/>
              </a:ext>
            </a:extLst>
          </p:cNvPr>
          <p:cNvCxnSpPr>
            <a:cxnSpLocks/>
          </p:cNvCxnSpPr>
          <p:nvPr/>
        </p:nvCxnSpPr>
        <p:spPr>
          <a:xfrm flipH="1">
            <a:off x="3429000" y="2713400"/>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EDA1903C-2DB1-4D59-BCBF-59B62D7F2D7E}"/>
              </a:ext>
            </a:extLst>
          </p:cNvPr>
          <p:cNvSpPr/>
          <p:nvPr/>
        </p:nvSpPr>
        <p:spPr>
          <a:xfrm>
            <a:off x="2958278" y="241479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4" name="Symbol zastępczy tekstu 13"/>
          <p:cNvSpPr>
            <a:spLocks noGrp="1"/>
          </p:cNvSpPr>
          <p:nvPr>
            <p:ph type="body" sz="quarter" idx="61"/>
          </p:nvPr>
        </p:nvSpPr>
        <p:spPr/>
        <p:txBody>
          <a:bodyPr/>
          <a:lstStyle/>
          <a:p>
            <a:r>
              <a:rPr lang="pl-PL" sz="1200" b="1" dirty="0">
                <a:latin typeface="Calibri" panose="020F0502020204030204" pitchFamily="34" charset="0"/>
                <a:cs typeface="Calibri" panose="020F0502020204030204" pitchFamily="34" charset="0"/>
              </a:rPr>
              <a:t>Marlena Biadała-Domino</a:t>
            </a:r>
            <a:endParaRPr lang="en-US"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p:txBody>
      </p:sp>
      <p:sp>
        <p:nvSpPr>
          <p:cNvPr id="15" name="Text Placeholder 11">
            <a:extLst>
              <a:ext uri="{FF2B5EF4-FFF2-40B4-BE49-F238E27FC236}">
                <a16:creationId xmlns:a16="http://schemas.microsoft.com/office/drawing/2014/main" id="{99F48450-7894-5B40-BE43-18D74A466A54}"/>
              </a:ext>
            </a:extLst>
          </p:cNvPr>
          <p:cNvSpPr txBox="1">
            <a:spLocks/>
          </p:cNvSpPr>
          <p:nvPr/>
        </p:nvSpPr>
        <p:spPr>
          <a:xfrm>
            <a:off x="3715133" y="3463525"/>
            <a:ext cx="2964645" cy="558885"/>
          </a:xfrm>
          <a:prstGeom prst="rect">
            <a:avLst/>
          </a:prstGeom>
        </p:spPr>
        <p:txBody>
          <a:bodyPr anchor="ctr">
            <a:noAutofit/>
          </a:bodyPr>
          <a:lstStyle/>
          <a:p>
            <a:pPr lvl="0" algn="l" defTabSz="583729" hangingPunct="1">
              <a:lnSpc>
                <a:spcPts val="1420"/>
              </a:lnSpc>
            </a:pPr>
            <a:r>
              <a:rPr lang="en-US" sz="1200" b="1" dirty="0">
                <a:solidFill>
                  <a:srgbClr val="31475E"/>
                </a:solidFill>
                <a:latin typeface="Gotham Medium"/>
                <a:ea typeface="Montserrat Light"/>
                <a:cs typeface="Calibri" panose="020F0502020204030204" pitchFamily="34" charset="0"/>
                <a:sym typeface="Montserrat Light"/>
              </a:rPr>
              <a:t>Wie würden Sie Ihre Arbeitsbedingungen bewerten? (Arbeitsmittel, Arbeitszeiten, Anreizsystem usw.).</a:t>
            </a:r>
            <a:endParaRPr kumimoji="0" lang="en-US" sz="1200" b="1" i="0" u="none" strike="noStrike" kern="0" cap="none" spc="0" normalizeH="0" baseline="0" noProof="0" dirty="0">
              <a:ln>
                <a:noFill/>
              </a:ln>
              <a:solidFill>
                <a:srgbClr val="31475E"/>
              </a:solidFill>
              <a:effectLst/>
              <a:uLnTx/>
              <a:uFillTx/>
              <a:latin typeface="Gotham Medium"/>
              <a:ea typeface="Montserrat Light"/>
              <a:cs typeface="Calibri" panose="020F0502020204030204" pitchFamily="34" charset="0"/>
              <a:sym typeface="Montserrat Light"/>
            </a:endParaRPr>
          </a:p>
        </p:txBody>
      </p:sp>
      <p:sp>
        <p:nvSpPr>
          <p:cNvPr id="16" name="Text Placeholder 12">
            <a:extLst>
              <a:ext uri="{FF2B5EF4-FFF2-40B4-BE49-F238E27FC236}">
                <a16:creationId xmlns:a16="http://schemas.microsoft.com/office/drawing/2014/main" id="{1451C442-3473-6844-92C2-36ED35637D5F}"/>
              </a:ext>
            </a:extLst>
          </p:cNvPr>
          <p:cNvSpPr txBox="1">
            <a:spLocks/>
          </p:cNvSpPr>
          <p:nvPr/>
        </p:nvSpPr>
        <p:spPr>
          <a:xfrm>
            <a:off x="3724585" y="4260997"/>
            <a:ext cx="2955193" cy="1093322"/>
          </a:xfrm>
          <a:prstGeom prst="rect">
            <a:avLst/>
          </a:prstGeom>
        </p:spPr>
        <p:txBody>
          <a:bodyPr numCol="1" spcCol="288000" anchor="t">
            <a:noAutofit/>
          </a:bodyPr>
          <a:lstStyle/>
          <a:p>
            <a:pPr lvl="0" algn="just" defTabSz="583729" hangingPunct="1">
              <a:buClr>
                <a:srgbClr val="C2D237"/>
              </a:buClr>
            </a:pPr>
            <a:r>
              <a:rPr lang="en-US" sz="1200" dirty="0">
                <a:solidFill>
                  <a:schemeClr val="tx1"/>
                </a:solidFill>
                <a:latin typeface="Calibri" panose="020F0502020204030204" pitchFamily="34" charset="0"/>
                <a:ea typeface="Montserrat Light"/>
                <a:cs typeface="Calibri" panose="020F0502020204030204" pitchFamily="34" charset="0"/>
                <a:sym typeface="Montserrat Light"/>
              </a:rPr>
              <a:t>Ich bin sehr zufrieden</a:t>
            </a:r>
            <a:r>
              <a:rPr lang="pl-PL" sz="1200" dirty="0">
                <a:solidFill>
                  <a:schemeClr val="tx1"/>
                </a:solidFill>
                <a:latin typeface="Calibri" panose="020F0502020204030204" pitchFamily="34" charset="0"/>
                <a:ea typeface="Montserrat Light"/>
                <a:cs typeface="Calibri" panose="020F0502020204030204" pitchFamily="34" charset="0"/>
                <a:sym typeface="Montserrat Light"/>
              </a:rPr>
              <a:t>.</a:t>
            </a:r>
            <a:endParaRPr kumimoji="0" lang="en-US" sz="1200" b="0" i="0" u="none" strike="noStrike" kern="0" cap="none" spc="0" normalizeH="0" baseline="0" noProof="0" dirty="0">
              <a:ln>
                <a:noFill/>
              </a:ln>
              <a:solidFill>
                <a:schemeClr val="tx1"/>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7" name="Oval 23">
            <a:extLst>
              <a:ext uri="{FF2B5EF4-FFF2-40B4-BE49-F238E27FC236}">
                <a16:creationId xmlns:a16="http://schemas.microsoft.com/office/drawing/2014/main" id="{EDA1903C-2DB1-4D59-BCBF-59B62D7F2D7E}"/>
              </a:ext>
            </a:extLst>
          </p:cNvPr>
          <p:cNvSpPr/>
          <p:nvPr/>
        </p:nvSpPr>
        <p:spPr>
          <a:xfrm>
            <a:off x="2967172" y="387320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8" name="Straight Connector 22">
            <a:extLst>
              <a:ext uri="{FF2B5EF4-FFF2-40B4-BE49-F238E27FC236}">
                <a16:creationId xmlns:a16="http://schemas.microsoft.com/office/drawing/2014/main" id="{C5A97121-7A4A-4544-B123-E8C0D032ACF1}"/>
              </a:ext>
            </a:extLst>
          </p:cNvPr>
          <p:cNvCxnSpPr>
            <a:cxnSpLocks/>
          </p:cNvCxnSpPr>
          <p:nvPr/>
        </p:nvCxnSpPr>
        <p:spPr>
          <a:xfrm flipH="1">
            <a:off x="3465365" y="4171808"/>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 name="Text Placeholder 7">
            <a:extLst>
              <a:ext uri="{FF2B5EF4-FFF2-40B4-BE49-F238E27FC236}">
                <a16:creationId xmlns:a16="http://schemas.microsoft.com/office/drawing/2014/main" id="{BC8AF874-55EA-9A67-FB6A-EE4E0041A2A4}"/>
              </a:ext>
            </a:extLst>
          </p:cNvPr>
          <p:cNvSpPr txBox="1">
            <a:spLocks/>
          </p:cNvSpPr>
          <p:nvPr/>
        </p:nvSpPr>
        <p:spPr>
          <a:xfrm>
            <a:off x="3677062" y="4731849"/>
            <a:ext cx="2814216" cy="519959"/>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b="1" dirty="0">
                <a:solidFill>
                  <a:srgbClr val="31475E"/>
                </a:solidFill>
                <a:latin typeface="Gotham Medium"/>
                <a:cs typeface="Calibri" panose="020F0502020204030204" pitchFamily="34" charset="0"/>
                <a:sym typeface="FontAwesome"/>
              </a:rPr>
              <a:t>Erleichtert das Unternehmen den Frauen die Vereinbarkeit von Beruf und Familie?</a:t>
            </a:r>
          </a:p>
        </p:txBody>
      </p:sp>
      <p:sp>
        <p:nvSpPr>
          <p:cNvPr id="5" name="Text Placeholder 5">
            <a:extLst>
              <a:ext uri="{FF2B5EF4-FFF2-40B4-BE49-F238E27FC236}">
                <a16:creationId xmlns:a16="http://schemas.microsoft.com/office/drawing/2014/main" id="{ACBFFFD2-8E05-C359-137B-6732E6C4AC13}"/>
              </a:ext>
            </a:extLst>
          </p:cNvPr>
          <p:cNvSpPr txBox="1">
            <a:spLocks/>
          </p:cNvSpPr>
          <p:nvPr/>
        </p:nvSpPr>
        <p:spPr>
          <a:xfrm>
            <a:off x="3677062" y="5358313"/>
            <a:ext cx="5412847" cy="424040"/>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3D3C7D"/>
                </a:solidFill>
                <a:uFillTx/>
                <a:latin typeface="Gotham Medium" pitchFamily="2" charset="0"/>
                <a:ea typeface="Montserrat Light"/>
                <a:cs typeface="Gotham Medium"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dirty="0">
                <a:solidFill>
                  <a:schemeClr val="tx1"/>
                </a:solidFill>
                <a:latin typeface="Calibri" panose="020F0502020204030204" pitchFamily="34" charset="0"/>
                <a:cs typeface="Calibri" panose="020F0502020204030204" pitchFamily="34" charset="0"/>
              </a:rPr>
              <a:t>Ja, z. B. Home Office und flexible Arbeitszeiten </a:t>
            </a:r>
          </a:p>
        </p:txBody>
      </p:sp>
      <p:sp>
        <p:nvSpPr>
          <p:cNvPr id="7" name="Text Placeholder 11">
            <a:extLst>
              <a:ext uri="{FF2B5EF4-FFF2-40B4-BE49-F238E27FC236}">
                <a16:creationId xmlns:a16="http://schemas.microsoft.com/office/drawing/2014/main" id="{A7199B11-5E4E-753D-1FE9-86873982C21D}"/>
              </a:ext>
            </a:extLst>
          </p:cNvPr>
          <p:cNvSpPr txBox="1">
            <a:spLocks/>
          </p:cNvSpPr>
          <p:nvPr/>
        </p:nvSpPr>
        <p:spPr>
          <a:xfrm>
            <a:off x="3685385" y="5883865"/>
            <a:ext cx="3172615" cy="714854"/>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b="1" dirty="0">
                <a:solidFill>
                  <a:srgbClr val="31475E"/>
                </a:solidFill>
                <a:latin typeface="Gotham Medium"/>
                <a:cs typeface="Calibri" panose="020F0502020204030204" pitchFamily="34" charset="0"/>
              </a:rPr>
              <a:t>Passt das Unternehmen die Arbeitsbedingungen an die Bedürfnisse/Kapazitäten der Beschäftigten an (z. B. haben Männer und Frauen Zugang zu den gleichen Geräten/Werkzeugen an den Arbeitsplätzen, flexible Arbeitszeiten usw.)? )</a:t>
            </a:r>
          </a:p>
        </p:txBody>
      </p:sp>
      <p:sp>
        <p:nvSpPr>
          <p:cNvPr id="19" name="Text Placeholder 12">
            <a:extLst>
              <a:ext uri="{FF2B5EF4-FFF2-40B4-BE49-F238E27FC236}">
                <a16:creationId xmlns:a16="http://schemas.microsoft.com/office/drawing/2014/main" id="{0DDD92E4-7B3E-00BB-B44F-59DA831577CD}"/>
              </a:ext>
            </a:extLst>
          </p:cNvPr>
          <p:cNvSpPr txBox="1">
            <a:spLocks/>
          </p:cNvSpPr>
          <p:nvPr/>
        </p:nvSpPr>
        <p:spPr>
          <a:xfrm>
            <a:off x="3754869" y="6897038"/>
            <a:ext cx="2321845" cy="488900"/>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
                <a:srgbClr val="C2D237"/>
              </a:buClr>
              <a:buSzTx/>
              <a:buFont typeface="Arial" panose="020B0604020202020204" pitchFamily="34" charset="0"/>
              <a:buNone/>
              <a:tabLst/>
              <a:defRPr sz="1000" b="0" i="0" u="none" strike="noStrike" cap="none" spc="0" baseline="0">
                <a:ln>
                  <a:noFill/>
                </a:ln>
                <a:solidFill>
                  <a:srgbClr val="3D3C7D"/>
                </a:solidFill>
                <a:uFillTx/>
                <a:latin typeface="Gotham Medium" pitchFamily="2" charset="0"/>
                <a:ea typeface="Montserrat Light"/>
                <a:cs typeface="Gotham Medium"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dirty="0">
                <a:solidFill>
                  <a:schemeClr val="tx1"/>
                </a:solidFill>
                <a:latin typeface="Calibri" panose="020F0502020204030204" pitchFamily="34" charset="0"/>
                <a:cs typeface="Calibri" panose="020F0502020204030204" pitchFamily="34" charset="0"/>
              </a:rPr>
              <a:t>Ja, Arbeitsplätze sind ergonomisch, wenn es keine gesundheitlichen und sicherheitstechnischen Kontraindikationen gibt, und sowohl Männer als auch Frauen arbeiten an diesem Arbeitsplatz.</a:t>
            </a:r>
          </a:p>
        </p:txBody>
      </p:sp>
      <p:sp>
        <p:nvSpPr>
          <p:cNvPr id="20" name="Oval 23">
            <a:extLst>
              <a:ext uri="{FF2B5EF4-FFF2-40B4-BE49-F238E27FC236}">
                <a16:creationId xmlns:a16="http://schemas.microsoft.com/office/drawing/2014/main" id="{4D2983A0-37C3-426F-D7E0-8E0FC4A90B75}"/>
              </a:ext>
            </a:extLst>
          </p:cNvPr>
          <p:cNvSpPr/>
          <p:nvPr/>
        </p:nvSpPr>
        <p:spPr>
          <a:xfrm>
            <a:off x="3028886" y="503102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1" name="Straight Connector 22">
            <a:extLst>
              <a:ext uri="{FF2B5EF4-FFF2-40B4-BE49-F238E27FC236}">
                <a16:creationId xmlns:a16="http://schemas.microsoft.com/office/drawing/2014/main" id="{0D6AB5ED-D128-4F7A-CB4F-53FDF58FAC6C}"/>
              </a:ext>
            </a:extLst>
          </p:cNvPr>
          <p:cNvCxnSpPr>
            <a:cxnSpLocks/>
          </p:cNvCxnSpPr>
          <p:nvPr/>
        </p:nvCxnSpPr>
        <p:spPr>
          <a:xfrm flipH="1">
            <a:off x="3527079" y="5329634"/>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2" name="Oval 23">
            <a:extLst>
              <a:ext uri="{FF2B5EF4-FFF2-40B4-BE49-F238E27FC236}">
                <a16:creationId xmlns:a16="http://schemas.microsoft.com/office/drawing/2014/main" id="{36E4384A-58CA-822E-E8CE-AFB7FAE8B356}"/>
              </a:ext>
            </a:extLst>
          </p:cNvPr>
          <p:cNvSpPr/>
          <p:nvPr/>
        </p:nvSpPr>
        <p:spPr>
          <a:xfrm>
            <a:off x="3101593" y="645331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7" name="Straight Connector 22">
            <a:extLst>
              <a:ext uri="{FF2B5EF4-FFF2-40B4-BE49-F238E27FC236}">
                <a16:creationId xmlns:a16="http://schemas.microsoft.com/office/drawing/2014/main" id="{04284C42-AE7A-E7B2-6C93-A8ED0737FC35}"/>
              </a:ext>
            </a:extLst>
          </p:cNvPr>
          <p:cNvCxnSpPr>
            <a:cxnSpLocks/>
          </p:cNvCxnSpPr>
          <p:nvPr/>
        </p:nvCxnSpPr>
        <p:spPr>
          <a:xfrm flipH="1">
            <a:off x="3400199" y="6751917"/>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2301571"/>
      </p:ext>
    </p:extLst>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76396" y="740567"/>
            <a:ext cx="5435599" cy="348400"/>
          </a:xfrm>
        </p:spPr>
        <p:txBody>
          <a:bodyPr/>
          <a:lstStyle/>
          <a:p>
            <a:r>
              <a:rPr lang="en-US" sz="1400" b="1" dirty="0">
                <a:solidFill>
                  <a:srgbClr val="31475E"/>
                </a:solidFill>
                <a:latin typeface="Gotham Medium"/>
                <a:cs typeface="Calibri" panose="020F0502020204030204" pitchFamily="34" charset="0"/>
              </a:rPr>
              <a:t>Hält sich das Unternehmen strikt an das Gesetz gegen die Diskriminierung von Arbeitnehmern aufgrund ihres Geschlechts, ihres Alters, ihrer Religion, ihrer Rasse usw., und sind Sie (persönlich oder gegenüber einer anderen Person) an Ihrem Arbeitsplatz tatsächlich auf Diskriminierung aufgrund des Geschlechts gestoßen?</a:t>
            </a: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982414" y="1525367"/>
            <a:ext cx="5556271" cy="1134013"/>
          </a:xfrm>
        </p:spPr>
        <p:txBody>
          <a:bodyPr numCol="2"/>
          <a:lstStyle/>
          <a:p>
            <a:r>
              <a:rPr lang="en-US" sz="1200" dirty="0">
                <a:latin typeface="Calibri" panose="020F0502020204030204" pitchFamily="34" charset="0"/>
                <a:cs typeface="Calibri" panose="020F0502020204030204" pitchFamily="34" charset="0"/>
              </a:rPr>
              <a:t>Ja, die Gleichbehandlung ist Teil unserer Unternehmenskultur. Ich bin persönlich noch nicht auf geschlechtsspezifische Diskriminierung gestoßen. Das Unternehmen hat eine formelle Anti-Mobbing-Politik. Bisher gab es keine Vorfälle von sexueller Belästigung von Frauen im Unternehmen, aber wir haben ein Unternehmensgremium, das sich mit typischer sexueller Belästigung befasst, und es gibt eine E-Mail-Adresse, an die ein solches Verhalten gemeldet werden kann.</a:t>
            </a:r>
          </a:p>
        </p:txBody>
      </p:sp>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982415" y="3013782"/>
            <a:ext cx="5435600" cy="759544"/>
          </a:xfrm>
        </p:spPr>
        <p:txBody>
          <a:bodyPr/>
          <a:lstStyle/>
          <a:p>
            <a:r>
              <a:rPr lang="en-US" sz="1400" b="1" dirty="0">
                <a:solidFill>
                  <a:srgbClr val="31475E"/>
                </a:solidFill>
                <a:latin typeface="Gotham Medium"/>
                <a:cs typeface="Calibri" panose="020F0502020204030204" pitchFamily="34" charset="0"/>
              </a:rPr>
              <a:t>Gibt es unter den Fach- und Führungskräften des Unternehmens gleich viele Frauen und Männer und fördert das Unternehmen weibliche Führungskräfte? Wie viele Führungspositionen im Unternehmen (in Prozent) sind mit Frauen besetzt?</a:t>
            </a:r>
          </a:p>
        </p:txBody>
      </p:sp>
      <p:sp>
        <p:nvSpPr>
          <p:cNvPr id="5" name="Text Placeholder 4">
            <a:extLst>
              <a:ext uri="{FF2B5EF4-FFF2-40B4-BE49-F238E27FC236}">
                <a16:creationId xmlns:a16="http://schemas.microsoft.com/office/drawing/2014/main" id="{302B8BC0-D708-0A41-B729-60C0167B70C6}"/>
              </a:ext>
            </a:extLst>
          </p:cNvPr>
          <p:cNvSpPr>
            <a:spLocks noGrp="1"/>
          </p:cNvSpPr>
          <p:nvPr>
            <p:ph type="body" sz="quarter" idx="60"/>
          </p:nvPr>
        </p:nvSpPr>
        <p:spPr>
          <a:xfrm>
            <a:off x="1021835" y="4175760"/>
            <a:ext cx="4213765" cy="824386"/>
          </a:xfrm>
        </p:spPr>
        <p:txBody>
          <a:bodyPr numCol="1"/>
          <a:lstStyle/>
          <a:p>
            <a:r>
              <a:rPr lang="en-US" sz="1200" dirty="0">
                <a:latin typeface="Calibri" panose="020F0502020204030204" pitchFamily="34" charset="0"/>
                <a:cs typeface="Calibri" panose="020F0502020204030204" pitchFamily="34" charset="0"/>
              </a:rPr>
              <a:t>Ich denke, diese Gruppe ist zahlenmäßig den Männern minimal unterlegen. Es gibt etwa 35 % Frauen in Führungspositionen.</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134248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39453" y="104388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38862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79183" y="358759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1" name="Oval 39">
            <a:extLst>
              <a:ext uri="{FF2B5EF4-FFF2-40B4-BE49-F238E27FC236}">
                <a16:creationId xmlns:a16="http://schemas.microsoft.com/office/drawing/2014/main" id="{DF60D300-7175-46F8-A2D2-00AF17FF0EF9}"/>
              </a:ext>
            </a:extLst>
          </p:cNvPr>
          <p:cNvSpPr/>
          <p:nvPr/>
        </p:nvSpPr>
        <p:spPr>
          <a:xfrm>
            <a:off x="385203" y="639175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2"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6690360"/>
            <a:ext cx="45006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Text Placeholder 4">
            <a:extLst>
              <a:ext uri="{FF2B5EF4-FFF2-40B4-BE49-F238E27FC236}">
                <a16:creationId xmlns:a16="http://schemas.microsoft.com/office/drawing/2014/main" id="{302B8BC0-D708-0A41-B729-60C0167B70C6}"/>
              </a:ext>
            </a:extLst>
          </p:cNvPr>
          <p:cNvSpPr txBox="1">
            <a:spLocks/>
          </p:cNvSpPr>
          <p:nvPr/>
        </p:nvSpPr>
        <p:spPr>
          <a:xfrm>
            <a:off x="876395" y="6690360"/>
            <a:ext cx="5435600" cy="958694"/>
          </a:xfrm>
          <a:prstGeom prst="rect">
            <a:avLst/>
          </a:prstGeom>
        </p:spPr>
        <p:txBody>
          <a:bodyPr numCol="2" spcCol="288000" anchor="t">
            <a:noAutofit/>
          </a:bodyPr>
          <a:lstStyle/>
          <a:p>
            <a:pPr lvl="0" algn="just" defTabSz="583729" hangingPunct="1"/>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4" name="Text Placeholder 3">
            <a:extLst>
              <a:ext uri="{FF2B5EF4-FFF2-40B4-BE49-F238E27FC236}">
                <a16:creationId xmlns:a16="http://schemas.microsoft.com/office/drawing/2014/main" id="{9629A14F-7683-FC4A-9A4A-7EDC1C610693}"/>
              </a:ext>
            </a:extLst>
          </p:cNvPr>
          <p:cNvSpPr txBox="1">
            <a:spLocks/>
          </p:cNvSpPr>
          <p:nvPr/>
        </p:nvSpPr>
        <p:spPr>
          <a:xfrm>
            <a:off x="1028795" y="5684520"/>
            <a:ext cx="4206805" cy="568791"/>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am Medium"/>
                <a:cs typeface="Calibri" panose="020F0502020204030204" pitchFamily="34" charset="0"/>
                <a:sym typeface="Montserrat Light"/>
              </a:rPr>
              <a:t>Gibt es ein Phänomen der "gläsernen Decke für Frauen"?  (d. h. Frauen erreichen eine bestimmte maximale Karrierestufe und werden nicht weiter befördert), und unterstützt das Unternehmen Frauen in irgendeiner Weise bei der Erlangung höherer Positionen? (Gibt es z. B. spezielle Schulungen, Workshops zur Förderung der Führungskarriere von Frauen, Praktika für Frauen, Karriere-Coaching? )</a:t>
            </a:r>
          </a:p>
        </p:txBody>
      </p:sp>
      <p:sp>
        <p:nvSpPr>
          <p:cNvPr id="16" name="Text Placeholder 4">
            <a:extLst>
              <a:ext uri="{FF2B5EF4-FFF2-40B4-BE49-F238E27FC236}">
                <a16:creationId xmlns:a16="http://schemas.microsoft.com/office/drawing/2014/main" id="{302B8BC0-D708-0A41-B729-60C0167B70C6}"/>
              </a:ext>
            </a:extLst>
          </p:cNvPr>
          <p:cNvSpPr txBox="1">
            <a:spLocks/>
          </p:cNvSpPr>
          <p:nvPr/>
        </p:nvSpPr>
        <p:spPr>
          <a:xfrm>
            <a:off x="982415" y="6890864"/>
            <a:ext cx="4160425" cy="758190"/>
          </a:xfrm>
          <a:prstGeom prst="rect">
            <a:avLst/>
          </a:prstGeom>
        </p:spPr>
        <p:txBody>
          <a:bodyPr numCol="1" spcCol="288000" anchor="t">
            <a:noAutofit/>
          </a:bodyPr>
          <a:lstStyle/>
          <a:p>
            <a:pPr lvl="0" algn="just" defTabSz="583729" hangingPunct="1"/>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Nein, das Phänomen der "gläsernen Decke für Frauen" gibt es in unserem Unternehmen nicht. Die Tatsache, dass sich Frauen auf höhere Positionen bewerben, ist im Unternehmen eine Selbstverständlichkeit. Es wird keine besondere Ausbildung angeboten.</a:t>
            </a:r>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1667412980"/>
      </p:ext>
    </p:extLst>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5505067" cy="510196"/>
          </a:xfrm>
        </p:spPr>
        <p:txBody>
          <a:bodyPr/>
          <a:lstStyle/>
          <a:p>
            <a:r>
              <a:rPr lang="en-GB" sz="2400" b="1" dirty="0">
                <a:solidFill>
                  <a:srgbClr val="ED5957"/>
                </a:solidFill>
                <a:effectLst/>
                <a:latin typeface="Gotham Medium"/>
                <a:ea typeface="Calibri" panose="020F0502020204030204" pitchFamily="34" charset="0"/>
                <a:cs typeface="Times New Roman" panose="02020603050405020304" pitchFamily="18" charset="0"/>
              </a:rPr>
              <a:t>3. Frauen in Logistikunternehmen</a:t>
            </a:r>
            <a:endParaRPr lang="en-US" sz="18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3031216"/>
          </a:xfrm>
        </p:spPr>
        <p:txBody>
          <a:bodyPr/>
          <a:lstStyle/>
          <a:p>
            <a:pPr marL="720867" lvl="1" indent="-34290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IKEA: Polen </a:t>
            </a: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RABEN</a:t>
            </a:r>
            <a:endParaRPr lang="en-GB" sz="1600" dirty="0">
              <a:latin typeface="Calibri" panose="020F0502020204030204" pitchFamily="34" charset="0"/>
              <a:ea typeface="Calibri" panose="020F0502020204030204" pitchFamily="34" charset="0"/>
              <a:cs typeface="Times New Roman" panose="02020603050405020304" pitchFamily="18" charset="0"/>
            </a:endParaRP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KOPIA </a:t>
            </a:r>
          </a:p>
          <a:p>
            <a:pPr marL="171450" indent="-171450" algn="just">
              <a:spcBef>
                <a:spcPts val="195"/>
              </a:spcBef>
              <a:spcAft>
                <a:spcPts val="0"/>
              </a:spcAft>
              <a:buFont typeface="Arial" panose="020B0604020202020204" pitchFamily="34" charset="0"/>
              <a:buChar char="•"/>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911249674"/>
      </p:ext>
    </p:extLst>
  </p:cSld>
  <p:clrMapOvr>
    <a:masterClrMapping/>
  </p:clrMapOvr>
  <p:transition spd="med"/>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380942A-A785-B85A-E923-FEB9DBFD152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8953" y="7646574"/>
            <a:ext cx="2694085" cy="1768574"/>
          </a:xfrm>
          <a:prstGeom prst="rect">
            <a:avLst/>
          </a:prstGeo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70925" y="2711955"/>
            <a:ext cx="3238121" cy="5891605"/>
          </a:xfrm>
        </p:spPr>
        <p:txBody>
          <a:bodyPr/>
          <a:lstStyle/>
          <a:p>
            <a:r>
              <a:rPr lang="en-US" sz="1200" dirty="0">
                <a:latin typeface="Calibri" panose="020F0502020204030204" pitchFamily="34" charset="0"/>
                <a:cs typeface="Calibri" panose="020F0502020204030204" pitchFamily="34" charset="0"/>
              </a:rPr>
              <a:t>Anfang der 1960er Jahre begann die schwedische Möbelindustrie, das Unternehmen wegen der niedrigen Preise zu boykottieren. Zu diesem Zeitpunkt beschloss Ingvar Kamprad, eine Zusammenarbeit mit polnischen Unternehmen einzugehen. Den ersten Auftrag in Polen erteilte Kamprad im Januar 1961 an die </a:t>
            </a:r>
            <a:r>
              <a:rPr lang="en-US" sz="1200" dirty="0" err="1">
                <a:latin typeface="Calibri" panose="020F0502020204030204" pitchFamily="34" charset="0"/>
                <a:cs typeface="Calibri" panose="020F0502020204030204" pitchFamily="34" charset="0"/>
              </a:rPr>
              <a:t>Firma Zakłady Mebli </a:t>
            </a:r>
            <a:r>
              <a:rPr lang="en-US" sz="1200" dirty="0">
                <a:latin typeface="Calibri" panose="020F0502020204030204" pitchFamily="34" charset="0"/>
                <a:cs typeface="Calibri" panose="020F0502020204030204" pitchFamily="34" charset="0"/>
              </a:rPr>
              <a:t>Bent in </a:t>
            </a:r>
            <a:r>
              <a:rPr lang="en-US" sz="1200" dirty="0" err="1">
                <a:latin typeface="Calibri" panose="020F0502020204030204" pitchFamily="34" charset="0"/>
                <a:cs typeface="Calibri" panose="020F0502020204030204" pitchFamily="34" charset="0"/>
              </a:rPr>
              <a:t>Radomsko</a:t>
            </a:r>
            <a:r>
              <a:rPr lang="en-US" sz="1200" dirty="0">
                <a:latin typeface="Calibri" panose="020F0502020204030204" pitchFamily="34" charset="0"/>
                <a:cs typeface="Calibri" panose="020F0502020204030204" pitchFamily="34" charset="0"/>
              </a:rPr>
              <a:t>. Es handelte sich unter anderem um 500 Ögla-Stühle aus gebogenem Buchenholz. Vier Jahre später wurde dieser Stuhl beim Allt- und Hemmet-Test als Musterbeispiel für die Qualität des Unternehmens anerkannt. Im selben Jahr besuchte Ingvar Kamprad zusammen mit IKEA Möbeldesignern die Messe </a:t>
            </a:r>
            <a:r>
              <a:rPr lang="en-US" sz="1200" dirty="0" err="1">
                <a:latin typeface="Calibri" panose="020F0502020204030204" pitchFamily="34" charset="0"/>
                <a:cs typeface="Calibri" panose="020F0502020204030204" pitchFamily="34" charset="0"/>
              </a:rPr>
              <a:t>in Poznań</a:t>
            </a:r>
            <a:r>
              <a:rPr lang="en-US" sz="1200" dirty="0">
                <a:latin typeface="Calibri" panose="020F0502020204030204" pitchFamily="34" charset="0"/>
                <a:cs typeface="Calibri" panose="020F0502020204030204" pitchFamily="34" charset="0"/>
              </a:rPr>
              <a:t>. Im folgenden Jahr bestellte er 20.000 Stück dieser Art von Stühlen bei </a:t>
            </a:r>
            <a:r>
              <a:rPr lang="en-US" sz="1200" dirty="0" err="1">
                <a:latin typeface="Calibri" panose="020F0502020204030204" pitchFamily="34" charset="0"/>
                <a:cs typeface="Calibri" panose="020F0502020204030204" pitchFamily="34" charset="0"/>
              </a:rPr>
              <a:t>Fameg</a:t>
            </a:r>
            <a:r>
              <a:rPr lang="en-US" sz="1200" dirty="0">
                <a:latin typeface="Calibri" panose="020F0502020204030204" pitchFamily="34" charset="0"/>
                <a:cs typeface="Calibri" panose="020F0502020204030204" pitchFamily="34" charset="0"/>
              </a:rPr>
              <a:t>. Bis 2010 stieg der Wert der IKEA Aufträge in Polen auf etwa 6 Milliarden PLN. Der erste IKEA Vertrag in Polen betraf die Produktion von Möbeln und wurde 1961 mit dem staatlichen Unternehmen </a:t>
            </a:r>
            <a:r>
              <a:rPr lang="en-US" sz="1200" dirty="0" err="1">
                <a:latin typeface="Calibri" panose="020F0502020204030204" pitchFamily="34" charset="0"/>
                <a:cs typeface="Calibri" panose="020F0502020204030204" pitchFamily="34" charset="0"/>
              </a:rPr>
              <a:t>Fameg </a:t>
            </a:r>
            <a:r>
              <a:rPr lang="en-US" sz="1200" dirty="0">
                <a:latin typeface="Calibri" panose="020F0502020204030204" pitchFamily="34" charset="0"/>
                <a:cs typeface="Calibri" panose="020F0502020204030204" pitchFamily="34" charset="0"/>
              </a:rPr>
              <a:t>geschlossen. Am 19. September 1990 eröffnete das Unternehmen einen Start Shop in der </a:t>
            </a:r>
            <a:r>
              <a:rPr lang="en-US" sz="1200" dirty="0" err="1">
                <a:latin typeface="Calibri" panose="020F0502020204030204" pitchFamily="34" charset="0"/>
                <a:cs typeface="Calibri" panose="020F0502020204030204" pitchFamily="34" charset="0"/>
              </a:rPr>
              <a:t>Grażyny Bacewiczówny </a:t>
            </a:r>
            <a:r>
              <a:rPr lang="en-US" sz="1200" dirty="0">
                <a:latin typeface="Calibri" panose="020F0502020204030204" pitchFamily="34" charset="0"/>
                <a:cs typeface="Calibri" panose="020F0502020204030204" pitchFamily="34" charset="0"/>
              </a:rPr>
              <a:t>Straße im Warschauer Stadtteil </a:t>
            </a:r>
            <a:r>
              <a:rPr lang="en-US" sz="1200" dirty="0" err="1">
                <a:latin typeface="Calibri" panose="020F0502020204030204" pitchFamily="34" charset="0"/>
                <a:cs typeface="Calibri" panose="020F0502020204030204" pitchFamily="34" charset="0"/>
              </a:rPr>
              <a:t>Stokłosy</a:t>
            </a:r>
            <a:r>
              <a:rPr lang="en-US" sz="1200" dirty="0">
                <a:latin typeface="Calibri" panose="020F0502020204030204" pitchFamily="34" charset="0"/>
                <a:cs typeface="Calibri" panose="020F0502020204030204" pitchFamily="34" charset="0"/>
              </a:rPr>
              <a:t>, in dem ein begrenztes Sortiment an Möbeln und Accessoires angeboten wurde. Im Jahr 1992 wandelte sie es in das erste vollständige Geschäft des Unternehmens in der </a:t>
            </a:r>
            <a:r>
              <a:rPr lang="en-US" sz="1200" dirty="0" err="1">
                <a:latin typeface="Calibri" panose="020F0502020204030204" pitchFamily="34" charset="0"/>
                <a:cs typeface="Calibri" panose="020F0502020204030204" pitchFamily="34" charset="0"/>
              </a:rPr>
              <a:t>Aleje Jerozolimskie </a:t>
            </a:r>
            <a:r>
              <a:rPr lang="en-US" sz="1200" dirty="0">
                <a:latin typeface="Calibri" panose="020F0502020204030204" pitchFamily="34" charset="0"/>
                <a:cs typeface="Calibri" panose="020F0502020204030204" pitchFamily="34" charset="0"/>
              </a:rPr>
              <a:t>(an der Kreuzung mit der Żelazna-Straße) in Warschau um, und 1993 wurde das älteste derzeit betriebene Geschäft in </a:t>
            </a:r>
            <a:r>
              <a:rPr lang="en-US" sz="1200" dirty="0" err="1">
                <a:latin typeface="Calibri" panose="020F0502020204030204" pitchFamily="34" charset="0"/>
                <a:cs typeface="Calibri" panose="020F0502020204030204" pitchFamily="34" charset="0"/>
              </a:rPr>
              <a:t>Janki eröffnet</a:t>
            </a:r>
            <a:r>
              <a:rPr lang="en-US" sz="1200" dirty="0">
                <a:latin typeface="Calibri" panose="020F0502020204030204" pitchFamily="34" charset="0"/>
                <a:cs typeface="Calibri" panose="020F0502020204030204" pitchFamily="34" charset="0"/>
              </a:rPr>
              <a:t>.</a:t>
            </a:r>
          </a:p>
          <a:p>
            <a:r>
              <a:rPr lang="en-US" sz="1200" dirty="0">
                <a:latin typeface="Calibri" panose="020F0502020204030204" pitchFamily="34" charset="0"/>
                <a:cs typeface="Calibri" panose="020F0502020204030204" pitchFamily="34" charset="0"/>
              </a:rPr>
              <a:t>Im Jahr 2021 wurde das zwölfte Einrichtungshaus der Kette in Szczecin eröffnet. Neben den Einrichtungshäusern verfügt IKEA über rund ein Dutzend Abholstellen für Bestellungen aus einem Online-Geschäft und zusätzliche mobile Stellen, an denen die Produkte zu bestimmten Zeiten von Lastwagen des Netzwerks abgeholt werden.</a:t>
            </a:r>
          </a:p>
          <a:p>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228097"/>
            <a:ext cx="2694087" cy="349177"/>
          </a:xfrm>
          <a:prstGeom prst="rect">
            <a:avLst/>
          </a:prstGeom>
        </p:spPr>
        <p:txBody>
          <a:bodyPr/>
          <a:lstStyle/>
          <a:p>
            <a:r>
              <a:rPr lang="hr-BA" dirty="0"/>
              <a:t>Quellen:</a:t>
            </a:r>
            <a:endParaRPr lang="en-US" dirty="0"/>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t>Unternehmen</a:t>
            </a:r>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pl-PL" dirty="0"/>
              <a:t>IKEA Einzelhandel Sp. z </a:t>
            </a:r>
            <a:r>
              <a:rPr lang="pl-PL" dirty="0" err="1"/>
              <a:t>o.o</a:t>
            </a:r>
            <a:endParaRPr lang="en-US" dirty="0"/>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1923157" y="719973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99863" y="3484238"/>
              <a:ext cx="805029" cy="464230"/>
            </a:xfrm>
            <a:prstGeom prst="rect">
              <a:avLst/>
            </a:prstGeom>
          </p:spPr>
          <p:txBody>
            <a:bodyPr wrap="none">
              <a:spAutoFit/>
            </a:bodyPr>
            <a:lstStyle/>
            <a:p>
              <a:pPr marL="12700" algn="ctr">
                <a:lnSpc>
                  <a:spcPts val="1420"/>
                </a:lnSpc>
                <a:spcBef>
                  <a:spcPts val="100"/>
                </a:spcBef>
              </a:pPr>
              <a:r>
                <a:rPr lang="en-IE" sz="1300" b="1"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CLICK</a:t>
              </a:r>
            </a:p>
            <a:p>
              <a:pPr marL="12700" algn="ctr">
                <a:lnSpc>
                  <a:spcPts val="1420"/>
                </a:lnSpc>
                <a:spcBef>
                  <a:spcPts val="100"/>
                </a:spcBef>
              </a:pPr>
              <a:r>
                <a:rPr lang="en-IE" sz="1300" b="1"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ANSCHAUEN</a:t>
              </a:r>
              <a:endParaRPr lang="en-IE" sz="1300" b="1" dirty="0">
                <a:solidFill>
                  <a:schemeClr val="bg1"/>
                </a:solidFill>
                <a:latin typeface="Gotham Medium" pitchFamily="2" charset="0"/>
                <a:cs typeface="Gotham Medium" pitchFamily="2" charset="0"/>
              </a:endParaRP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486968"/>
            <a:ext cx="3121713" cy="349177"/>
          </a:xfrm>
          <a:prstGeom prst="rect">
            <a:avLst/>
          </a:prstGeom>
        </p:spPr>
        <p:txBody>
          <a:bodyPr/>
          <a:lstStyle/>
          <a:p>
            <a:pPr>
              <a:lnSpc>
                <a:spcPct val="100000"/>
              </a:lnSpc>
            </a:pPr>
            <a:r>
              <a:rPr lang="hr-BA" sz="1600" dirty="0"/>
              <a:t>IKEA</a:t>
            </a:r>
            <a:endParaRPr lang="en-US" sz="1600" dirty="0"/>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22620" y="5585287"/>
            <a:ext cx="2935135"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endParaRPr lang="en-US" sz="700" dirty="0">
              <a:solidFill>
                <a:schemeClr val="accent1">
                  <a:lumMod val="20000"/>
                  <a:lumOff val="80000"/>
                </a:schemeClr>
              </a:solidFill>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96927" y="4178938"/>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ctr"/>
            <a:r>
              <a:rPr lang="en-US" b="1" dirty="0"/>
              <a:t>Gleichberechtigung ist der Schlüssel zum Erfolg</a:t>
            </a:r>
            <a:endParaRPr lang="pl-PL" b="1"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21" name="Picture Placeholder 20" descr="A picture containing person, table&#10;&#10;Description automatically generated">
            <a:extLst>
              <a:ext uri="{FF2B5EF4-FFF2-40B4-BE49-F238E27FC236}">
                <a16:creationId xmlns:a16="http://schemas.microsoft.com/office/drawing/2014/main" id="{6166F071-71E9-A5BD-B99F-38F47253EF82}"/>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
        <p:nvSpPr>
          <p:cNvPr id="5" name="pole tekstowe 4">
            <a:extLst>
              <a:ext uri="{FF2B5EF4-FFF2-40B4-BE49-F238E27FC236}">
                <a16:creationId xmlns:a16="http://schemas.microsoft.com/office/drawing/2014/main" id="{2BF7173F-4100-E92B-2171-890225F5D5C0}"/>
              </a:ext>
            </a:extLst>
          </p:cNvPr>
          <p:cNvSpPr txBox="1"/>
          <p:nvPr/>
        </p:nvSpPr>
        <p:spPr>
          <a:xfrm>
            <a:off x="322726" y="5504583"/>
            <a:ext cx="2208527" cy="10558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l" defTabSz="825500" rtl="0" fontAlgn="auto" latinLnBrk="0" hangingPunct="0">
              <a:lnSpc>
                <a:spcPct val="100000"/>
              </a:lnSpc>
              <a:spcBef>
                <a:spcPts val="0"/>
              </a:spcBef>
              <a:spcAft>
                <a:spcPts val="0"/>
              </a:spcAft>
              <a:buClrTx/>
              <a:buSzTx/>
              <a:buFontTx/>
              <a:buNone/>
              <a:tabLst/>
            </a:pPr>
            <a:r>
              <a:rPr kumimoji="0" lang="en-US" sz="1000" b="0" i="0" u="none" strike="noStrike" cap="none" spc="0" normalizeH="0" baseline="0" dirty="0">
                <a:ln>
                  <a:noFill/>
                </a:ln>
                <a:solidFill>
                  <a:schemeClr val="bg1"/>
                </a:solidFill>
                <a:effectLst/>
                <a:uFillTx/>
                <a:latin typeface="FontAwesome"/>
                <a:ea typeface="FontAwesome"/>
                <a:cs typeface="FontAwesome"/>
                <a:sym typeface="FontAwesome"/>
              </a:rPr>
              <a:t>Wikipedia.com</a:t>
            </a:r>
            <a:endParaRPr kumimoji="0" lang="pl-PL" sz="1000" b="0" i="0" u="none" strike="noStrike" cap="none" spc="0" normalizeH="0" baseline="0" dirty="0">
              <a:ln>
                <a:noFill/>
              </a:ln>
              <a:solidFill>
                <a:schemeClr val="bg1"/>
              </a:solidFill>
              <a:effectLst/>
              <a:uFillTx/>
              <a:latin typeface="FontAwesome"/>
              <a:ea typeface="FontAwesome"/>
              <a:cs typeface="FontAwesome"/>
              <a:sym typeface="FontAwesome"/>
            </a:endParaRPr>
          </a:p>
          <a:p>
            <a:pPr marL="0" marR="0" indent="0" algn="l" defTabSz="825500" rtl="0" fontAlgn="auto" latinLnBrk="0" hangingPunct="0">
              <a:lnSpc>
                <a:spcPct val="100000"/>
              </a:lnSpc>
              <a:spcBef>
                <a:spcPts val="0"/>
              </a:spcBef>
              <a:spcAft>
                <a:spcPts val="0"/>
              </a:spcAft>
              <a:buClrTx/>
              <a:buSzTx/>
              <a:buFontTx/>
              <a:buNone/>
              <a:tabLst/>
            </a:pPr>
            <a:r>
              <a:rPr lang="pl-PL" sz="1000" dirty="0">
                <a:solidFill>
                  <a:schemeClr val="bg1"/>
                </a:solidFill>
                <a:hlinkClick r:id="rId5">
                  <a:extLst>
                    <a:ext uri="{A12FA001-AC4F-418D-AE19-62706E023703}">
                      <ahyp:hlinkClr xmlns:ahyp="http://schemas.microsoft.com/office/drawing/2018/hyperlinkcolor" val="tx"/>
                    </a:ext>
                  </a:extLst>
                </a:hlinkClick>
              </a:rPr>
              <a:t>www.industry.ikea.pl</a:t>
            </a:r>
            <a:endParaRPr lang="pl-PL" sz="1000" dirty="0">
              <a:solidFill>
                <a:schemeClr val="bg1"/>
              </a:solidFill>
            </a:endParaRPr>
          </a:p>
          <a:p>
            <a:pPr marL="0" marR="0" indent="0" algn="l" defTabSz="825500" rtl="0" fontAlgn="auto" latinLnBrk="0" hangingPunct="0">
              <a:lnSpc>
                <a:spcPct val="100000"/>
              </a:lnSpc>
              <a:spcBef>
                <a:spcPts val="0"/>
              </a:spcBef>
              <a:spcAft>
                <a:spcPts val="0"/>
              </a:spcAft>
              <a:buClrTx/>
              <a:buSzTx/>
              <a:buFontTx/>
              <a:buNone/>
              <a:tabLst/>
            </a:pPr>
            <a:r>
              <a:rPr lang="pl-PL" sz="1000" dirty="0">
                <a:solidFill>
                  <a:schemeClr val="bg1"/>
                </a:solidFill>
              </a:rPr>
              <a:t>www.ikea.pl</a:t>
            </a:r>
            <a:endParaRPr kumimoji="0" lang="pl-PL" sz="1000" b="0" i="0" u="none" strike="noStrike" cap="none" spc="0" normalizeH="0" baseline="0" dirty="0">
              <a:ln>
                <a:noFill/>
              </a:ln>
              <a:solidFill>
                <a:schemeClr val="bg1"/>
              </a:solidFill>
              <a:effectLst/>
              <a:uFillTx/>
              <a:latin typeface="FontAwesome"/>
              <a:ea typeface="FontAwesome"/>
              <a:cs typeface="FontAwesome"/>
              <a:sym typeface="FontAwesome"/>
            </a:endParaRPr>
          </a:p>
          <a:p>
            <a:pPr marL="0" marR="0" indent="0" algn="l" defTabSz="825500" rtl="0" fontAlgn="auto" latinLnBrk="0" hangingPunct="0">
              <a:lnSpc>
                <a:spcPct val="100000"/>
              </a:lnSpc>
              <a:spcBef>
                <a:spcPts val="0"/>
              </a:spcBef>
              <a:spcAft>
                <a:spcPts val="0"/>
              </a:spcAft>
              <a:buClrTx/>
              <a:buSzTx/>
              <a:buFontTx/>
              <a:buNone/>
              <a:tabLst/>
            </a:pPr>
            <a:endParaRPr kumimoji="0" lang="en-US" sz="1000" b="0" i="0" u="none" strike="noStrike" cap="none" spc="0" normalizeH="0" baseline="0" dirty="0">
              <a:ln>
                <a:noFill/>
              </a:ln>
              <a:solidFill>
                <a:schemeClr val="bg1"/>
              </a:solidFill>
              <a:effectLst/>
              <a:uFillTx/>
              <a:latin typeface="FontAwesome"/>
              <a:ea typeface="FontAwesome"/>
              <a:cs typeface="FontAwesome"/>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kumimoji="0" lang="en-US" sz="1000" b="0" i="0" u="none" strike="noStrike" cap="none" spc="0" normalizeH="0" baseline="0" dirty="0">
                <a:ln>
                  <a:noFill/>
                </a:ln>
                <a:solidFill>
                  <a:schemeClr val="bg1"/>
                </a:solidFill>
                <a:effectLst/>
                <a:uFillTx/>
                <a:latin typeface="FontAwesome"/>
                <a:ea typeface="FontAwesome"/>
                <a:cs typeface="FontAwesome"/>
                <a:sym typeface="FontAwesome"/>
              </a:rPr>
              <a:t>Basierend auf dem Interview mit Kamila </a:t>
            </a:r>
            <a:r>
              <a:rPr kumimoji="0" lang="en-US" sz="1000" b="0" i="0" u="none" strike="noStrike" cap="none" spc="0" normalizeH="0" baseline="0" dirty="0" err="1">
                <a:ln>
                  <a:noFill/>
                </a:ln>
                <a:solidFill>
                  <a:schemeClr val="bg1"/>
                </a:solidFill>
                <a:effectLst/>
                <a:uFillTx/>
                <a:latin typeface="FontAwesome"/>
                <a:ea typeface="FontAwesome"/>
                <a:cs typeface="FontAwesome"/>
                <a:sym typeface="FontAwesome"/>
              </a:rPr>
              <a:t>Olkiewicz</a:t>
            </a:r>
            <a:endParaRPr kumimoji="0" lang="en-US" sz="1000" b="0" i="0" u="none" strike="noStrike" cap="none" spc="0" normalizeH="0" baseline="0" dirty="0">
              <a:ln>
                <a:noFill/>
              </a:ln>
              <a:solidFill>
                <a:schemeClr val="bg1"/>
              </a:solidFill>
              <a:effectLst/>
              <a:uFillTx/>
              <a:latin typeface="FontAwesome"/>
              <a:ea typeface="FontAwesome"/>
              <a:cs typeface="FontAwesome"/>
              <a:sym typeface="FontAwesome"/>
            </a:endParaRPr>
          </a:p>
        </p:txBody>
      </p:sp>
      <p:pic>
        <p:nvPicPr>
          <p:cNvPr id="9" name="Obraz 8">
            <a:extLst>
              <a:ext uri="{FF2B5EF4-FFF2-40B4-BE49-F238E27FC236}">
                <a16:creationId xmlns:a16="http://schemas.microsoft.com/office/drawing/2014/main" id="{A5C17F1D-564E-1A21-C07D-5AF4DDC36727}"/>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994520" y="1136840"/>
            <a:ext cx="1650846" cy="660338"/>
          </a:xfrm>
          <a:prstGeom prst="rect">
            <a:avLst/>
          </a:prstGeom>
        </p:spPr>
      </p:pic>
    </p:spTree>
    <p:extLst>
      <p:ext uri="{BB962C8B-B14F-4D97-AF65-F5344CB8AC3E}">
        <p14:creationId xmlns:p14="http://schemas.microsoft.com/office/powerpoint/2010/main" val="4137822152"/>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Symbol zastępczy obrazu 8">
            <a:extLst>
              <a:ext uri="{FF2B5EF4-FFF2-40B4-BE49-F238E27FC236}">
                <a16:creationId xmlns:a16="http://schemas.microsoft.com/office/drawing/2014/main" id="{0669D871-AB6F-91F6-A7C1-CC5FE1401FE6}"/>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3" name="Symbol zastępczy tekstu 2">
            <a:extLst>
              <a:ext uri="{FF2B5EF4-FFF2-40B4-BE49-F238E27FC236}">
                <a16:creationId xmlns:a16="http://schemas.microsoft.com/office/drawing/2014/main" id="{24F9A877-1160-090A-C4E7-B26B2761CC43}"/>
              </a:ext>
            </a:extLst>
          </p:cNvPr>
          <p:cNvSpPr>
            <a:spLocks noGrp="1"/>
          </p:cNvSpPr>
          <p:nvPr>
            <p:ph type="body" sz="quarter" idx="58"/>
          </p:nvPr>
        </p:nvSpPr>
        <p:spPr>
          <a:xfrm>
            <a:off x="233680" y="3243977"/>
            <a:ext cx="2948213" cy="415659"/>
          </a:xfrm>
        </p:spPr>
        <p:txBody>
          <a:bodyPr/>
          <a:lstStyle/>
          <a:p>
            <a:pPr algn="ctr"/>
            <a:r>
              <a:rPr lang="en-GB" sz="2000" b="1" dirty="0">
                <a:solidFill>
                  <a:srgbClr val="31475E"/>
                </a:solidFill>
                <a:latin typeface="Calibri" panose="020F0502020204030204" pitchFamily="34" charset="0"/>
                <a:cs typeface="Calibri" panose="020F0502020204030204" pitchFamily="34" charset="0"/>
              </a:rPr>
              <a:t>Die erste Frau in der Logistikabteilung von IKEA Polen</a:t>
            </a:r>
            <a:endParaRPr lang="pl-PL" sz="2000" b="1" dirty="0">
              <a:solidFill>
                <a:srgbClr val="31475E"/>
              </a:solidFill>
              <a:latin typeface="Calibri" panose="020F0502020204030204" pitchFamily="34" charset="0"/>
              <a:cs typeface="Calibri" panose="020F0502020204030204" pitchFamily="34" charset="0"/>
            </a:endParaRPr>
          </a:p>
          <a:p>
            <a:pPr algn="ctr"/>
            <a:endParaRPr lang="pl-PL" sz="2400" b="1" dirty="0">
              <a:solidFill>
                <a:srgbClr val="31475E"/>
              </a:solidFill>
              <a:latin typeface="Calibri" panose="020F0502020204030204" pitchFamily="34" charset="0"/>
              <a:cs typeface="Calibri" panose="020F0502020204030204" pitchFamily="34" charset="0"/>
            </a:endParaRPr>
          </a:p>
        </p:txBody>
      </p:sp>
      <p:sp>
        <p:nvSpPr>
          <p:cNvPr id="4" name="Symbol zastępczy tekstu 3">
            <a:extLst>
              <a:ext uri="{FF2B5EF4-FFF2-40B4-BE49-F238E27FC236}">
                <a16:creationId xmlns:a16="http://schemas.microsoft.com/office/drawing/2014/main" id="{444C5679-467B-C8F2-39CD-A0A7D15A334D}"/>
              </a:ext>
            </a:extLst>
          </p:cNvPr>
          <p:cNvSpPr>
            <a:spLocks noGrp="1"/>
          </p:cNvSpPr>
          <p:nvPr>
            <p:ph type="body" sz="quarter" idx="32"/>
          </p:nvPr>
        </p:nvSpPr>
        <p:spPr>
          <a:xfrm>
            <a:off x="116114" y="3667830"/>
            <a:ext cx="3183347" cy="2570340"/>
          </a:xfrm>
        </p:spPr>
        <p:txBody>
          <a:bodyPr numCol="1"/>
          <a:lstStyle/>
          <a:p>
            <a:r>
              <a:rPr lang="en-US" sz="1200" dirty="0">
                <a:latin typeface="Calibri" panose="020F0502020204030204" pitchFamily="34" charset="0"/>
                <a:cs typeface="Calibri" panose="020F0502020204030204" pitchFamily="34" charset="0"/>
              </a:rPr>
              <a:t>Frau Kamila </a:t>
            </a:r>
            <a:r>
              <a:rPr lang="en-US" sz="1200" dirty="0" err="1">
                <a:latin typeface="Calibri" panose="020F0502020204030204" pitchFamily="34" charset="0"/>
                <a:cs typeface="Calibri" panose="020F0502020204030204" pitchFamily="34" charset="0"/>
              </a:rPr>
              <a:t>Olkiewicz </a:t>
            </a:r>
            <a:r>
              <a:rPr lang="en-US" sz="1200" dirty="0">
                <a:latin typeface="Calibri" panose="020F0502020204030204" pitchFamily="34" charset="0"/>
                <a:cs typeface="Calibri" panose="020F0502020204030204" pitchFamily="34" charset="0"/>
              </a:rPr>
              <a:t>- </a:t>
            </a:r>
            <a:r>
              <a:rPr lang="en-US" sz="1200" dirty="0" err="1">
                <a:latin typeface="Calibri" panose="020F0502020204030204" pitchFamily="34" charset="0"/>
                <a:cs typeface="Calibri" panose="020F0502020204030204" pitchFamily="34" charset="0"/>
              </a:rPr>
              <a:t>Perczyńska </a:t>
            </a:r>
            <a:r>
              <a:rPr lang="en-US" sz="1200" dirty="0">
                <a:latin typeface="Calibri" panose="020F0502020204030204" pitchFamily="34" charset="0"/>
                <a:cs typeface="Calibri" panose="020F0502020204030204" pitchFamily="34" charset="0"/>
              </a:rPr>
              <a:t>ist Functional Manager für Kundenbeziehungen und Vertrieb. Bei IKEA Retail Sp. z </a:t>
            </a:r>
            <a:r>
              <a:rPr lang="en-US" sz="1200" dirty="0" err="1">
                <a:latin typeface="Calibri" panose="020F0502020204030204" pitchFamily="34" charset="0"/>
                <a:cs typeface="Calibri" panose="020F0502020204030204" pitchFamily="34" charset="0"/>
              </a:rPr>
              <a:t>o.o</a:t>
            </a:r>
            <a:r>
              <a:rPr lang="en-US" sz="1200" dirty="0">
                <a:latin typeface="Calibri" panose="020F0502020204030204" pitchFamily="34" charset="0"/>
                <a:cs typeface="Calibri" panose="020F0502020204030204" pitchFamily="34" charset="0"/>
              </a:rPr>
              <a:t>, arbeitet sie seit 7,5 Jahren. Bevor sie Functional Manager wurde, war sie zwei Jahre lang Leiterin der Kundendienstabteilung. Eine weitere Position bei IKEA </a:t>
            </a:r>
            <a:r>
              <a:rPr lang="en-US" sz="1200" dirty="0" err="1">
                <a:latin typeface="Calibri" panose="020F0502020204030204" pitchFamily="34" charset="0"/>
                <a:cs typeface="Calibri" panose="020F0502020204030204" pitchFamily="34" charset="0"/>
              </a:rPr>
              <a:t>Wrocław </a:t>
            </a:r>
            <a:r>
              <a:rPr lang="en-US" sz="1200" dirty="0">
                <a:latin typeface="Calibri" panose="020F0502020204030204" pitchFamily="34" charset="0"/>
                <a:cs typeface="Calibri" panose="020F0502020204030204" pitchFamily="34" charset="0"/>
              </a:rPr>
              <a:t>war die der Leiterin der Warenflussabteilung. Dort war sie die nächsten zwei Jahre tätig. Danach zog sie nach Kattowitz, wo sie ihre Karriere als Functional Manager bei IKEA Kattowitz begann, wo sie für die Kundendienstabteilung, die Kassenabteilung und die Serviceabteilung zuständig war.</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An all diesen Arbeitsplätzen sammelte sie Erfahrungen, die sie zu einer guten Führungskraft machen. Heute lebt sie in Szczecin und ist die erste Frau in der Logistikabteilung von IKEA Polen. Auch in den nächsten zwei Jahren war sie die Leiterin der Warenflussabteilung - das Wichtigste ist, dass sie die erste Frau in der Logistikabteilung von IKEA Polen war. </a:t>
            </a:r>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IKEA bietet Männern und Frauen die gleichen Möglichkeiten. Die Freizeitgestaltung ist für beide Geschlechter gleich und die Fragen sind für alle gleich. Ein Unterschied besteht in den Sicherheitsvorschriften, was das mögliche Gewicht betrifft, das ein Mann und eine Frau heben können. Bei IKEA stehen die Menschen im Mittelpunkt und es gibt ein umfangreiches System von Leistungen für die Mitarbeiter.</a:t>
            </a:r>
          </a:p>
          <a:p>
            <a:endParaRPr lang="pl-PL" sz="1200" dirty="0">
              <a:latin typeface="Calibri" panose="020F0502020204030204" pitchFamily="34" charset="0"/>
              <a:cs typeface="Calibri" panose="020F0502020204030204" pitchFamily="34" charset="0"/>
            </a:endParaRPr>
          </a:p>
        </p:txBody>
      </p:sp>
      <p:sp>
        <p:nvSpPr>
          <p:cNvPr id="5" name="Symbol zastępczy tekstu 4">
            <a:extLst>
              <a:ext uri="{FF2B5EF4-FFF2-40B4-BE49-F238E27FC236}">
                <a16:creationId xmlns:a16="http://schemas.microsoft.com/office/drawing/2014/main" id="{AFF087DD-E2E2-AFF3-39CE-0AB1DE2B73C4}"/>
              </a:ext>
            </a:extLst>
          </p:cNvPr>
          <p:cNvSpPr>
            <a:spLocks noGrp="1"/>
          </p:cNvSpPr>
          <p:nvPr>
            <p:ph type="body" sz="quarter" idx="61"/>
          </p:nvPr>
        </p:nvSpPr>
        <p:spPr>
          <a:xfrm>
            <a:off x="3045015" y="1368275"/>
            <a:ext cx="3700448" cy="638015"/>
          </a:xfrm>
        </p:spPr>
        <p:txBody>
          <a:bodyPr/>
          <a:lstStyle/>
          <a:p>
            <a:r>
              <a:rPr lang="pl-PL" sz="1400" i="1" dirty="0"/>
              <a:t>Kamila Olkiewicz </a:t>
            </a:r>
          </a:p>
        </p:txBody>
      </p:sp>
      <p:sp>
        <p:nvSpPr>
          <p:cNvPr id="8" name="Symbol zastępczy tekstu 7">
            <a:extLst>
              <a:ext uri="{FF2B5EF4-FFF2-40B4-BE49-F238E27FC236}">
                <a16:creationId xmlns:a16="http://schemas.microsoft.com/office/drawing/2014/main" id="{EB7588EE-3FD0-2B33-B177-BBBDC0DDFB6B}"/>
              </a:ext>
            </a:extLst>
          </p:cNvPr>
          <p:cNvSpPr>
            <a:spLocks noGrp="1"/>
          </p:cNvSpPr>
          <p:nvPr>
            <p:ph type="body" sz="quarter" idx="59"/>
          </p:nvPr>
        </p:nvSpPr>
        <p:spPr>
          <a:xfrm>
            <a:off x="2933490" y="291886"/>
            <a:ext cx="3700448" cy="1632228"/>
          </a:xfrm>
        </p:spPr>
        <p:txBody>
          <a:bodyPr/>
          <a:lstStyle/>
          <a:p>
            <a:r>
              <a:rPr lang="en-US" sz="2000" b="1" dirty="0"/>
              <a:t>Meine Arbeitsbedingungen sind so, wie ich sie mir immer gewünscht habe. Ich habe viel Einfluss auf Unternehmen und Menschen im Logistikbereich</a:t>
            </a:r>
            <a:endParaRPr lang="pl-PL" sz="2000" b="1" dirty="0"/>
          </a:p>
        </p:txBody>
      </p:sp>
      <p:pic>
        <p:nvPicPr>
          <p:cNvPr id="11" name="Obraz 10">
            <a:extLst>
              <a:ext uri="{FF2B5EF4-FFF2-40B4-BE49-F238E27FC236}">
                <a16:creationId xmlns:a16="http://schemas.microsoft.com/office/drawing/2014/main" id="{5B7A7B77-98AA-C4F8-A172-60A1B565205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89781" y="3490125"/>
            <a:ext cx="3068138" cy="1814037"/>
          </a:xfrm>
          <a:prstGeom prst="rect">
            <a:avLst/>
          </a:prstGeom>
        </p:spPr>
      </p:pic>
      <p:pic>
        <p:nvPicPr>
          <p:cNvPr id="15" name="Obraz 14">
            <a:extLst>
              <a:ext uri="{FF2B5EF4-FFF2-40B4-BE49-F238E27FC236}">
                <a16:creationId xmlns:a16="http://schemas.microsoft.com/office/drawing/2014/main" id="{07C51275-C4C9-0F9A-5454-44D3EE18752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489781" y="5524170"/>
            <a:ext cx="3068138" cy="1534069"/>
          </a:xfrm>
          <a:prstGeom prst="rect">
            <a:avLst/>
          </a:prstGeom>
        </p:spPr>
      </p:pic>
      <p:pic>
        <p:nvPicPr>
          <p:cNvPr id="17" name="Obraz 16">
            <a:extLst>
              <a:ext uri="{FF2B5EF4-FFF2-40B4-BE49-F238E27FC236}">
                <a16:creationId xmlns:a16="http://schemas.microsoft.com/office/drawing/2014/main" id="{F319E122-18AC-7CCE-9175-69EAB5E1E68D}"/>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3489782" y="7223355"/>
            <a:ext cx="3068138" cy="2041706"/>
          </a:xfrm>
          <a:prstGeom prst="rect">
            <a:avLst/>
          </a:prstGeom>
        </p:spPr>
      </p:pic>
    </p:spTree>
    <p:extLst>
      <p:ext uri="{BB962C8B-B14F-4D97-AF65-F5344CB8AC3E}">
        <p14:creationId xmlns:p14="http://schemas.microsoft.com/office/powerpoint/2010/main" val="948703700"/>
      </p:ext>
    </p:extLst>
  </p:cSld>
  <p:clrMapOvr>
    <a:masterClrMapping/>
  </p:clrMapOvr>
  <p:transition spd="med"/>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Online Media 13" title="International Women’s Day 2021">
            <a:hlinkClick r:id="" action="ppaction://media"/>
            <a:extLst>
              <a:ext uri="{FF2B5EF4-FFF2-40B4-BE49-F238E27FC236}">
                <a16:creationId xmlns:a16="http://schemas.microsoft.com/office/drawing/2014/main" id="{7A5A4C88-2031-2C20-5FE4-1F4F89645D04}"/>
              </a:ext>
            </a:extLst>
          </p:cNvPr>
          <p:cNvPicPr>
            <a:picLocks noRot="1" noChangeAspect="1"/>
          </p:cNvPicPr>
          <p:nvPr>
            <a:videoFile r:link="rId1"/>
          </p:nvPr>
        </p:nvPicPr>
        <p:blipFill>
          <a:blip r:embed="rId3"/>
          <a:stretch>
            <a:fillRect/>
          </a:stretch>
        </p:blipFill>
        <p:spPr>
          <a:xfrm>
            <a:off x="25451" y="7688685"/>
            <a:ext cx="2726216" cy="1682043"/>
          </a:xfrm>
          <a:prstGeom prst="rect">
            <a:avLst/>
          </a:prstGeo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607124" y="3230156"/>
            <a:ext cx="3185976" cy="5891605"/>
          </a:xfrm>
        </p:spPr>
        <p:txBody>
          <a:bodyPr/>
          <a:lstStyle/>
          <a:p>
            <a:r>
              <a:rPr lang="en-US" sz="1200" b="1" dirty="0">
                <a:latin typeface="Calibri" panose="020F0502020204030204" pitchFamily="34" charset="0"/>
                <a:cs typeface="Calibri" panose="020F0502020204030204" pitchFamily="34" charset="0"/>
              </a:rPr>
              <a:t>RABEN Logistics Polska ist </a:t>
            </a:r>
            <a:r>
              <a:rPr lang="en-US" sz="1200" dirty="0">
                <a:latin typeface="Calibri" panose="020F0502020204030204" pitchFamily="34" charset="0"/>
                <a:cs typeface="Calibri" panose="020F0502020204030204" pitchFamily="34" charset="0"/>
              </a:rPr>
              <a:t>seit über 30 Jahren auf dem Markt tätig und ist das größte Unternehmen der Gruppe, das Dienstleistungen im Bereich der nationalen und internationalen Distribution und umfassende Logistikdienstleistungen anbietet. In Polen gibt es 5.400 Mitarbeiter, 520000 m2 Lagerkapazität in Polen.</a:t>
            </a:r>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RABEN Logistics Polska verfügt über ein ausgedehntes Netz von Terminals im ganzen Land und eine fast 30-jährige Erfahrung auf dem Markt für Logistikdienstleistungen. Es zeichnet sich durch eine breite Palette von Logistiklösungen aus, die auf die individuellen Bedürfnisse von Kunden aus verschiedenen Branchen zugeschnitten sind. RABEN Logistics Polska ist ein führendes Logistikunternehmen im Land. Im Rahmen der angebotenen Dienstleistungen führt das Unternehmen Transportprojekte unterschiedlicher Komplexität durch, die den Anforderungen moderner Handelsketten entsprechen. Als Transportunternehmen organisiert RABEN Logistics Polska die Verteilung an die Endverbraucher auf der Grundlage eines umfangreichen Netzes von Cross-Docking-Lagern. RABEN Logistics Polska ist auch als Spediteur tätig, arbeitet in diesem Bereich mit europäischen Unternehmen zusammen und bietet internationale Sammelgutverbindungen in fast ganz Europa an.</a:t>
            </a:r>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Die RABEN-Gruppe ist bestrebt, eine positive Atmosphäre voller Engagement und bestmögliche Arbeitsbedingungen zu schaffen, die den fast 5.400 Beschäftigten in Polen geboten werden.</a:t>
            </a:r>
            <a:endParaRPr lang="pl-PL"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22620" y="5469264"/>
            <a:ext cx="2694087" cy="349177"/>
          </a:xfrm>
          <a:prstGeom prst="rect">
            <a:avLst/>
          </a:prstGeom>
        </p:spPr>
        <p:txBody>
          <a:bodyPr/>
          <a:lstStyle/>
          <a:p>
            <a:r>
              <a:rPr lang="hr-BA" dirty="0"/>
              <a:t>Quellen:</a:t>
            </a:r>
          </a:p>
          <a:p>
            <a:r>
              <a:rPr lang="hr-BA" dirty="0"/>
              <a:t>Basierend auf dem Interview mit Marta Mika </a:t>
            </a:r>
            <a:endParaRPr lang="en-US" dirty="0"/>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t>Unternehmen</a:t>
            </a:r>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hr-BA" dirty="0"/>
              <a:t>RABEN LOGISTIK POLEN</a:t>
            </a:r>
            <a:endParaRPr lang="en-US" dirty="0"/>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1873039" y="7199734"/>
            <a:ext cx="971741" cy="832733"/>
            <a:chOff x="3916507" y="3269513"/>
            <a:chExt cx="971741"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CLICK</a:t>
              </a:r>
            </a:p>
            <a:p>
              <a:pPr marL="12700" algn="ctr">
                <a:lnSpc>
                  <a:spcPts val="1420"/>
                </a:lnSpc>
                <a:spcBef>
                  <a:spcPts val="100"/>
                </a:spcBef>
              </a:pPr>
              <a:r>
                <a:rPr lang="en-IE" sz="1300" dirty="0">
                  <a:solidFill>
                    <a:schemeClr val="bg1"/>
                  </a:solidFill>
                  <a:latin typeface="Gotham Medium" pitchFamily="2" charset="0"/>
                  <a:cs typeface="Gotham Medium" pitchFamily="2" charset="0"/>
                </a:rPr>
                <a:t>ANSCHAUEN</a:t>
              </a: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608627"/>
            <a:ext cx="3121713" cy="349177"/>
          </a:xfrm>
          <a:prstGeom prst="rect">
            <a:avLst/>
          </a:prstGeom>
        </p:spPr>
        <p:txBody>
          <a:bodyPr/>
          <a:lstStyle/>
          <a:p>
            <a:pPr>
              <a:lnSpc>
                <a:spcPct val="100000"/>
              </a:lnSpc>
            </a:pPr>
            <a:r>
              <a:rPr lang="hr-BA" sz="1600" dirty="0"/>
              <a:t>RABEN</a:t>
            </a:r>
            <a:endParaRPr lang="en-US" sz="1600" dirty="0"/>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22620" y="5585287"/>
            <a:ext cx="2935135"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endParaRPr lang="en-US" sz="700" dirty="0">
              <a:solidFill>
                <a:schemeClr val="accent1">
                  <a:lumMod val="20000"/>
                  <a:lumOff val="80000"/>
                </a:schemeClr>
              </a:solidFill>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22766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t>Engagement für Geschlechtervielfalt und Chancen</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21" name="Picture Placeholder 20" descr="A picture containing person, table&#10;&#10;Description automatically generated">
            <a:extLst>
              <a:ext uri="{FF2B5EF4-FFF2-40B4-BE49-F238E27FC236}">
                <a16:creationId xmlns:a16="http://schemas.microsoft.com/office/drawing/2014/main" id="{6166F071-71E9-A5BD-B99F-38F47253EF82}"/>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pic>
        <p:nvPicPr>
          <p:cNvPr id="3" name="Obraz 2">
            <a:extLst>
              <a:ext uri="{FF2B5EF4-FFF2-40B4-BE49-F238E27FC236}">
                <a16:creationId xmlns:a16="http://schemas.microsoft.com/office/drawing/2014/main" id="{1580A992-4AB5-E7D9-ED21-EB6849522C0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153627" y="1060371"/>
            <a:ext cx="1494519" cy="1071072"/>
          </a:xfrm>
          <a:prstGeom prst="rect">
            <a:avLst/>
          </a:prstGeom>
        </p:spPr>
      </p:pic>
    </p:spTree>
    <p:extLst>
      <p:ext uri="{BB962C8B-B14F-4D97-AF65-F5344CB8AC3E}">
        <p14:creationId xmlns:p14="http://schemas.microsoft.com/office/powerpoint/2010/main" val="3451654158"/>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871109" y="347218"/>
            <a:ext cx="5435599" cy="348400"/>
          </a:xfrm>
        </p:spPr>
        <p:txBody>
          <a:bodyPr/>
          <a:lstStyle/>
          <a:p>
            <a:r>
              <a:rPr lang="pl-PL" sz="1600" b="1" dirty="0">
                <a:solidFill>
                  <a:srgbClr val="31475E"/>
                </a:solidFill>
                <a:latin typeface="Gotham Medium"/>
                <a:cs typeface="Calibri" panose="020F0502020204030204" pitchFamily="34" charset="0"/>
              </a:rPr>
              <a:t>RABEN </a:t>
            </a:r>
            <a:r>
              <a:rPr lang="en-US" sz="1600" b="1" dirty="0">
                <a:solidFill>
                  <a:srgbClr val="31475E"/>
                </a:solidFill>
                <a:latin typeface="Gotham Medium"/>
                <a:cs typeface="Calibri" panose="020F0502020204030204" pitchFamily="34" charset="0"/>
              </a:rPr>
              <a:t>bekennt sich zur Geschlechtervielfalt</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24732" y="820036"/>
            <a:ext cx="5775386" cy="1219983"/>
          </a:xfrm>
        </p:spPr>
        <p:txBody>
          <a:bodyPr/>
          <a:lstStyle/>
          <a:p>
            <a:r>
              <a:rPr lang="en-US" sz="1200" dirty="0">
                <a:latin typeface="Calibri" panose="020F0502020204030204" pitchFamily="34" charset="0"/>
                <a:cs typeface="Calibri" panose="020F0502020204030204" pitchFamily="34" charset="0"/>
              </a:rPr>
              <a:t>Die RABEN-Gruppe unterstützt die Vielfalt und hat die Charta der Vielfalt unterzeichnet. Fast 40 % der Mitarbeiter sind Frauen, die gleichzeitig ein Drittel der Führungskräfte der RABEN-Gruppe stellen. Was den Verdienst betrifft, so liegt das Verhältnis zwischen den Gehältern von Frauen und Männern in der gesamten RABEN-Gruppe in Polen bei 94 %. In den oberen Führungspositionen (Geschäftsführer und Direktor) liegt das Ergebnis bei 88 %, in den Führungspositionen (Geschäftsführer, Direktor und Manager) sogar bei 101 %.</a:t>
            </a:r>
          </a:p>
          <a:p>
            <a:r>
              <a:rPr lang="en-US" sz="1200" dirty="0">
                <a:latin typeface="Calibri" panose="020F0502020204030204" pitchFamily="34" charset="0"/>
                <a:cs typeface="Calibri" panose="020F0502020204030204" pitchFamily="34" charset="0"/>
              </a:rPr>
              <a:t>RABEN ist der Ansicht, dass alle Unterschiede das Unternehmen als Individuum einzigartig machen. RABEN legt Wert darauf, die Chancengleichheit bei der Entwicklung und Beschäftigung von Frauen und Männern zu gewährleisten.</a:t>
            </a:r>
          </a:p>
          <a:p>
            <a:r>
              <a:rPr lang="en-US" sz="1200" dirty="0">
                <a:latin typeface="Calibri" panose="020F0502020204030204" pitchFamily="34" charset="0"/>
                <a:cs typeface="Calibri" panose="020F0502020204030204" pitchFamily="34" charset="0"/>
              </a:rPr>
              <a:t>RABEN hat den folgenden "RABEN Group Code of Ethics" eingeführt, der Regeln und Richtlinien zu Menschenrechten, Gesundheit und Sicherheit am Arbeitsplatz, Gleichbehandlung, Vertraulichkeit, Korruptionsbekämpfung und Geschenkpolitik festlegt.</a:t>
            </a: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1368232" y="3038726"/>
            <a:ext cx="4677181" cy="597211"/>
          </a:xfrm>
        </p:spPr>
        <p:txBody>
          <a:bodyPr/>
          <a:lstStyle/>
          <a:p>
            <a:pPr algn="ctr" fontAlgn="base"/>
            <a:r>
              <a:rPr lang="pl-PL" sz="1600" b="1" dirty="0">
                <a:solidFill>
                  <a:srgbClr val="31475E"/>
                </a:solidFill>
                <a:latin typeface="Gotham Medium"/>
                <a:cs typeface="Calibri" panose="020F0502020204030204" pitchFamily="34" charset="0"/>
              </a:rPr>
              <a:t>RABEN wirkt </a:t>
            </a:r>
            <a:r>
              <a:rPr lang="en-US" sz="1600" b="1" dirty="0">
                <a:solidFill>
                  <a:srgbClr val="31475E"/>
                </a:solidFill>
                <a:latin typeface="Gotham Medium"/>
                <a:cs typeface="Calibri" panose="020F0502020204030204" pitchFamily="34" charset="0"/>
              </a:rPr>
              <a:t>allen Formen von Diskriminierung </a:t>
            </a:r>
            <a:r>
              <a:rPr lang="pl-PL" sz="1600" b="1" dirty="0">
                <a:solidFill>
                  <a:srgbClr val="31475E"/>
                </a:solidFill>
                <a:latin typeface="Gotham Medium"/>
                <a:cs typeface="Calibri" panose="020F0502020204030204" pitchFamily="34" charset="0"/>
              </a:rPr>
              <a:t>entgegen </a:t>
            </a:r>
            <a:endParaRPr lang="en-IE" sz="1600" b="1" dirty="0">
              <a:solidFill>
                <a:srgbClr val="31475E"/>
              </a:solidFill>
              <a:latin typeface="Gotham Medium"/>
              <a:cs typeface="Calibri" panose="020F0502020204030204" pitchFamily="34" charset="0"/>
            </a:endParaRP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3712424" y="3565744"/>
            <a:ext cx="2996948" cy="1875428"/>
          </a:xfrm>
        </p:spPr>
        <p:txBody>
          <a:bodyPr numCol="1"/>
          <a:lstStyle/>
          <a:p>
            <a:r>
              <a:rPr lang="pl-PL" sz="1200" dirty="0">
                <a:latin typeface="Calibri" panose="020F0502020204030204" pitchFamily="34" charset="0"/>
                <a:cs typeface="Calibri" panose="020F0502020204030204" pitchFamily="34" charset="0"/>
              </a:rPr>
              <a:t>RABEN </a:t>
            </a:r>
            <a:r>
              <a:rPr lang="en-US" sz="1200" dirty="0" err="1">
                <a:latin typeface="Calibri" panose="020F0502020204030204" pitchFamily="34" charset="0"/>
                <a:cs typeface="Calibri" panose="020F0502020204030204" pitchFamily="34" charset="0"/>
              </a:rPr>
              <a:t>wirkt </a:t>
            </a:r>
            <a:r>
              <a:rPr lang="en-US" sz="1200" dirty="0">
                <a:latin typeface="Calibri" panose="020F0502020204030204" pitchFamily="34" charset="0"/>
                <a:cs typeface="Calibri" panose="020F0502020204030204" pitchFamily="34" charset="0"/>
              </a:rPr>
              <a:t>allen Formen der Diskriminierung </a:t>
            </a:r>
            <a:r>
              <a:rPr lang="en-US" sz="1200" dirty="0" err="1">
                <a:latin typeface="Calibri" panose="020F0502020204030204" pitchFamily="34" charset="0"/>
                <a:cs typeface="Calibri" panose="020F0502020204030204" pitchFamily="34" charset="0"/>
              </a:rPr>
              <a:t>entgegen </a:t>
            </a:r>
            <a:r>
              <a:rPr lang="en-US" sz="1200" dirty="0">
                <a:latin typeface="Calibri" panose="020F0502020204030204" pitchFamily="34" charset="0"/>
                <a:cs typeface="Calibri" panose="020F0502020204030204" pitchFamily="34" charset="0"/>
              </a:rPr>
              <a:t>- akzeptiert keine Formen der Diskriminierung und Ungleichbehandlung aufgrund von Alter, Geschlecht, Religion, Behinderung, sexueller Orientierung, Hautfarbe, Familienstand, Schwangerschaft, elterlichem Status, politischer Überzeugung, Nationalität, ethnischer Herkunft, Gewerkschaftsmitgliedschaft und sozialem Status. Im Jahr 2020 wurden in der RABEN-Gruppe keine Beschwerden über Diskriminierung gemeldet.</a:t>
            </a:r>
          </a:p>
          <a:p>
            <a:r>
              <a:rPr lang="en-US" sz="1200" dirty="0">
                <a:latin typeface="Calibri" panose="020F0502020204030204" pitchFamily="34" charset="0"/>
                <a:cs typeface="Calibri" panose="020F0502020204030204" pitchFamily="34" charset="0"/>
              </a:rPr>
              <a:t>Überall, wo die RABEN-Gruppe tätig ist, zahlt sie Löhne, die sich an den lokalen Marktbedingungen orientieren und nicht an den gesetzlich vorgeschriebenen Mindestlöhnen. Darüber hinaus wird der Ansatz der Entgeltgleichheit in der Gruppe regelmäßig überprüft und korrigiert. RABEN würdigt das langjährige Engagement seiner Mitarbeiter, indem es ihre Jubiläen feiert und sie mit RABEN-Preisen auszeichnet.</a:t>
            </a:r>
          </a:p>
          <a:p>
            <a:endParaRPr lang="en-US" sz="1200" dirty="0">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5649" y="441391"/>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 name="Obraz 1">
            <a:extLst>
              <a:ext uri="{FF2B5EF4-FFF2-40B4-BE49-F238E27FC236}">
                <a16:creationId xmlns:a16="http://schemas.microsoft.com/office/drawing/2014/main" id="{15F7F80A-1816-B544-FC18-9755722FDCD2}"/>
              </a:ext>
            </a:extLst>
          </p:cNvPr>
          <p:cNvPicPr>
            <a:picLocks noChangeAspect="1"/>
          </p:cNvPicPr>
          <p:nvPr/>
        </p:nvPicPr>
        <p:blipFill>
          <a:blip r:embed="rId2"/>
          <a:stretch>
            <a:fillRect/>
          </a:stretch>
        </p:blipFill>
        <p:spPr>
          <a:xfrm>
            <a:off x="223624" y="7108542"/>
            <a:ext cx="6730567" cy="621846"/>
          </a:xfrm>
          <a:prstGeom prst="rect">
            <a:avLst/>
          </a:prstGeom>
        </p:spPr>
      </p:pic>
      <p:sp>
        <p:nvSpPr>
          <p:cNvPr id="3" name="pole tekstowe 2">
            <a:extLst>
              <a:ext uri="{FF2B5EF4-FFF2-40B4-BE49-F238E27FC236}">
                <a16:creationId xmlns:a16="http://schemas.microsoft.com/office/drawing/2014/main" id="{7EC306DA-4CFB-AE99-430D-16C938780492}"/>
              </a:ext>
            </a:extLst>
          </p:cNvPr>
          <p:cNvSpPr txBox="1"/>
          <p:nvPr/>
        </p:nvSpPr>
        <p:spPr>
          <a:xfrm>
            <a:off x="-489857" y="7019106"/>
            <a:ext cx="4832350" cy="37873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lang="pl-PL" sz="1600" b="1" dirty="0">
                <a:solidFill>
                  <a:srgbClr val="31475E"/>
                </a:solidFill>
                <a:latin typeface="Gotham Medium"/>
                <a:cs typeface="Calibri" panose="020F0502020204030204" pitchFamily="34" charset="0"/>
                <a:sym typeface="Montserrat Light"/>
              </a:rPr>
              <a:t>RABEN-Sondereinsatzkräfte</a:t>
            </a:r>
          </a:p>
        </p:txBody>
      </p:sp>
      <p:sp>
        <p:nvSpPr>
          <p:cNvPr id="4" name="pole tekstowe 3">
            <a:extLst>
              <a:ext uri="{FF2B5EF4-FFF2-40B4-BE49-F238E27FC236}">
                <a16:creationId xmlns:a16="http://schemas.microsoft.com/office/drawing/2014/main" id="{8362337B-4F32-8430-A6D2-843A2FC92961}"/>
              </a:ext>
            </a:extLst>
          </p:cNvPr>
          <p:cNvSpPr txBox="1"/>
          <p:nvPr/>
        </p:nvSpPr>
        <p:spPr>
          <a:xfrm>
            <a:off x="871108" y="7419465"/>
            <a:ext cx="5838263" cy="216383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just" defTabSz="825500" rtl="0" fontAlgn="auto" latinLnBrk="0" hangingPunct="0">
              <a:lnSpc>
                <a:spcPct val="100000"/>
              </a:lnSpc>
              <a:spcBef>
                <a:spcPts val="0"/>
              </a:spcBef>
              <a:spcAft>
                <a:spcPts val="0"/>
              </a:spcAft>
              <a:buClrTx/>
              <a:buSzTx/>
              <a:buFontTx/>
              <a:buNone/>
              <a:tabLst/>
            </a:pPr>
            <a:r>
              <a:rPr lang="en-US" sz="1200" dirty="0">
                <a:solidFill>
                  <a:srgbClr val="595959"/>
                </a:solidFill>
                <a:latin typeface="Calibri" panose="020F0502020204030204" pitchFamily="34" charset="0"/>
                <a:cs typeface="Calibri" panose="020F0502020204030204" pitchFamily="34" charset="0"/>
              </a:rPr>
              <a:t>RABEN unterstützt die Mitarbeiter durch die Bereitstellung der erforderlichen Schulungen und Workshops. Eines der wichtigsten Projekte ist Special Forces. Dabei handelt es sich um eine Gruppe erfahrener Mitarbeiter, darunter auch Führungskräfte der RABEN-Gruppe, die auf besondere Aufgaben vorbereitet werden. In einer Notsituation werden die Mitarbeiter delegiert, um einem anderen Unternehmen (auch in einem anderen Land) zu helfen. Die Aufgabe der Mitarbeiter ist die Integration der übernommenen Unternehmen, operative Unterstützung, Implementierung eines neuen Kunden, Unterstützung bei der Eröffnung einer neuen Niederlassung usw.</a:t>
            </a:r>
          </a:p>
          <a:p>
            <a:pPr marL="0" marR="0" indent="0" algn="just" defTabSz="825500" rtl="0" fontAlgn="auto" latinLnBrk="0" hangingPunct="0">
              <a:lnSpc>
                <a:spcPct val="100000"/>
              </a:lnSpc>
              <a:spcBef>
                <a:spcPts val="0"/>
              </a:spcBef>
              <a:spcAft>
                <a:spcPts val="0"/>
              </a:spcAft>
              <a:buClrTx/>
              <a:buSzTx/>
              <a:buFontTx/>
              <a:buNone/>
              <a:tabLst/>
            </a:pPr>
            <a:r>
              <a:rPr lang="en-US" sz="1200" dirty="0">
                <a:solidFill>
                  <a:srgbClr val="595959"/>
                </a:solidFill>
                <a:latin typeface="Calibri" panose="020F0502020204030204" pitchFamily="34" charset="0"/>
                <a:cs typeface="Calibri" panose="020F0502020204030204" pitchFamily="34" charset="0"/>
              </a:rPr>
              <a:t>RABEN unterstützt die Entwicklung von Frauen in der Transportbranche, auch außerhalb der Unternehmensstrukturen, als langjähriger Partner des Women in Logistics Forum. Ich fühle mich sehr unterstützt und fühle den Beitrag, den das Unternehmen zu meiner Entwicklung geleistet hat, und ich bin dem Schicksal sehr dankbar, dass ich meine Karriere in der RABEN-Gruppe entwickeln kann</a:t>
            </a:r>
            <a:r>
              <a:rPr kumimoji="0" lang="en-US" sz="1200" b="0" i="0" u="non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rPr>
              <a:t>.</a:t>
            </a:r>
          </a:p>
          <a:p>
            <a:pPr marL="0" marR="0" indent="0" algn="ctr" defTabSz="825500" rtl="0" fontAlgn="auto" latinLnBrk="0" hangingPunct="0">
              <a:lnSpc>
                <a:spcPct val="100000"/>
              </a:lnSpc>
              <a:spcBef>
                <a:spcPts val="0"/>
              </a:spcBef>
              <a:spcAft>
                <a:spcPts val="0"/>
              </a:spcAft>
              <a:buClrTx/>
              <a:buSzTx/>
              <a:buFontTx/>
              <a:buNone/>
              <a:tabLst/>
            </a:pPr>
            <a:endParaRPr kumimoji="0" lang="en-US" sz="1200" b="0" i="0" u="non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p:txBody>
      </p:sp>
      <p:pic>
        <p:nvPicPr>
          <p:cNvPr id="10" name="Obraz 9">
            <a:extLst>
              <a:ext uri="{FF2B5EF4-FFF2-40B4-BE49-F238E27FC236}">
                <a16:creationId xmlns:a16="http://schemas.microsoft.com/office/drawing/2014/main" id="{DE44A928-6830-9D5F-45E4-56F06267B3E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94026" y="3624715"/>
            <a:ext cx="3070908" cy="2306107"/>
          </a:xfrm>
          <a:prstGeom prst="rect">
            <a:avLst/>
          </a:prstGeom>
        </p:spPr>
      </p:pic>
    </p:spTree>
    <p:extLst>
      <p:ext uri="{BB962C8B-B14F-4D97-AF65-F5344CB8AC3E}">
        <p14:creationId xmlns:p14="http://schemas.microsoft.com/office/powerpoint/2010/main" val="2420684354"/>
      </p:ext>
    </p:extLst>
  </p:cSld>
  <p:clrMapOvr>
    <a:masterClrMapping/>
  </p:clrMapOvr>
  <p:transition spd="med"/>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3629253E-C806-E516-6114-38B335D548B8}"/>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3" name="Symbol zastępczy tekstu 2">
            <a:extLst>
              <a:ext uri="{FF2B5EF4-FFF2-40B4-BE49-F238E27FC236}">
                <a16:creationId xmlns:a16="http://schemas.microsoft.com/office/drawing/2014/main" id="{896A83FE-F0A4-BF5E-8706-45AC4EFD304D}"/>
              </a:ext>
            </a:extLst>
          </p:cNvPr>
          <p:cNvSpPr>
            <a:spLocks noGrp="1"/>
          </p:cNvSpPr>
          <p:nvPr>
            <p:ph type="body" sz="quarter" idx="58"/>
          </p:nvPr>
        </p:nvSpPr>
        <p:spPr>
          <a:xfrm>
            <a:off x="677395" y="3274112"/>
            <a:ext cx="5430160" cy="348400"/>
          </a:xfrm>
        </p:spPr>
        <p:txBody>
          <a:bodyPr/>
          <a:lstStyle/>
          <a:p>
            <a:pPr algn="ctr"/>
            <a:r>
              <a:rPr lang="pl-PL" sz="1600" b="1" dirty="0" err="1">
                <a:solidFill>
                  <a:srgbClr val="31475E"/>
                </a:solidFill>
                <a:latin typeface="Calibri" panose="020F0502020204030204" pitchFamily="34" charset="0"/>
                <a:cs typeface="Calibri" panose="020F0502020204030204" pitchFamily="34" charset="0"/>
              </a:rPr>
              <a:t>Chancen </a:t>
            </a:r>
            <a:r>
              <a:rPr lang="pl-PL" sz="1600" b="1" dirty="0">
                <a:solidFill>
                  <a:srgbClr val="31475E"/>
                </a:solidFill>
                <a:latin typeface="Calibri" panose="020F0502020204030204" pitchFamily="34" charset="0"/>
                <a:cs typeface="Calibri" panose="020F0502020204030204" pitchFamily="34" charset="0"/>
              </a:rPr>
              <a:t>für die Entwicklung</a:t>
            </a:r>
          </a:p>
        </p:txBody>
      </p:sp>
      <p:sp>
        <p:nvSpPr>
          <p:cNvPr id="4" name="Symbol zastępczy tekstu 3">
            <a:extLst>
              <a:ext uri="{FF2B5EF4-FFF2-40B4-BE49-F238E27FC236}">
                <a16:creationId xmlns:a16="http://schemas.microsoft.com/office/drawing/2014/main" id="{2598CF9B-91FB-3596-F3F9-BAA24BF43FA8}"/>
              </a:ext>
            </a:extLst>
          </p:cNvPr>
          <p:cNvSpPr>
            <a:spLocks noGrp="1"/>
          </p:cNvSpPr>
          <p:nvPr>
            <p:ph type="body" sz="quarter" idx="32"/>
          </p:nvPr>
        </p:nvSpPr>
        <p:spPr>
          <a:xfrm>
            <a:off x="65316" y="3879550"/>
            <a:ext cx="6400798" cy="3523369"/>
          </a:xfrm>
        </p:spPr>
        <p:txBody>
          <a:bodyPr/>
          <a:lstStyle/>
          <a:p>
            <a:pPr lvl="1" algn="just"/>
            <a:r>
              <a:rPr lang="en-US" sz="1200" dirty="0">
                <a:latin typeface="Calibri" panose="020F0502020204030204" pitchFamily="34" charset="0"/>
                <a:cs typeface="Calibri" panose="020F0502020204030204" pitchFamily="34" charset="0"/>
              </a:rPr>
              <a:t>Die Arbeit bei RABEN </a:t>
            </a:r>
            <a:r>
              <a:rPr lang="pl-PL" sz="1200" dirty="0">
                <a:latin typeface="Calibri" panose="020F0502020204030204" pitchFamily="34" charset="0"/>
                <a:cs typeface="Calibri" panose="020F0502020204030204" pitchFamily="34" charset="0"/>
              </a:rPr>
              <a:t>bietet</a:t>
            </a:r>
            <a:r>
              <a:rPr lang="en-US" sz="1200" dirty="0">
                <a:latin typeface="Calibri" panose="020F0502020204030204" pitchFamily="34" charset="0"/>
                <a:cs typeface="Calibri" panose="020F0502020204030204" pitchFamily="34" charset="0"/>
              </a:rPr>
              <a:t> jeden Tag viele Möglichkeiten zur beruflichen und persönlichen Weiterentwicklung. Im Laufe der Jahre </a:t>
            </a:r>
            <a:r>
              <a:rPr lang="pl-PL" sz="1200" dirty="0">
                <a:latin typeface="Calibri" panose="020F0502020204030204" pitchFamily="34" charset="0"/>
                <a:cs typeface="Calibri" panose="020F0502020204030204" pitchFamily="34" charset="0"/>
              </a:rPr>
              <a:t>organisiert RABEN die </a:t>
            </a:r>
            <a:r>
              <a:rPr lang="en-US" sz="1200" dirty="0">
                <a:latin typeface="Calibri" panose="020F0502020204030204" pitchFamily="34" charset="0"/>
                <a:cs typeface="Calibri" panose="020F0502020204030204" pitchFamily="34" charset="0"/>
              </a:rPr>
              <a:t>Möglichkeit zur Teilnahme an vielen Projekten und Schulungen. </a:t>
            </a:r>
            <a:r>
              <a:rPr lang="pl-PL" sz="1200" dirty="0">
                <a:latin typeface="Calibri" panose="020F0502020204030204" pitchFamily="34" charset="0"/>
                <a:cs typeface="Calibri" panose="020F0502020204030204" pitchFamily="34" charset="0"/>
              </a:rPr>
              <a:t>RABEN </a:t>
            </a:r>
            <a:r>
              <a:rPr lang="en-US" sz="1200" dirty="0">
                <a:latin typeface="Calibri" panose="020F0502020204030204" pitchFamily="34" charset="0"/>
                <a:cs typeface="Calibri" panose="020F0502020204030204" pitchFamily="34" charset="0"/>
              </a:rPr>
              <a:t>entwickelt sich sehr dynamisch und kümmert sich auch um die Entwicklung seiner Mitarbeiter, weshalb ein eigenes Entwicklungsprogramm innerhalb der gesamten Gruppe geschaffen wurde. Im Jahr 2020 konzentriert sich RABEN auf die Entwicklung von Führungskräften aus allen Geschäftsbereichen. Um dieses Ziel zu erreichen, hat RABEN "Manager of Choice" entwickelt - eine Reihe von RABEN-Richtlinien und praktischen Tipps, die Themen wie die Einstellung neuer Mitarbeiter, Onboarding, Grundsätze für das tägliche Management von Teams, die Unterstützung und Entwicklung der Karrieren von Mitarbeitern, Ausstiegsverfahren und die Präsentation der besten Managementpraktiken innerhalb der Gruppe abdecken. Manager of Choice wurde in Form eines Gamification-Programms eingeführt, bei dem fast 1.000 Führungskräfte aus 13 Ländern der RABEN-Gruppe 40 verschiedene Aufgaben im Bereich des Personalmanagements zu bewältigen hatten. </a:t>
            </a:r>
            <a:r>
              <a:rPr lang="pl-PL" sz="1200" dirty="0">
                <a:latin typeface="Calibri" panose="020F0502020204030204" pitchFamily="34" charset="0"/>
                <a:cs typeface="Calibri" panose="020F0502020204030204" pitchFamily="34" charset="0"/>
              </a:rPr>
              <a:t>Eine der </a:t>
            </a:r>
            <a:r>
              <a:rPr lang="pl-PL" sz="1200" dirty="0" err="1">
                <a:latin typeface="Calibri" panose="020F0502020204030204" pitchFamily="34" charset="0"/>
                <a:cs typeface="Calibri" panose="020F0502020204030204" pitchFamily="34" charset="0"/>
              </a:rPr>
              <a:t>Teilnehmerinnen </a:t>
            </a:r>
            <a:r>
              <a:rPr lang="pl-PL" sz="1200" dirty="0">
                <a:latin typeface="Calibri" panose="020F0502020204030204" pitchFamily="34" charset="0"/>
                <a:cs typeface="Calibri" panose="020F0502020204030204" pitchFamily="34" charset="0"/>
              </a:rPr>
              <a:t>war Martyna Mika</a:t>
            </a:r>
            <a:r>
              <a:rPr lang="pl-PL" sz="1200" dirty="0" err="1">
                <a:latin typeface="Calibri" panose="020F0502020204030204" pitchFamily="34" charset="0"/>
                <a:cs typeface="Calibri" panose="020F0502020204030204" pitchFamily="34" charset="0"/>
              </a:rPr>
              <a:t>, die sagt</a:t>
            </a:r>
            <a:r>
              <a:rPr lang="pl-PL" sz="1200" dirty="0">
                <a:latin typeface="Calibri" panose="020F0502020204030204" pitchFamily="34" charset="0"/>
                <a:cs typeface="Calibri" panose="020F0502020204030204" pitchFamily="34" charset="0"/>
              </a:rPr>
              <a:t>: "</a:t>
            </a:r>
            <a:r>
              <a:rPr lang="en-US" sz="1200" dirty="0">
                <a:latin typeface="Calibri" panose="020F0502020204030204" pitchFamily="34" charset="0"/>
                <a:cs typeface="Calibri" panose="020F0502020204030204" pitchFamily="34" charset="0"/>
              </a:rPr>
              <a:t>Es war eine erstaunliche Erfahrung, eine große Dosis an Wissen und Erfahrung.  Das Projekt Manager of Choice gewann den Hauptpreis in der Kategorie "Fernunterstützung für die Mitarbeiterentwicklung"</a:t>
            </a:r>
            <a:r>
              <a:rPr lang="pl-PL" sz="1200" dirty="0">
                <a:latin typeface="Calibri" panose="020F0502020204030204" pitchFamily="34" charset="0"/>
                <a:cs typeface="Calibri" panose="020F0502020204030204" pitchFamily="34" charset="0"/>
              </a:rPr>
              <a:t>. </a:t>
            </a:r>
            <a:r>
              <a:rPr lang="en-US" sz="1200" dirty="0">
                <a:latin typeface="Calibri" panose="020F0502020204030204" pitchFamily="34" charset="0"/>
                <a:cs typeface="Calibri" panose="020F0502020204030204" pitchFamily="34" charset="0"/>
              </a:rPr>
              <a:t>Ziel dieses Entwicklungsprogramms war es, die Einstellung zu ändern und den Managern beizubringen, wie sie eine engagierte Führungskraft werden und sensibler mit Aspekten des Teammanagements umgehen können.  </a:t>
            </a:r>
            <a:endParaRPr lang="pl-PL" sz="1200" dirty="0">
              <a:latin typeface="Calibri" panose="020F0502020204030204" pitchFamily="34" charset="0"/>
              <a:cs typeface="Calibri" panose="020F0502020204030204" pitchFamily="34" charset="0"/>
            </a:endParaRPr>
          </a:p>
        </p:txBody>
      </p:sp>
      <p:sp>
        <p:nvSpPr>
          <p:cNvPr id="5" name="Symbol zastępczy tekstu 4">
            <a:extLst>
              <a:ext uri="{FF2B5EF4-FFF2-40B4-BE49-F238E27FC236}">
                <a16:creationId xmlns:a16="http://schemas.microsoft.com/office/drawing/2014/main" id="{5CDFB34D-768E-692F-4AFD-682662B70A55}"/>
              </a:ext>
            </a:extLst>
          </p:cNvPr>
          <p:cNvSpPr>
            <a:spLocks noGrp="1"/>
          </p:cNvSpPr>
          <p:nvPr>
            <p:ph type="body" sz="quarter" idx="61"/>
          </p:nvPr>
        </p:nvSpPr>
        <p:spPr/>
        <p:txBody>
          <a:bodyPr/>
          <a:lstStyle/>
          <a:p>
            <a:r>
              <a:rPr lang="pl-PL" sz="1600" b="0" i="1" dirty="0"/>
              <a:t>Marta Mika</a:t>
            </a:r>
          </a:p>
        </p:txBody>
      </p:sp>
      <p:sp>
        <p:nvSpPr>
          <p:cNvPr id="8" name="Symbol zastępczy tekstu 7">
            <a:extLst>
              <a:ext uri="{FF2B5EF4-FFF2-40B4-BE49-F238E27FC236}">
                <a16:creationId xmlns:a16="http://schemas.microsoft.com/office/drawing/2014/main" id="{07209853-00FD-78CE-B5C6-E6DA77BD5D43}"/>
              </a:ext>
            </a:extLst>
          </p:cNvPr>
          <p:cNvSpPr>
            <a:spLocks noGrp="1"/>
          </p:cNvSpPr>
          <p:nvPr>
            <p:ph type="body" sz="quarter" idx="59"/>
          </p:nvPr>
        </p:nvSpPr>
        <p:spPr/>
        <p:txBody>
          <a:bodyPr/>
          <a:lstStyle/>
          <a:p>
            <a:r>
              <a:rPr lang="en-US" sz="2000" dirty="0"/>
              <a:t>"RABEN unterstützt die Entwicklung von Frauen in der Transportbranche (...), weshalb ich dem Schicksal sehr dankbar bin, dass ich meine Karriere in der RABEN-Gruppe entwickeln kann".</a:t>
            </a:r>
          </a:p>
          <a:p>
            <a:endParaRPr lang="pl-PL" sz="2000" dirty="0"/>
          </a:p>
        </p:txBody>
      </p:sp>
    </p:spTree>
    <p:extLst>
      <p:ext uri="{BB962C8B-B14F-4D97-AF65-F5344CB8AC3E}">
        <p14:creationId xmlns:p14="http://schemas.microsoft.com/office/powerpoint/2010/main" val="2200817916"/>
      </p:ext>
    </p:extLst>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49148" y="2543935"/>
            <a:ext cx="3239001" cy="5891605"/>
          </a:xfrm>
        </p:spPr>
        <p:txBody>
          <a:bodyPr/>
          <a:lstStyle/>
          <a:p>
            <a:r>
              <a:rPr lang="en-US" sz="1200" dirty="0">
                <a:latin typeface="Calibri" panose="020F0502020204030204" pitchFamily="34" charset="0"/>
                <a:cs typeface="Calibri" panose="020F0502020204030204" pitchFamily="34" charset="0"/>
              </a:rPr>
              <a:t>Die 24-jährige Megan wurde in Dublin geboren und nahm nach dem Schulabschluss ein Jahr Auszeit. Während sie in einem Einzelhandelsunternehmen arbeitete, begann sie sich für Logistik zu interessieren. Sie belegte den Studiengang "Logistics &amp; Supply Chain Management" an der Technological University Dublin und nahm an den WorldSkills Kazan 2019 teil, wo sie eine Goldmedaille im Bereich "Freight Forwarding" erhielt.</a:t>
            </a:r>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Wie bei allen Wettkämpfen auf der Weltbühne ist es nicht damit getan, einfach aufzutauchen und auf das Beste zu hoffen. Ein Wettbewerb auf diesem Niveau erfordert Training und Hingabe, vor allem wenn man bedenkt, dass Megan vor ihrer Reise nach Kasan ihre Abschlussprüfungen und ihre Dissertation fertigstellen musste. Vor diesem Hintergrund war es eine unglaubliche Leistung, dass Megan mit der WorldSkills-Goldmedaille im Speditionsgewerbe als Siegerin hervorging.</a:t>
            </a:r>
          </a:p>
          <a:p>
            <a:endParaRPr lang="en-US" sz="1200" dirty="0">
              <a:latin typeface="Calibri" panose="020F0502020204030204" pitchFamily="34" charset="0"/>
              <a:cs typeface="Calibri" panose="020F0502020204030204" pitchFamily="34" charset="0"/>
            </a:endParaRPr>
          </a:p>
          <a:p>
            <a:r>
              <a:rPr lang="en-US" sz="1200" b="0" dirty="0">
                <a:effectLst/>
                <a:latin typeface="Calibri" panose="020F0502020204030204" pitchFamily="34" charset="0"/>
                <a:cs typeface="Calibri" panose="020F0502020204030204" pitchFamily="34" charset="0"/>
              </a:rPr>
              <a:t>In diesem </a:t>
            </a:r>
            <a:r>
              <a:rPr lang="en-US" sz="1200" b="0" dirty="0">
                <a:effectLst/>
                <a:latin typeface="Calibri" panose="020F0502020204030204" pitchFamily="34" charset="0"/>
                <a:cs typeface="Calibri" panose="020F0502020204030204" pitchFamily="34" charset="0"/>
                <a:hlinkClick r:id="rId2"/>
              </a:rPr>
              <a:t>Podcast </a:t>
            </a:r>
            <a:r>
              <a:rPr lang="hr-BA" sz="1200" b="0" dirty="0">
                <a:effectLst/>
                <a:latin typeface="Calibri" panose="020F0502020204030204" pitchFamily="34" charset="0"/>
                <a:cs typeface="Calibri" panose="020F0502020204030204" pitchFamily="34" charset="0"/>
              </a:rPr>
              <a:t>erklärt </a:t>
            </a:r>
            <a:r>
              <a:rPr lang="en-US" sz="1200" b="0" dirty="0">
                <a:effectLst/>
                <a:latin typeface="Calibri" panose="020F0502020204030204" pitchFamily="34" charset="0"/>
                <a:cs typeface="Calibri" panose="020F0502020204030204" pitchFamily="34" charset="0"/>
              </a:rPr>
              <a:t>Megan ihren Hintergrund und wie sie sich für Logistik und Lieferkettenmanagement interessierte, wobei sie auch einige der Stigmata ausräumt, die diesem Arbeitsbereich anhaften. Auch die Ängste rund um Covid-19 wurden angesprochen. </a:t>
            </a:r>
            <a:endParaRPr lang="en-US" sz="1200" dirty="0">
              <a:latin typeface="Calibri" panose="020F0502020204030204" pitchFamily="34" charset="0"/>
              <a:cs typeface="Calibri" panose="020F0502020204030204" pitchFamily="34" charset="0"/>
            </a:endParaRPr>
          </a:p>
          <a:p>
            <a:r>
              <a:rPr lang="en-US" sz="1200" b="0" dirty="0">
                <a:effectLst/>
                <a:latin typeface="Calibri" panose="020F0502020204030204" pitchFamily="34" charset="0"/>
                <a:cs typeface="Calibri" panose="020F0502020204030204" pitchFamily="34" charset="0"/>
              </a:rPr>
              <a:t>Ihre Wahrnehmungen in Bezug auf diese Pandemie wirkten zudem oft wie ein frischer Wind und unterschieden sich deutlich von den allgemein verbreiteten pessimistischen Darstellungen der heutigen Zeit. </a:t>
            </a:r>
          </a:p>
          <a:p>
            <a:endParaRPr lang="en-US" sz="1200" dirty="0">
              <a:latin typeface="Calibri" panose="020F0502020204030204" pitchFamily="34" charset="0"/>
              <a:cs typeface="Calibri" panose="020F0502020204030204" pitchFamily="34" charset="0"/>
            </a:endParaRPr>
          </a:p>
          <a:p>
            <a:r>
              <a:rPr lang="en-US" sz="1200" b="0" dirty="0">
                <a:effectLst/>
                <a:latin typeface="Calibri" panose="020F0502020204030204" pitchFamily="34" charset="0"/>
                <a:cs typeface="Calibri" panose="020F0502020204030204" pitchFamily="34" charset="0"/>
              </a:rPr>
              <a:t>Im letzten Teil des Podcasts gab Megan schließlich einen Einblick in die Zukunft der irischen Logistikbranche. Ihr Enthusiasmus und ihr umfangreiches Wissen über die Logistikbranche sind in dieser kurzen Frage- und Antwortrunde in Hülle und Fülle zu hören.   </a:t>
            </a:r>
            <a:endParaRPr lang="en-US"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endParaRPr lang="hr-BA" sz="1200" b="0" dirty="0">
              <a:effectLst/>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608396"/>
            <a:ext cx="2694087" cy="349177"/>
          </a:xfrm>
          <a:prstGeom prst="rect">
            <a:avLst/>
          </a:prstGeom>
        </p:spPr>
        <p:txBody>
          <a:bodyPr/>
          <a:lstStyle/>
          <a:p>
            <a:r>
              <a:rPr lang="hr-BA" dirty="0">
                <a:latin typeface="Calibri" panose="020F0502020204030204" pitchFamily="34" charset="0"/>
                <a:cs typeface="Calibri" panose="020F0502020204030204" pitchFamily="34" charset="0"/>
              </a:rPr>
              <a:t>Quellen:</a:t>
            </a:r>
            <a:endParaRPr lang="en-US" dirty="0">
              <a:latin typeface="Calibri" panose="020F0502020204030204" pitchFamily="34" charset="0"/>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latin typeface="Calibri" panose="020F0502020204030204" pitchFamily="34" charset="0"/>
                <a:cs typeface="Calibri" panose="020F0502020204030204" pitchFamily="34" charset="0"/>
              </a:rPr>
              <a:t>Ressourcen:</a:t>
            </a:r>
            <a:endParaRPr lang="en-US" dirty="0">
              <a:latin typeface="Calibri" panose="020F0502020204030204" pitchFamily="34" charset="0"/>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19" y="4921622"/>
            <a:ext cx="3015152" cy="523791"/>
          </a:xfrm>
          <a:prstGeom prst="rect">
            <a:avLst/>
          </a:prstGeom>
        </p:spPr>
        <p:txBody>
          <a:bodyPr/>
          <a:lstStyle/>
          <a:p>
            <a:pPr marL="171450" indent="-171450">
              <a:spcBef>
                <a:spcPts val="0"/>
              </a:spcBef>
              <a:buFont typeface="Wingdings" panose="05000000000000000000" pitchFamily="2" charset="2"/>
              <a:buChar char="Ø"/>
            </a:pPr>
            <a:r>
              <a:rPr lang="hr-BA" sz="9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Chancen für Frauen in der Logistik</a:t>
            </a:r>
            <a:endParaRPr lang="hr-BA" sz="9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a:spcBef>
                <a:spcPts val="0"/>
              </a:spcBef>
              <a:buFont typeface="Wingdings" panose="05000000000000000000" pitchFamily="2" charset="2"/>
              <a:buChar char="Ø"/>
            </a:pPr>
            <a:r>
              <a:rPr lang="hr-BA" sz="900" dirty="0">
                <a:solidFill>
                  <a:schemeClr val="accent1">
                    <a:lumMod val="20000"/>
                    <a:lumOff val="80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WorldSkills-Wettbewerb</a:t>
            </a:r>
            <a:endParaRPr lang="hr-BA" sz="9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a:spcBef>
                <a:spcPts val="0"/>
              </a:spcBef>
              <a:buFont typeface="Wingdings" panose="05000000000000000000" pitchFamily="2" charset="2"/>
              <a:buChar char="Ø"/>
            </a:pPr>
            <a:r>
              <a:rPr lang="hr-BA" sz="900"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Blog Meine Logistik-Lebensreise</a:t>
            </a:r>
            <a:endParaRPr lang="hr-BA" sz="9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19" y="3506009"/>
            <a:ext cx="3514769" cy="349177"/>
          </a:xfrm>
          <a:prstGeom prst="rect">
            <a:avLst/>
          </a:prstGeom>
        </p:spPr>
        <p:txBody>
          <a:bodyPr/>
          <a:lstStyle/>
          <a:p>
            <a:pPr>
              <a:lnSpc>
                <a:spcPct val="100000"/>
              </a:lnSpc>
            </a:pPr>
            <a:r>
              <a:rPr lang="hr-BA" sz="1400" dirty="0">
                <a:latin typeface="Gotham Medium"/>
                <a:cs typeface="Calibri" panose="020F0502020204030204" pitchFamily="34" charset="0"/>
              </a:rPr>
              <a:t>Megan Yeates, </a:t>
            </a:r>
            <a:r>
              <a:rPr lang="en-US" sz="1400" dirty="0">
                <a:latin typeface="Gotham Medium"/>
                <a:cs typeface="Calibri" panose="020F0502020204030204" pitchFamily="34" charset="0"/>
              </a:rPr>
              <a:t>Goldmedaillengewinnerin</a:t>
            </a:r>
          </a:p>
          <a:p>
            <a:pPr>
              <a:lnSpc>
                <a:spcPct val="100000"/>
              </a:lnSpc>
            </a:pPr>
            <a:r>
              <a:rPr lang="en-US" sz="1400" dirty="0">
                <a:latin typeface="Gotham Medium"/>
                <a:cs typeface="Calibri" panose="020F0502020204030204" pitchFamily="34" charset="0"/>
              </a:rPr>
              <a:t>in Spedition und Logistik</a:t>
            </a: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120559" y="5852830"/>
            <a:ext cx="3112369" cy="1461974"/>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https://momentumconsulting.ie/wp-content/uploads/2022/06/WIL-Opportunities-for-Women-in-Logistics-in-2022-by-Megan-Yeats.pdf </a:t>
            </a: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https://worldskills.org/media/news/choosetochallenge-megan-ireland-freight-forwarding/</a:t>
            </a:r>
            <a:endParaRPr lang="hr-BA" sz="8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https://mylogisticslifejourney.home.blog/</a:t>
            </a:r>
            <a:endParaRPr lang="hr-BA" sz="8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https://worldskills.org/ </a:t>
            </a: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https://fleet.ie/picture-of-the-week-megan-yeats-honoured-at-tud-from-russia-with-gold/ </a:t>
            </a: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https://www.irishtimes.com/sponsored/lidl/graduate-to-a-rewarding-career-at-one-of-ireland-s-leading-retailers-1.4355645 </a:t>
            </a:r>
            <a:endParaRPr lang="en-US" sz="8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7823" y="4206011"/>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latin typeface="Gotham Medium"/>
                <a:cs typeface="Calibri" panose="020F0502020204030204" pitchFamily="34" charset="0"/>
              </a:rPr>
              <a:t>Förderung der weiblichen Führungskraft</a:t>
            </a:r>
            <a:endParaRPr lang="en-US" dirty="0">
              <a:latin typeface="Gotham Medium"/>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44766" y="9609277"/>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cxnSp>
        <p:nvCxnSpPr>
          <p:cNvPr id="322" name="Straight Connector 321">
            <a:extLst>
              <a:ext uri="{FF2B5EF4-FFF2-40B4-BE49-F238E27FC236}">
                <a16:creationId xmlns:a16="http://schemas.microsoft.com/office/drawing/2014/main" id="{74272730-A907-34C9-FE1C-ABF8138F7041}"/>
              </a:ext>
            </a:extLst>
          </p:cNvPr>
          <p:cNvCxnSpPr/>
          <p:nvPr/>
        </p:nvCxnSpPr>
        <p:spPr>
          <a:xfrm>
            <a:off x="248070" y="5608396"/>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pic>
        <p:nvPicPr>
          <p:cNvPr id="9" name="Picture 8">
            <a:hlinkClick r:id="rId3"/>
            <a:extLst>
              <a:ext uri="{FF2B5EF4-FFF2-40B4-BE49-F238E27FC236}">
                <a16:creationId xmlns:a16="http://schemas.microsoft.com/office/drawing/2014/main" id="{20F721CF-BDD4-974C-C7EE-78C3405E719E}"/>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 y="7662234"/>
            <a:ext cx="2711577" cy="1794426"/>
          </a:xfrm>
          <a:prstGeom prst="rect">
            <a:avLst/>
          </a:prstGeom>
        </p:spPr>
      </p:pic>
      <p:grpSp>
        <p:nvGrpSpPr>
          <p:cNvPr id="17" name="Group 16">
            <a:extLst>
              <a:ext uri="{FF2B5EF4-FFF2-40B4-BE49-F238E27FC236}">
                <a16:creationId xmlns:a16="http://schemas.microsoft.com/office/drawing/2014/main" id="{03FE64B4-10BA-B54D-85FA-0A11220FF92B}"/>
              </a:ext>
            </a:extLst>
          </p:cNvPr>
          <p:cNvGrpSpPr/>
          <p:nvPr/>
        </p:nvGrpSpPr>
        <p:grpSpPr>
          <a:xfrm>
            <a:off x="2345869" y="7609348"/>
            <a:ext cx="1242649" cy="1179575"/>
            <a:chOff x="3946087" y="3362744"/>
            <a:chExt cx="912593" cy="832733"/>
          </a:xfrm>
        </p:grpSpPr>
        <p:sp>
          <p:nvSpPr>
            <p:cNvPr id="18" name="Freeform 17">
              <a:extLst>
                <a:ext uri="{FF2B5EF4-FFF2-40B4-BE49-F238E27FC236}">
                  <a16:creationId xmlns:a16="http://schemas.microsoft.com/office/drawing/2014/main" id="{574498D0-4F11-424D-B4A3-7FAC66C4C3FA}"/>
                </a:ext>
              </a:extLst>
            </p:cNvPr>
            <p:cNvSpPr/>
            <p:nvPr/>
          </p:nvSpPr>
          <p:spPr>
            <a:xfrm>
              <a:off x="3947904" y="3362744"/>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46087" y="3484589"/>
              <a:ext cx="912593" cy="463526"/>
            </a:xfrm>
            <a:prstGeom prst="rect">
              <a:avLst/>
            </a:prstGeom>
          </p:spPr>
          <p:txBody>
            <a:bodyPr wrap="none">
              <a:spAutoFit/>
            </a:bodyPr>
            <a:lstStyle/>
            <a:p>
              <a:pPr marL="12700" algn="ctr">
                <a:lnSpc>
                  <a:spcPts val="1420"/>
                </a:lnSpc>
                <a:spcBef>
                  <a:spcPts val="100"/>
                </a:spcBef>
              </a:pPr>
              <a:r>
                <a:rPr lang="en-IE"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CLICK</a:t>
              </a:r>
            </a:p>
            <a:p>
              <a:pPr marL="12700" algn="ctr">
                <a:lnSpc>
                  <a:spcPts val="1420"/>
                </a:lnSpc>
                <a:spcBef>
                  <a:spcPts val="100"/>
                </a:spcBef>
              </a:pPr>
              <a:r>
                <a:rPr lang="hr-BA"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ANSCHAUEN </a:t>
              </a:r>
            </a:p>
            <a:p>
              <a:pPr marL="12700" algn="ctr">
                <a:lnSpc>
                  <a:spcPts val="1420"/>
                </a:lnSpc>
                <a:spcBef>
                  <a:spcPts val="100"/>
                </a:spcBef>
              </a:pPr>
              <a:r>
                <a:rPr lang="hr-BA"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MÖGLICHKEITEN</a:t>
              </a:r>
              <a:endParaRPr lang="en-IE" sz="1200" b="1" dirty="0">
                <a:solidFill>
                  <a:schemeClr val="bg1"/>
                </a:solidFill>
                <a:latin typeface="Calibri" panose="020F0502020204030204" pitchFamily="34" charset="0"/>
                <a:cs typeface="Calibri" panose="020F0502020204030204" pitchFamily="34" charset="0"/>
              </a:endParaRPr>
            </a:p>
          </p:txBody>
        </p:sp>
      </p:grpSp>
      <p:pic>
        <p:nvPicPr>
          <p:cNvPr id="11" name="Graphic 10" descr="Radio outline">
            <a:extLst>
              <a:ext uri="{FF2B5EF4-FFF2-40B4-BE49-F238E27FC236}">
                <a16:creationId xmlns:a16="http://schemas.microsoft.com/office/drawing/2014/main" id="{9D70F3BC-B207-872C-C678-C4366DBD2060}"/>
              </a:ext>
            </a:extLst>
          </p:cNvPr>
          <p:cNvPicPr>
            <a:picLocks noChangeAspect="1"/>
          </p:cNvPicPr>
          <p:nvPr/>
        </p:nvPicPr>
        <p:blipFill>
          <a:blip r:embed="rId10">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5798028" y="1046372"/>
            <a:ext cx="940142" cy="940142"/>
          </a:xfrm>
          <a:prstGeom prst="rect">
            <a:avLst/>
          </a:prstGeom>
        </p:spPr>
      </p:pic>
      <p:pic>
        <p:nvPicPr>
          <p:cNvPr id="22" name="Picture Placeholder 21" descr="A person holding a medal&#10;&#10;Description automatically generated with low confidence">
            <a:extLst>
              <a:ext uri="{FF2B5EF4-FFF2-40B4-BE49-F238E27FC236}">
                <a16:creationId xmlns:a16="http://schemas.microsoft.com/office/drawing/2014/main" id="{0C756ED2-26C1-B8B5-7533-C333A9A14D84}"/>
              </a:ext>
            </a:extLst>
          </p:cNvPr>
          <p:cNvPicPr>
            <a:picLocks noGrp="1" noChangeAspect="1"/>
          </p:cNvPicPr>
          <p:nvPr>
            <p:ph type="pic" sz="quarter" idx="66"/>
          </p:nvPr>
        </p:nvPicPr>
        <p:blipFill rotWithShape="1">
          <a:blip r:embed="rId12" cstate="screen">
            <a:extLst>
              <a:ext uri="{28A0092B-C50C-407E-A947-70E740481C1C}">
                <a14:useLocalDpi xmlns:a14="http://schemas.microsoft.com/office/drawing/2010/main"/>
              </a:ext>
            </a:extLst>
          </a:blip>
          <a:srcRect l="-647" r="-9972"/>
          <a:stretch/>
        </p:blipFill>
        <p:spPr>
          <a:xfrm>
            <a:off x="-1" y="0"/>
            <a:ext cx="4836587" cy="3049375"/>
          </a:xfrm>
        </p:spPr>
      </p:pic>
      <p:sp>
        <p:nvSpPr>
          <p:cNvPr id="324" name="TextBox 323">
            <a:extLst>
              <a:ext uri="{FF2B5EF4-FFF2-40B4-BE49-F238E27FC236}">
                <a16:creationId xmlns:a16="http://schemas.microsoft.com/office/drawing/2014/main" id="{BB558498-DB87-FEDF-E257-C88F09ACD42C}"/>
              </a:ext>
            </a:extLst>
          </p:cNvPr>
          <p:cNvSpPr txBox="1"/>
          <p:nvPr/>
        </p:nvSpPr>
        <p:spPr>
          <a:xfrm>
            <a:off x="4225130" y="2081821"/>
            <a:ext cx="3462866" cy="30777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lang="en-US" sz="1400" b="1" dirty="0">
                <a:solidFill>
                  <a:srgbClr val="2E495E"/>
                </a:solidFill>
                <a:latin typeface="Calibri" panose="020F0502020204030204" pitchFamily="34" charset="0"/>
                <a:cs typeface="Calibri" panose="020F0502020204030204" pitchFamily="34" charset="0"/>
              </a:rPr>
              <a:t>Megan Yeates</a:t>
            </a:r>
          </a:p>
        </p:txBody>
      </p:sp>
    </p:spTree>
    <p:extLst>
      <p:ext uri="{BB962C8B-B14F-4D97-AF65-F5344CB8AC3E}">
        <p14:creationId xmlns:p14="http://schemas.microsoft.com/office/powerpoint/2010/main" val="2092882529"/>
      </p:ext>
    </p:extLst>
  </p:cSld>
  <p:clrMapOvr>
    <a:masterClrMapping/>
  </p:clrMapOvr>
  <p:transition spd="med"/>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D56B338-FE58-1096-3E11-7795EA11E8A1}"/>
              </a:ext>
            </a:extLst>
          </p:cNvPr>
          <p:cNvSpPr>
            <a:spLocks noGrp="1"/>
          </p:cNvSpPr>
          <p:nvPr>
            <p:ph type="body" sz="quarter" idx="58"/>
          </p:nvPr>
        </p:nvSpPr>
        <p:spPr>
          <a:xfrm>
            <a:off x="2894584" y="261257"/>
            <a:ext cx="3455416" cy="769239"/>
          </a:xfrm>
        </p:spPr>
        <p:txBody>
          <a:bodyPr/>
          <a:lstStyle/>
          <a:p>
            <a:pPr algn="ctr"/>
            <a:r>
              <a:rPr lang="en-US" sz="1600" b="1" dirty="0">
                <a:solidFill>
                  <a:srgbClr val="31475E"/>
                </a:solidFill>
                <a:latin typeface="Gotham Medium"/>
                <a:cs typeface="Calibri" panose="020F0502020204030204" pitchFamily="34" charset="0"/>
              </a:rPr>
              <a:t>Vom Studenten zum Depotkundenbetreuer</a:t>
            </a:r>
            <a:endParaRPr lang="pl-PL" sz="1600" b="1" dirty="0">
              <a:solidFill>
                <a:srgbClr val="31475E"/>
              </a:solidFill>
              <a:latin typeface="Calibri" panose="020F0502020204030204" pitchFamily="34" charset="0"/>
              <a:cs typeface="Calibri" panose="020F0502020204030204" pitchFamily="34" charset="0"/>
            </a:endParaRPr>
          </a:p>
        </p:txBody>
      </p:sp>
      <p:sp>
        <p:nvSpPr>
          <p:cNvPr id="3" name="Symbol zastępczy tekstu 2">
            <a:extLst>
              <a:ext uri="{FF2B5EF4-FFF2-40B4-BE49-F238E27FC236}">
                <a16:creationId xmlns:a16="http://schemas.microsoft.com/office/drawing/2014/main" id="{470E4D5D-F509-F5DB-B930-9D91F6574800}"/>
              </a:ext>
            </a:extLst>
          </p:cNvPr>
          <p:cNvSpPr>
            <a:spLocks noGrp="1"/>
          </p:cNvSpPr>
          <p:nvPr>
            <p:ph type="body" sz="quarter" idx="32"/>
          </p:nvPr>
        </p:nvSpPr>
        <p:spPr>
          <a:xfrm>
            <a:off x="2823030" y="967200"/>
            <a:ext cx="3677024" cy="3444100"/>
          </a:xfrm>
        </p:spPr>
        <p:txBody>
          <a:bodyPr/>
          <a:lstStyle/>
          <a:p>
            <a:r>
              <a:rPr lang="en-US" sz="1200" dirty="0">
                <a:solidFill>
                  <a:srgbClr val="31475E"/>
                </a:solidFill>
                <a:latin typeface="Calibri" panose="020F0502020204030204" pitchFamily="34" charset="0"/>
                <a:cs typeface="Calibri" panose="020F0502020204030204" pitchFamily="34" charset="0"/>
              </a:rPr>
              <a:t>Marta Mika kam 2008 als Studentin zu RABEN Logistics Polen. Heute arbeitet sie in der Niederlassung in Szczecin, einer der 53 Niederlassungen in Polen. RABEN ist seit über 30 Jahren auf dem Markt tätig und bietet als größtes Unternehmen der Gruppe Dienstleistungen im Bereich der nationalen und internationalen Distribution sowie umfassende Logistikdienstleistungen an. </a:t>
            </a:r>
          </a:p>
          <a:p>
            <a:r>
              <a:rPr lang="en-US" sz="1200" dirty="0">
                <a:solidFill>
                  <a:srgbClr val="31475E"/>
                </a:solidFill>
                <a:latin typeface="Calibri" panose="020F0502020204030204" pitchFamily="34" charset="0"/>
                <a:cs typeface="Calibri" panose="020F0502020204030204" pitchFamily="34" charset="0"/>
              </a:rPr>
              <a:t>Nach 14 Jahren bei RABEN beschloss Marta, ihre Beschäftigungsgeschichte zu erzählen und gleichzeitig zu betonen, wie wichtig die Gleichstellungspolitik, eine positive Atmosphäre voller Engagement und die bestmöglichen Arbeitsbedingungen sind.</a:t>
            </a:r>
          </a:p>
          <a:p>
            <a:r>
              <a:rPr lang="en-US" sz="1200" dirty="0">
                <a:solidFill>
                  <a:srgbClr val="31475E"/>
                </a:solidFill>
                <a:latin typeface="Calibri" panose="020F0502020204030204" pitchFamily="34" charset="0"/>
                <a:cs typeface="Calibri" panose="020F0502020204030204" pitchFamily="34" charset="0"/>
              </a:rPr>
              <a:t>Wie Marta Mika sagt: "RABEN unterstützt die Entwicklung von Frauen in der Transportbranche (...), weshalb ich dem Schicksal sehr dankbar bin, dass ich meine Karriere in der RABEN-Gruppe entwickeln kann".</a:t>
            </a:r>
          </a:p>
          <a:p>
            <a:endParaRPr lang="pl-PL" sz="1200" dirty="0">
              <a:solidFill>
                <a:srgbClr val="31475E"/>
              </a:solidFill>
              <a:latin typeface="Calibri" panose="020F0502020204030204" pitchFamily="34" charset="0"/>
              <a:cs typeface="Calibri" panose="020F0502020204030204" pitchFamily="34" charset="0"/>
            </a:endParaRPr>
          </a:p>
        </p:txBody>
      </p:sp>
      <p:sp>
        <p:nvSpPr>
          <p:cNvPr id="4" name="Symbol zastępczy tekstu 3">
            <a:extLst>
              <a:ext uri="{FF2B5EF4-FFF2-40B4-BE49-F238E27FC236}">
                <a16:creationId xmlns:a16="http://schemas.microsoft.com/office/drawing/2014/main" id="{0974665A-32B4-323F-4014-024B7A01238F}"/>
              </a:ext>
            </a:extLst>
          </p:cNvPr>
          <p:cNvSpPr>
            <a:spLocks noGrp="1"/>
          </p:cNvSpPr>
          <p:nvPr>
            <p:ph type="body" sz="quarter" idx="62"/>
          </p:nvPr>
        </p:nvSpPr>
        <p:spPr>
          <a:xfrm>
            <a:off x="2329544" y="4062900"/>
            <a:ext cx="3735082" cy="348400"/>
          </a:xfrm>
        </p:spPr>
        <p:txBody>
          <a:bodyPr/>
          <a:lstStyle/>
          <a:p>
            <a:pPr algn="ctr"/>
            <a:r>
              <a:rPr lang="pl-PL" sz="1600" b="1" dirty="0">
                <a:solidFill>
                  <a:srgbClr val="31475E"/>
                </a:solidFill>
                <a:cs typeface="Calibri" panose="020F0502020204030204" pitchFamily="34" charset="0"/>
              </a:rPr>
              <a:t>Martyna und ihre Karriere im RABEN</a:t>
            </a:r>
          </a:p>
        </p:txBody>
      </p:sp>
      <p:sp>
        <p:nvSpPr>
          <p:cNvPr id="5" name="Symbol zastępczy tekstu 4">
            <a:extLst>
              <a:ext uri="{FF2B5EF4-FFF2-40B4-BE49-F238E27FC236}">
                <a16:creationId xmlns:a16="http://schemas.microsoft.com/office/drawing/2014/main" id="{DBDDEE2D-0B64-01D2-E5EE-9F767202DAE1}"/>
              </a:ext>
            </a:extLst>
          </p:cNvPr>
          <p:cNvSpPr>
            <a:spLocks noGrp="1"/>
          </p:cNvSpPr>
          <p:nvPr>
            <p:ph type="body" sz="quarter" idx="63"/>
          </p:nvPr>
        </p:nvSpPr>
        <p:spPr>
          <a:xfrm>
            <a:off x="1759608" y="4348004"/>
            <a:ext cx="4590392" cy="2259120"/>
          </a:xfrm>
        </p:spPr>
        <p:txBody>
          <a:bodyPr/>
          <a:lstStyle/>
          <a:p>
            <a:pPr lvl="1" algn="just"/>
            <a:r>
              <a:rPr lang="en-US" sz="1200" dirty="0">
                <a:solidFill>
                  <a:srgbClr val="31475E"/>
                </a:solidFill>
                <a:latin typeface="Calibri" panose="020F0502020204030204" pitchFamily="34" charset="0"/>
                <a:cs typeface="Calibri" panose="020F0502020204030204" pitchFamily="34" charset="0"/>
              </a:rPr>
              <a:t>Mein Name ist Marta Mika und ich arbeite seit Juni 2008 für die RABEN-Gruppe. Während meines Studiums an der Maritimen Universität war ich Mitglied des wissenschaftlichen Logistikkreises. Wir begannen unsere Zusammenarbeit mit RABEN während der Organisation der studentischen Konferenz </a:t>
            </a:r>
            <a:r>
              <a:rPr lang="en-US" sz="1200" dirty="0" err="1">
                <a:solidFill>
                  <a:srgbClr val="31475E"/>
                </a:solidFill>
                <a:latin typeface="Calibri" panose="020F0502020204030204" pitchFamily="34" charset="0"/>
                <a:cs typeface="Calibri" panose="020F0502020204030204" pitchFamily="34" charset="0"/>
              </a:rPr>
              <a:t>SeaPoint </a:t>
            </a:r>
            <a:r>
              <a:rPr lang="en-US" sz="1200" dirty="0">
                <a:solidFill>
                  <a:srgbClr val="31475E"/>
                </a:solidFill>
                <a:latin typeface="Calibri" panose="020F0502020204030204" pitchFamily="34" charset="0"/>
                <a:cs typeface="Calibri" panose="020F0502020204030204" pitchFamily="34" charset="0"/>
              </a:rPr>
              <a:t>2007. Dann entschied ich mich, noch während meines Studiums ins Berufsleben einzusteigen. Ich begann als Kundendienstspezialist, 3 Jahre später wurde ich zum Kundendienstkoordinator befördert, und seit 2 Jahren bin ich Depot Customer Service Supervisor. Die RABEN-Gruppe ist ein europäischer Anbieter von umfassenden Logistikdienstleistungen, die seit über 90 Jahren auf dem europäischen Markt angeboten werden. Die Unternehmen der Gruppe sind in 14 europäischen Ländern vertreten. Der familiäre Charakter des Unternehmens ermöglicht eine schnelle Entscheidungsfindung und die Ausarbeitung langfristiger Entwicklungspläne, die nicht von der Zusammensetzung des Vorstands abhängen. </a:t>
            </a:r>
            <a:endParaRPr lang="pl-PL" sz="1200" dirty="0">
              <a:solidFill>
                <a:srgbClr val="31475E"/>
              </a:solidFill>
              <a:latin typeface="Calibri" panose="020F0502020204030204" pitchFamily="34" charset="0"/>
              <a:cs typeface="Calibri" panose="020F0502020204030204" pitchFamily="34" charset="0"/>
            </a:endParaRPr>
          </a:p>
        </p:txBody>
      </p:sp>
      <p:pic>
        <p:nvPicPr>
          <p:cNvPr id="8" name="Obraz 7">
            <a:extLst>
              <a:ext uri="{FF2B5EF4-FFF2-40B4-BE49-F238E27FC236}">
                <a16:creationId xmlns:a16="http://schemas.microsoft.com/office/drawing/2014/main" id="{A5840CF6-7D11-94D1-3BA0-F2609047F1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06807" y="4510785"/>
            <a:ext cx="1593404" cy="2259120"/>
          </a:xfrm>
          <a:prstGeom prst="rect">
            <a:avLst/>
          </a:prstGeom>
        </p:spPr>
      </p:pic>
      <p:sp>
        <p:nvSpPr>
          <p:cNvPr id="7" name="Symbol zastępczy tekstu 6">
            <a:extLst>
              <a:ext uri="{FF2B5EF4-FFF2-40B4-BE49-F238E27FC236}">
                <a16:creationId xmlns:a16="http://schemas.microsoft.com/office/drawing/2014/main" id="{B08EF285-9D0E-E8F3-8D0C-BBF281E9C924}"/>
              </a:ext>
            </a:extLst>
          </p:cNvPr>
          <p:cNvSpPr>
            <a:spLocks noGrp="1"/>
          </p:cNvSpPr>
          <p:nvPr>
            <p:ph type="body" sz="quarter" idx="59"/>
          </p:nvPr>
        </p:nvSpPr>
        <p:spPr>
          <a:xfrm>
            <a:off x="-33506" y="2779072"/>
            <a:ext cx="2421108" cy="1632228"/>
          </a:xfrm>
        </p:spPr>
        <p:txBody>
          <a:bodyPr/>
          <a:lstStyle/>
          <a:p>
            <a:r>
              <a:rPr lang="en-US" sz="1600" dirty="0"/>
              <a:t>"RABEN unterstützt die Entwicklung von Frauen in der Transportbranche (...) und deshalb bin ich dem Schicksal sehr dankbar, dass ich meine Karriere in der RABEN-Gruppe entwickeln kann".</a:t>
            </a:r>
          </a:p>
          <a:p>
            <a:endParaRPr lang="pl-PL" sz="1600" dirty="0"/>
          </a:p>
        </p:txBody>
      </p:sp>
    </p:spTree>
    <p:extLst>
      <p:ext uri="{BB962C8B-B14F-4D97-AF65-F5344CB8AC3E}">
        <p14:creationId xmlns:p14="http://schemas.microsoft.com/office/powerpoint/2010/main" val="4192931341"/>
      </p:ext>
    </p:extLst>
  </p:cSld>
  <p:clrMapOvr>
    <a:masterClrMapping/>
  </p:clrMapOvr>
  <p:transition spd="med"/>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682653" y="3587760"/>
            <a:ext cx="2865335" cy="5044145"/>
          </a:xfrm>
        </p:spPr>
        <p:txBody>
          <a:bodyPr/>
          <a:lstStyle/>
          <a:p>
            <a:r>
              <a:rPr lang="en-US" sz="1200" dirty="0" err="1">
                <a:latin typeface="Calibri" panose="020F0502020204030204" pitchFamily="34" charset="0"/>
                <a:cs typeface="Calibri" panose="020F0502020204030204" pitchFamily="34" charset="0"/>
              </a:rPr>
              <a:t>Incora </a:t>
            </a:r>
            <a:r>
              <a:rPr lang="en-US" sz="1200" dirty="0">
                <a:latin typeface="Calibri" panose="020F0502020204030204" pitchFamily="34" charset="0"/>
                <a:cs typeface="Calibri" panose="020F0502020204030204" pitchFamily="34" charset="0"/>
              </a:rPr>
              <a:t>ist ein führender unabhängiger Händler und weltweiter Anbieter innovativer Lieferkettenlösungen.</a:t>
            </a:r>
          </a:p>
          <a:p>
            <a:endParaRPr lang="en-US" sz="1200" dirty="0">
              <a:latin typeface="Calibri" panose="020F0502020204030204" pitchFamily="34" charset="0"/>
              <a:cs typeface="Calibri" panose="020F0502020204030204" pitchFamily="34" charset="0"/>
            </a:endParaRPr>
          </a:p>
          <a:p>
            <a:r>
              <a:rPr lang="en-US" sz="1200" dirty="0" err="1">
                <a:latin typeface="Calibri" panose="020F0502020204030204" pitchFamily="34" charset="0"/>
                <a:cs typeface="Calibri" panose="020F0502020204030204" pitchFamily="34" charset="0"/>
              </a:rPr>
              <a:t>Incora </a:t>
            </a:r>
            <a:r>
              <a:rPr lang="en-US" sz="1200" dirty="0">
                <a:latin typeface="Calibri" panose="020F0502020204030204" pitchFamily="34" charset="0"/>
                <a:cs typeface="Calibri" panose="020F0502020204030204" pitchFamily="34" charset="0"/>
              </a:rPr>
              <a:t>wurde durch den Zusammenschluss von zwei Branchenführern gegründet, die sich auf innovative Lieferkettenlösungen spezialisiert haben: Wesco Aircraft und </a:t>
            </a:r>
            <a:r>
              <a:rPr lang="en-US" sz="1200" dirty="0" err="1">
                <a:latin typeface="Calibri" panose="020F0502020204030204" pitchFamily="34" charset="0"/>
                <a:cs typeface="Calibri" panose="020F0502020204030204" pitchFamily="34" charset="0"/>
              </a:rPr>
              <a:t>Pattonair</a:t>
            </a:r>
            <a:r>
              <a:rPr lang="en-US" sz="1200" dirty="0">
                <a:latin typeface="Calibri" panose="020F0502020204030204" pitchFamily="34" charset="0"/>
                <a:cs typeface="Calibri" panose="020F0502020204030204" pitchFamily="34" charset="0"/>
              </a:rPr>
              <a:t>. </a:t>
            </a:r>
            <a:r>
              <a:rPr lang="en-US" sz="1200" dirty="0" err="1">
                <a:latin typeface="Calibri" panose="020F0502020204030204" pitchFamily="34" charset="0"/>
                <a:cs typeface="Calibri" panose="020F0502020204030204" pitchFamily="34" charset="0"/>
              </a:rPr>
              <a:t>Pattonair </a:t>
            </a:r>
            <a:r>
              <a:rPr lang="en-US" sz="1200" dirty="0">
                <a:latin typeface="Calibri" panose="020F0502020204030204" pitchFamily="34" charset="0"/>
                <a:cs typeface="Calibri" panose="020F0502020204030204" pitchFamily="34" charset="0"/>
              </a:rPr>
              <a:t>ist ein Unternehmen mit über 100 Jahren Erfahrung in der Verbesserung von Lieferkettenmanagement-Dienstleistungen.</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Dank seines Know-hows und seiner globalen Reichweite kann das Unternehmen einige der weltweit wichtigsten Branchen unterstützen, darunter die kommerzielle Luft- und Raumfahrt, den Ersatzteilmarkt, die Verteidigungs- und Raumfahrtindustrie, die Automobilindustrie, die Herstellung von Industrieanlagen sowie die pharmazeutische Forschung und Entwicklung. </a:t>
            </a:r>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p:txBody>
      </p:sp>
      <p:sp>
        <p:nvSpPr>
          <p:cNvPr id="11" name="Symbol zastępczy tekstu 10">
            <a:extLst>
              <a:ext uri="{FF2B5EF4-FFF2-40B4-BE49-F238E27FC236}">
                <a16:creationId xmlns:a16="http://schemas.microsoft.com/office/drawing/2014/main" id="{BB02838B-9F0D-4D17-6925-7271D88688B3}"/>
              </a:ext>
            </a:extLst>
          </p:cNvPr>
          <p:cNvSpPr>
            <a:spLocks noGrp="1"/>
          </p:cNvSpPr>
          <p:nvPr>
            <p:ph type="body" sz="quarter" idx="60"/>
          </p:nvPr>
        </p:nvSpPr>
        <p:spPr>
          <a:xfrm>
            <a:off x="195672" y="4603823"/>
            <a:ext cx="2694086" cy="349177"/>
          </a:xfrm>
        </p:spPr>
        <p:txBody>
          <a:bodyPr/>
          <a:lstStyle/>
          <a:p>
            <a:r>
              <a:rPr lang="pl-PL" sz="1600" dirty="0">
                <a:latin typeface="Gotham Medium"/>
                <a:cs typeface="Calibri" panose="020F0502020204030204" pitchFamily="34" charset="0"/>
              </a:rPr>
              <a:t>Unternehmen:</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7" y="3576221"/>
            <a:ext cx="2694087" cy="349177"/>
          </a:xfrm>
          <a:prstGeom prst="rect">
            <a:avLst/>
          </a:prstGeom>
        </p:spPr>
        <p:txBody>
          <a:bodyPr/>
          <a:lstStyle/>
          <a:p>
            <a:r>
              <a:rPr lang="pl-PL" sz="1600" dirty="0">
                <a:latin typeface="Gotham Medium"/>
                <a:cs typeface="Calibri" panose="020F0502020204030204" pitchFamily="34" charset="0"/>
              </a:rPr>
              <a:t>INCORA</a:t>
            </a:r>
            <a:endParaRPr lang="en-US" sz="1600"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0" y="4171684"/>
            <a:ext cx="2694086" cy="349177"/>
          </a:xfrm>
          <a:prstGeom prst="rect">
            <a:avLst/>
          </a:prstGeom>
        </p:spPr>
        <p:txBody>
          <a:bodyPr/>
          <a:lstStyle/>
          <a:p>
            <a:r>
              <a:rPr lang="pl-PL" sz="1200" dirty="0">
                <a:latin typeface="Gotham Medium"/>
                <a:cs typeface="Calibri" panose="020F0502020204030204" pitchFamily="34" charset="0"/>
              </a:rPr>
              <a:t>Leiter der Lieferkette</a:t>
            </a:r>
            <a:endParaRPr lang="en-US" sz="1200" dirty="0">
              <a:latin typeface="Gotham Medium"/>
              <a:cs typeface="Calibri" panose="020F0502020204030204" pitchFamily="34" charset="0"/>
            </a:endParaRPr>
          </a:p>
        </p:txBody>
      </p:sp>
      <p:pic>
        <p:nvPicPr>
          <p:cNvPr id="14" name="Symbol zastępczy obrazu 13">
            <a:extLst>
              <a:ext uri="{FF2B5EF4-FFF2-40B4-BE49-F238E27FC236}">
                <a16:creationId xmlns:a16="http://schemas.microsoft.com/office/drawing/2014/main" id="{10E6BF37-9D01-4341-E19F-4B12900C9FE7}"/>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pic>
        <p:nvPicPr>
          <p:cNvPr id="17" name="Symbol zastępczy obrazu 16">
            <a:extLst>
              <a:ext uri="{FF2B5EF4-FFF2-40B4-BE49-F238E27FC236}">
                <a16:creationId xmlns:a16="http://schemas.microsoft.com/office/drawing/2014/main" id="{4158EEEF-8954-B622-75DE-0C757B9EE2F9}"/>
              </a:ext>
            </a:extLst>
          </p:cNvPr>
          <p:cNvPicPr>
            <a:picLocks noGrp="1" noChangeAspect="1"/>
          </p:cNvPicPr>
          <p:nvPr>
            <p:ph type="pic" sz="quarter" idx="66"/>
          </p:nvPr>
        </p:nvPicPr>
        <p:blipFill>
          <a:blip r:embed="rId3" cstate="screen">
            <a:extLst>
              <a:ext uri="{28A0092B-C50C-407E-A947-70E740481C1C}">
                <a14:useLocalDpi xmlns:a14="http://schemas.microsoft.com/office/drawing/2010/main"/>
              </a:ext>
            </a:extLst>
          </a:blip>
          <a:srcRect/>
          <a:stretch>
            <a:fillRect/>
          </a:stretch>
        </p:blipFill>
        <p:spPr>
          <a:xfrm>
            <a:off x="0" y="0"/>
            <a:ext cx="5062508" cy="3191814"/>
          </a:xfrm>
        </p:spPr>
      </p:pic>
      <p:sp>
        <p:nvSpPr>
          <p:cNvPr id="2" name="pole tekstowe 1">
            <a:extLst>
              <a:ext uri="{FF2B5EF4-FFF2-40B4-BE49-F238E27FC236}">
                <a16:creationId xmlns:a16="http://schemas.microsoft.com/office/drawing/2014/main" id="{BE7F939D-7987-8DC6-6CB1-6B95BE165660}"/>
              </a:ext>
            </a:extLst>
          </p:cNvPr>
          <p:cNvSpPr txBox="1"/>
          <p:nvPr/>
        </p:nvSpPr>
        <p:spPr>
          <a:xfrm>
            <a:off x="248070" y="5268496"/>
            <a:ext cx="2694086" cy="124050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l" defTabSz="825500" rtl="0" fontAlgn="auto" latinLnBrk="0" hangingPunct="0">
              <a:lnSpc>
                <a:spcPct val="100000"/>
              </a:lnSpc>
              <a:spcBef>
                <a:spcPts val="0"/>
              </a:spcBef>
              <a:spcAft>
                <a:spcPts val="0"/>
              </a:spcAft>
              <a:buClrTx/>
              <a:buSzTx/>
              <a:buFontTx/>
              <a:buNone/>
              <a:tabLst/>
            </a:pPr>
            <a:r>
              <a:rPr lang="pl-PL" sz="1200" b="1" dirty="0">
                <a:solidFill>
                  <a:schemeClr val="bg1"/>
                </a:solidFill>
                <a:latin typeface="Calibri" panose="020F0502020204030204" pitchFamily="34" charset="0"/>
                <a:cs typeface="Calibri" panose="020F0502020204030204" pitchFamily="34" charset="0"/>
              </a:rPr>
              <a:t>Quelle: </a:t>
            </a:r>
            <a:endParaRPr lang="en-GB" sz="1200" b="1" dirty="0">
              <a:solidFill>
                <a:schemeClr val="bg1"/>
              </a:solidFill>
              <a:latin typeface="Calibri" panose="020F0502020204030204" pitchFamily="34" charset="0"/>
              <a:cs typeface="Calibri" panose="020F0502020204030204" pitchFamily="34" charset="0"/>
            </a:endParaRPr>
          </a:p>
          <a:p>
            <a:pPr marL="0" marR="0" indent="0" algn="l" defTabSz="825500" rtl="0" fontAlgn="auto" latinLnBrk="0" hangingPunct="0">
              <a:lnSpc>
                <a:spcPct val="100000"/>
              </a:lnSpc>
              <a:spcBef>
                <a:spcPts val="0"/>
              </a:spcBef>
              <a:spcAft>
                <a:spcPts val="0"/>
              </a:spcAft>
              <a:buClrTx/>
              <a:buSzTx/>
              <a:buFontTx/>
              <a:buNone/>
              <a:tabLst/>
            </a:pPr>
            <a:endParaRPr lang="pl-PL" sz="1200" b="1" dirty="0">
              <a:solidFill>
                <a:schemeClr val="bg1"/>
              </a:solidFill>
              <a:latin typeface="Gotham Medium"/>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r>
              <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hlinkClick r:id="rId4">
                  <a:extLst>
                    <a:ext uri="{A12FA001-AC4F-418D-AE19-62706E023703}">
                      <ahyp:hlinkClr xmlns:ahyp="http://schemas.microsoft.com/office/drawing/2018/hyperlinkcolor" val="tx"/>
                    </a:ext>
                  </a:extLst>
                </a:hlinkClick>
              </a:rPr>
              <a:t>https://www.mwsl.eu/aktualnosci/954-nawiazanie-wspolpracy-z-incora</a:t>
            </a:r>
            <a:endPar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rPr>
              <a:t>https://www.incora.com</a:t>
            </a:r>
          </a:p>
          <a:p>
            <a:pPr marL="0" marR="0" indent="0" algn="ctr" defTabSz="825500" rtl="0" fontAlgn="auto" latinLnBrk="0" hangingPunct="0">
              <a:lnSpc>
                <a:spcPct val="100000"/>
              </a:lnSpc>
              <a:spcBef>
                <a:spcPts val="0"/>
              </a:spcBef>
              <a:spcAft>
                <a:spcPts val="0"/>
              </a:spcAft>
              <a:buClrTx/>
              <a:buSzTx/>
              <a:buFontTx/>
              <a:buNone/>
              <a:tabLst/>
            </a:pPr>
            <a:r>
              <a:rPr lang="pl-PL" sz="1200" dirty="0" err="1">
                <a:solidFill>
                  <a:schemeClr val="bg1"/>
                </a:solidFill>
                <a:latin typeface="Gotham Medium"/>
                <a:cs typeface="Calibri" panose="020F0502020204030204" pitchFamily="34" charset="0"/>
              </a:rPr>
              <a:t>Basierend </a:t>
            </a:r>
            <a:r>
              <a:rPr lang="pl-PL" sz="1200" dirty="0">
                <a:solidFill>
                  <a:schemeClr val="bg1"/>
                </a:solidFill>
                <a:latin typeface="Gotham Medium"/>
                <a:cs typeface="Calibri" panose="020F0502020204030204" pitchFamily="34" charset="0"/>
              </a:rPr>
              <a:t>auf einem Interview mit Monika Sikora </a:t>
            </a:r>
            <a:endPar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endParaRPr>
          </a:p>
        </p:txBody>
      </p:sp>
      <p:sp>
        <p:nvSpPr>
          <p:cNvPr id="12" name="pole tekstowe 11">
            <a:extLst>
              <a:ext uri="{FF2B5EF4-FFF2-40B4-BE49-F238E27FC236}">
                <a16:creationId xmlns:a16="http://schemas.microsoft.com/office/drawing/2014/main" id="{51D0DFDF-CD25-492A-605F-377A0C60559E}"/>
              </a:ext>
            </a:extLst>
          </p:cNvPr>
          <p:cNvSpPr txBox="1"/>
          <p:nvPr/>
        </p:nvSpPr>
        <p:spPr>
          <a:xfrm>
            <a:off x="195672" y="4844905"/>
            <a:ext cx="1657191" cy="31718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l" defTabSz="825500" rtl="0" fontAlgn="auto" latinLnBrk="0" hangingPunct="0">
              <a:lnSpc>
                <a:spcPct val="100000"/>
              </a:lnSpc>
              <a:spcBef>
                <a:spcPts val="0"/>
              </a:spcBef>
              <a:spcAft>
                <a:spcPts val="0"/>
              </a:spcAft>
              <a:buClrTx/>
              <a:buSzTx/>
              <a:buFontTx/>
              <a:buNone/>
              <a:tabLst/>
            </a:pPr>
            <a:r>
              <a:rPr kumimoji="0" lang="pl-PL" sz="1200" b="0" i="0" u="none" strike="noStrike" cap="none" spc="0" normalizeH="0" baseline="0" dirty="0" err="1">
                <a:ln>
                  <a:noFill/>
                </a:ln>
                <a:solidFill>
                  <a:schemeClr val="bg1"/>
                </a:solidFill>
                <a:effectLst/>
                <a:uFillTx/>
                <a:latin typeface="Gotham Medium"/>
                <a:cs typeface="Calibri" panose="020F0502020204030204" pitchFamily="34" charset="0"/>
                <a:sym typeface="FontAwesome"/>
              </a:rPr>
              <a:t>  Incora</a:t>
            </a:r>
            <a:endPar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endParaRPr>
          </a:p>
        </p:txBody>
      </p:sp>
      <p:pic>
        <p:nvPicPr>
          <p:cNvPr id="3" name="Obraz 2">
            <a:extLst>
              <a:ext uri="{FF2B5EF4-FFF2-40B4-BE49-F238E27FC236}">
                <a16:creationId xmlns:a16="http://schemas.microsoft.com/office/drawing/2014/main" id="{CEB848DD-5268-A918-0A0E-DDD2ED4D4898}"/>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148547" y="2505082"/>
            <a:ext cx="1399441" cy="878936"/>
          </a:xfrm>
          <a:prstGeom prst="rect">
            <a:avLst/>
          </a:prstGeom>
        </p:spPr>
      </p:pic>
    </p:spTree>
    <p:extLst>
      <p:ext uri="{BB962C8B-B14F-4D97-AF65-F5344CB8AC3E}">
        <p14:creationId xmlns:p14="http://schemas.microsoft.com/office/powerpoint/2010/main" val="1243208248"/>
      </p:ext>
    </p:extLst>
  </p:cSld>
  <p:clrMapOvr>
    <a:masterClrMapping/>
  </p:clrMapOvr>
  <p:transition spd="med"/>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906259" y="259583"/>
            <a:ext cx="5435599" cy="348400"/>
          </a:xfrm>
        </p:spPr>
        <p:txBody>
          <a:bodyPr/>
          <a:lstStyle/>
          <a:p>
            <a:pPr algn="ctr"/>
            <a:r>
              <a:rPr lang="pl-PL" sz="1600" b="1" dirty="0">
                <a:solidFill>
                  <a:srgbClr val="31475E"/>
                </a:solidFill>
                <a:latin typeface="Gotham Medium"/>
                <a:cs typeface="Calibri" panose="020F0502020204030204" pitchFamily="34" charset="0"/>
              </a:rPr>
              <a:t>Chancengleichheit </a:t>
            </a:r>
            <a:endParaRPr lang="en-US" sz="1600" b="1" dirty="0">
              <a:solidFill>
                <a:srgbClr val="31475E"/>
              </a:solidFill>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303727" y="660563"/>
            <a:ext cx="6382142" cy="7764979"/>
          </a:xfrm>
        </p:spPr>
        <p:txBody>
          <a:bodyPr numCol="1"/>
          <a:lstStyle/>
          <a:p>
            <a:r>
              <a:rPr lang="en-US" sz="1200" dirty="0" err="1">
                <a:latin typeface="Calibri" panose="020F0502020204030204" pitchFamily="34" charset="0"/>
                <a:cs typeface="Calibri" panose="020F0502020204030204" pitchFamily="34" charset="0"/>
              </a:rPr>
              <a:t>Incora </a:t>
            </a:r>
            <a:r>
              <a:rPr lang="en-US" sz="1200" dirty="0">
                <a:latin typeface="Calibri" panose="020F0502020204030204" pitchFamily="34" charset="0"/>
                <a:cs typeface="Calibri" panose="020F0502020204030204" pitchFamily="34" charset="0"/>
              </a:rPr>
              <a:t>fördert die Chancengleichheit für die im Unternehmen eingestellten Personen</a:t>
            </a:r>
            <a:r>
              <a:rPr lang="pl-PL" sz="1200" dirty="0">
                <a:latin typeface="Calibri" panose="020F0502020204030204" pitchFamily="34" charset="0"/>
                <a:cs typeface="Calibri" panose="020F0502020204030204" pitchFamily="34" charset="0"/>
              </a:rPr>
              <a:t>, und </a:t>
            </a:r>
            <a:r>
              <a:rPr lang="en-US" sz="1200" dirty="0" err="1">
                <a:latin typeface="Calibri" panose="020F0502020204030204" pitchFamily="34" charset="0"/>
                <a:cs typeface="Calibri" panose="020F0502020204030204" pitchFamily="34" charset="0"/>
              </a:rPr>
              <a:t>alle </a:t>
            </a:r>
            <a:r>
              <a:rPr lang="en-US" sz="1200" dirty="0">
                <a:latin typeface="Calibri" panose="020F0502020204030204" pitchFamily="34" charset="0"/>
                <a:cs typeface="Calibri" panose="020F0502020204030204" pitchFamily="34" charset="0"/>
              </a:rPr>
              <a:t>Bewerber werden in Bezug auf die Erwartungen an ein Stellenangebot gleich behandelt. Das </a:t>
            </a:r>
            <a:r>
              <a:rPr lang="en-US" sz="1200" dirty="0" err="1">
                <a:latin typeface="Calibri" panose="020F0502020204030204" pitchFamily="34" charset="0"/>
                <a:cs typeface="Calibri" panose="020F0502020204030204" pitchFamily="34" charset="0"/>
              </a:rPr>
              <a:t>Unternehmen </a:t>
            </a:r>
            <a:r>
              <a:rPr lang="en-US" sz="1200" dirty="0">
                <a:latin typeface="Calibri" panose="020F0502020204030204" pitchFamily="34" charset="0"/>
                <a:cs typeface="Calibri" panose="020F0502020204030204" pitchFamily="34" charset="0"/>
              </a:rPr>
              <a:t>bietet seinen Mitarbeitern die Teilnahme an verschiedenen Gruppen an, die die Entwicklung der Mitarbeiter in Bereichen wie Excel-Kenntnisse, Französisch-Workshops oder geschäftliche Verbesserungen ermöglichen. Die Plattform Learn + ermöglicht die Teilnahme an zahlreichen virtuellen Schulungen.</a:t>
            </a:r>
            <a:endParaRPr lang="pl-PL" sz="1200" dirty="0">
              <a:latin typeface="Calibri" panose="020F0502020204030204" pitchFamily="34" charset="0"/>
              <a:cs typeface="Calibri" panose="020F0502020204030204" pitchFamily="34" charset="0"/>
            </a:endParaRPr>
          </a:p>
          <a:p>
            <a:pPr hangingPunct="1"/>
            <a:r>
              <a:rPr lang="en-US" sz="1200" dirty="0" err="1">
                <a:latin typeface="Calibri" panose="020F0502020204030204" pitchFamily="34" charset="0"/>
                <a:cs typeface="Calibri" panose="020F0502020204030204" pitchFamily="34" charset="0"/>
              </a:rPr>
              <a:t>Die Gehälter </a:t>
            </a:r>
            <a:r>
              <a:rPr lang="en-US" sz="1200" dirty="0">
                <a:latin typeface="Calibri" panose="020F0502020204030204" pitchFamily="34" charset="0"/>
                <a:cs typeface="Calibri" panose="020F0502020204030204" pitchFamily="34" charset="0"/>
              </a:rPr>
              <a:t>sind positionsspezifisch und bewegen sich innerhalb bestimmter Spannen für jede Funktion. Die Löhne können in der Beschäftigungsphase ausgehandelt werden und sind in gewissem </a:t>
            </a:r>
            <a:r>
              <a:rPr lang="pl-PL" sz="1200" dirty="0">
                <a:latin typeface="Calibri" panose="020F0502020204030204" pitchFamily="34" charset="0"/>
                <a:cs typeface="Calibri" panose="020F0502020204030204" pitchFamily="34" charset="0"/>
              </a:rPr>
              <a:t>Maße von der </a:t>
            </a:r>
            <a:r>
              <a:rPr lang="en-US" sz="1200" dirty="0">
                <a:latin typeface="Calibri" panose="020F0502020204030204" pitchFamily="34" charset="0"/>
                <a:cs typeface="Calibri" panose="020F0502020204030204" pitchFamily="34" charset="0"/>
              </a:rPr>
              <a:t>Leistung </a:t>
            </a:r>
            <a:r>
              <a:rPr lang="pl-PL" sz="1200" dirty="0">
                <a:latin typeface="Calibri" panose="020F0502020204030204" pitchFamily="34" charset="0"/>
                <a:cs typeface="Calibri" panose="020F0502020204030204" pitchFamily="34" charset="0"/>
              </a:rPr>
              <a:t>des </a:t>
            </a:r>
            <a:r>
              <a:rPr lang="en-US" sz="1200" dirty="0">
                <a:latin typeface="Calibri" panose="020F0502020204030204" pitchFamily="34" charset="0"/>
                <a:cs typeface="Calibri" panose="020F0502020204030204" pitchFamily="34" charset="0"/>
              </a:rPr>
              <a:t>Unternehmens und der einzelnen Mitarbeiter abhängig. Die Arbeitsbedingungen werden in gleicher Weise an das Geschlecht angepasst </a:t>
            </a:r>
            <a:r>
              <a:rPr lang="pl-PL" sz="1200" dirty="0">
                <a:latin typeface="Calibri" panose="020F0502020204030204" pitchFamily="34" charset="0"/>
                <a:cs typeface="Calibri" panose="020F0502020204030204" pitchFamily="34" charset="0"/>
              </a:rPr>
              <a:t>und </a:t>
            </a:r>
            <a:r>
              <a:rPr lang="pl-PL" sz="1200" dirty="0" err="1">
                <a:latin typeface="Calibri" panose="020F0502020204030204" pitchFamily="34" charset="0"/>
                <a:cs typeface="Calibri" panose="020F0502020204030204" pitchFamily="34" charset="0"/>
              </a:rPr>
              <a:t>entsprechen den beruflichen Erwartungen</a:t>
            </a:r>
            <a:r>
              <a:rPr lang="pl-PL" sz="1200" dirty="0">
                <a:latin typeface="Calibri" panose="020F0502020204030204" pitchFamily="34" charset="0"/>
                <a:cs typeface="Calibri" panose="020F0502020204030204" pitchFamily="34" charset="0"/>
              </a:rPr>
              <a:t>. </a:t>
            </a:r>
          </a:p>
          <a:p>
            <a:r>
              <a:rPr lang="en-US" sz="1200" dirty="0">
                <a:latin typeface="Calibri" panose="020F0502020204030204" pitchFamily="34" charset="0"/>
                <a:cs typeface="Calibri" panose="020F0502020204030204" pitchFamily="34" charset="0"/>
              </a:rPr>
              <a:t>Das Unternehmen bietet Arbeitsbedingungen, die auf die Bedürfnisse der Mitarbeiter zugeschnitten sind, und stellt sicher, dass sie im Benchmarking mit anderen Organisationen auf dem Markt auf dem bestmöglichen Niveau sind. Das Unternehmen setzt sich dafür ein, dass das Arbeitsumfeld nicht diskriminierend ist.</a:t>
            </a:r>
            <a:endParaRPr lang="pl-PL" sz="1200" dirty="0">
              <a:latin typeface="Calibri" panose="020F0502020204030204" pitchFamily="34" charset="0"/>
              <a:cs typeface="Calibri" panose="020F0502020204030204" pitchFamily="34" charset="0"/>
            </a:endParaRPr>
          </a:p>
          <a:p>
            <a:pPr hangingPunct="1"/>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12" name="Symbol zastępczy tekstu 11">
            <a:extLst>
              <a:ext uri="{FF2B5EF4-FFF2-40B4-BE49-F238E27FC236}">
                <a16:creationId xmlns:a16="http://schemas.microsoft.com/office/drawing/2014/main" id="{D005DBFF-9EAB-3251-9A78-E06AF9B02896}"/>
              </a:ext>
            </a:extLst>
          </p:cNvPr>
          <p:cNvSpPr>
            <a:spLocks noGrp="1"/>
          </p:cNvSpPr>
          <p:nvPr>
            <p:ph type="body" sz="quarter" idx="59"/>
          </p:nvPr>
        </p:nvSpPr>
        <p:spPr>
          <a:xfrm>
            <a:off x="-1085892" y="3204591"/>
            <a:ext cx="5435600" cy="446871"/>
          </a:xfrm>
          <a:prstGeom prst="rect">
            <a:avLst/>
          </a:prstGeom>
        </p:spPr>
        <p:txBody>
          <a:bodyPr/>
          <a:lstStyle/>
          <a:p>
            <a:pPr algn="ctr"/>
            <a:r>
              <a:rPr lang="pl-PL" sz="1600" b="1" dirty="0">
                <a:solidFill>
                  <a:srgbClr val="31475E"/>
                </a:solidFill>
                <a:latin typeface="Gotham Medium"/>
                <a:cs typeface="Calibri" panose="020F0502020204030204" pitchFamily="34" charset="0"/>
              </a:rPr>
              <a:t>Leiter der Lieferkette</a:t>
            </a:r>
          </a:p>
        </p:txBody>
      </p:sp>
      <p:sp>
        <p:nvSpPr>
          <p:cNvPr id="13" name="Symbol zastępczy tekstu 12">
            <a:extLst>
              <a:ext uri="{FF2B5EF4-FFF2-40B4-BE49-F238E27FC236}">
                <a16:creationId xmlns:a16="http://schemas.microsoft.com/office/drawing/2014/main" id="{5B0FA377-A99C-22D9-E3AC-7FD1DDCEAAAC}"/>
              </a:ext>
            </a:extLst>
          </p:cNvPr>
          <p:cNvSpPr>
            <a:spLocks noGrp="1"/>
          </p:cNvSpPr>
          <p:nvPr>
            <p:ph type="body" sz="quarter" idx="60"/>
          </p:nvPr>
        </p:nvSpPr>
        <p:spPr>
          <a:xfrm>
            <a:off x="391368" y="3858291"/>
            <a:ext cx="2798618" cy="3335742"/>
          </a:xfrm>
          <a:prstGeom prst="rect">
            <a:avLst/>
          </a:prstGeom>
        </p:spPr>
        <p:txBody>
          <a:bodyPr numCol="1"/>
          <a:lstStyle/>
          <a:p>
            <a:r>
              <a:rPr lang="pl-PL" sz="1200" dirty="0">
                <a:latin typeface="Calibri" panose="020F0502020204030204" pitchFamily="34" charset="0"/>
                <a:cs typeface="Calibri" panose="020F0502020204030204" pitchFamily="34" charset="0"/>
              </a:rPr>
              <a:t>Monika Sikora </a:t>
            </a:r>
            <a:r>
              <a:rPr lang="pl-PL" sz="1200" dirty="0" err="1">
                <a:latin typeface="Calibri" panose="020F0502020204030204" pitchFamily="34" charset="0"/>
                <a:cs typeface="Calibri" panose="020F0502020204030204" pitchFamily="34" charset="0"/>
              </a:rPr>
              <a:t>ist ein Beispiel </a:t>
            </a:r>
            <a:r>
              <a:rPr lang="pl-PL" sz="1200" dirty="0">
                <a:latin typeface="Calibri" panose="020F0502020204030204" pitchFamily="34" charset="0"/>
                <a:cs typeface="Calibri" panose="020F0502020204030204" pitchFamily="34" charset="0"/>
              </a:rPr>
              <a:t>für den </a:t>
            </a:r>
            <a:r>
              <a:rPr lang="pl-PL" sz="1200" dirty="0" err="1">
                <a:latin typeface="Calibri" panose="020F0502020204030204" pitchFamily="34" charset="0"/>
                <a:cs typeface="Calibri" panose="020F0502020204030204" pitchFamily="34" charset="0"/>
              </a:rPr>
              <a:t>Erfolg </a:t>
            </a:r>
            <a:r>
              <a:rPr lang="pl-PL" sz="1200" dirty="0">
                <a:latin typeface="Calibri" panose="020F0502020204030204" pitchFamily="34" charset="0"/>
                <a:cs typeface="Calibri" panose="020F0502020204030204" pitchFamily="34" charset="0"/>
              </a:rPr>
              <a:t>und die </a:t>
            </a:r>
            <a:r>
              <a:rPr lang="pl-PL" sz="1200" dirty="0" err="1">
                <a:latin typeface="Calibri" panose="020F0502020204030204" pitchFamily="34" charset="0"/>
                <a:cs typeface="Calibri" panose="020F0502020204030204" pitchFamily="34" charset="0"/>
              </a:rPr>
              <a:t>Möglichkeiten, die Incora </a:t>
            </a:r>
            <a:r>
              <a:rPr lang="pl-PL" sz="1200" dirty="0">
                <a:latin typeface="Calibri" panose="020F0502020204030204" pitchFamily="34" charset="0"/>
                <a:cs typeface="Calibri" panose="020F0502020204030204" pitchFamily="34" charset="0"/>
              </a:rPr>
              <a:t>seinen </a:t>
            </a:r>
            <a:r>
              <a:rPr lang="pl-PL" sz="1200" dirty="0" err="1">
                <a:latin typeface="Calibri" panose="020F0502020204030204" pitchFamily="34" charset="0"/>
                <a:cs typeface="Calibri" panose="020F0502020204030204" pitchFamily="34" charset="0"/>
              </a:rPr>
              <a:t>Mitarbeitern bietet</a:t>
            </a:r>
            <a:r>
              <a:rPr lang="pl-PL" sz="1200" dirty="0">
                <a:latin typeface="Calibri" panose="020F0502020204030204" pitchFamily="34" charset="0"/>
                <a:cs typeface="Calibri" panose="020F0502020204030204" pitchFamily="34" charset="0"/>
              </a:rPr>
              <a:t>. Monika Sikora </a:t>
            </a:r>
            <a:r>
              <a:rPr lang="pl-PL" sz="1200" dirty="0" err="1">
                <a:latin typeface="Calibri" panose="020F0502020204030204" pitchFamily="34" charset="0"/>
                <a:cs typeface="Calibri" panose="020F0502020204030204" pitchFamily="34" charset="0"/>
              </a:rPr>
              <a:t>ist </a:t>
            </a:r>
            <a:r>
              <a:rPr lang="pl-PL" sz="1200" dirty="0">
                <a:latin typeface="Calibri" panose="020F0502020204030204" pitchFamily="34" charset="0"/>
                <a:cs typeface="Calibri" panose="020F0502020204030204" pitchFamily="34" charset="0"/>
              </a:rPr>
              <a:t>seit 3 </a:t>
            </a:r>
            <a:r>
              <a:rPr lang="pl-PL" sz="1200" dirty="0" err="1">
                <a:latin typeface="Calibri" panose="020F0502020204030204" pitchFamily="34" charset="0"/>
                <a:cs typeface="Calibri" panose="020F0502020204030204" pitchFamily="34" charset="0"/>
              </a:rPr>
              <a:t>Jahren </a:t>
            </a:r>
            <a:r>
              <a:rPr lang="pl-PL" sz="1200" dirty="0">
                <a:latin typeface="Calibri" panose="020F0502020204030204" pitchFamily="34" charset="0"/>
                <a:cs typeface="Calibri" panose="020F0502020204030204" pitchFamily="34" charset="0"/>
              </a:rPr>
              <a:t>Supply Chain Leader bei </a:t>
            </a:r>
            <a:r>
              <a:rPr lang="pl-PL" sz="1200" dirty="0" err="1">
                <a:latin typeface="Calibri" panose="020F0502020204030204" pitchFamily="34" charset="0"/>
                <a:cs typeface="Calibri" panose="020F0502020204030204" pitchFamily="34" charset="0"/>
              </a:rPr>
              <a:t>Incora</a:t>
            </a:r>
            <a:r>
              <a:rPr lang="pl-PL" sz="1200" dirty="0">
                <a:latin typeface="Calibri" panose="020F0502020204030204" pitchFamily="34" charset="0"/>
                <a:cs typeface="Calibri" panose="020F0502020204030204" pitchFamily="34" charset="0"/>
              </a:rPr>
              <a:t>. </a:t>
            </a:r>
            <a:r>
              <a:rPr lang="pl-PL" sz="1200" dirty="0" err="1">
                <a:latin typeface="Calibri" panose="020F0502020204030204" pitchFamily="34" charset="0"/>
                <a:cs typeface="Calibri" panose="020F0502020204030204" pitchFamily="34" charset="0"/>
              </a:rPr>
              <a:t>Sie ist </a:t>
            </a:r>
            <a:r>
              <a:rPr lang="en-US" sz="1200" dirty="0" err="1">
                <a:latin typeface="Calibri" panose="020F0502020204030204" pitchFamily="34" charset="0"/>
                <a:cs typeface="Calibri" panose="020F0502020204030204" pitchFamily="34" charset="0"/>
              </a:rPr>
              <a:t>verantwortlich für die </a:t>
            </a:r>
            <a:r>
              <a:rPr lang="en-US" sz="1200" dirty="0">
                <a:latin typeface="Calibri" panose="020F0502020204030204" pitchFamily="34" charset="0"/>
                <a:cs typeface="Calibri" panose="020F0502020204030204" pitchFamily="34" charset="0"/>
              </a:rPr>
              <a:t>Leitung von zwei Teams von Materialcontrollern (7 Personen), den Kontakt mit Lieferanten, Eskalationen und die Berichterstattung über die Ergebnisse der Lieferkette.</a:t>
            </a:r>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MSc. Qualitätsmanagement an der Fakultät für Warenkunde an der Wirtschaftsuniversität in Krakau. Während ihres Studiums war sie an den Aktivitäten von Studentenorganisationen und Forschungsclubs beteiligt. Autorin wissenschaftlicher Artikel und Teilnehmerin wissenschaftlicher Konferenzen im Bereich des Qualitätsmanagements.</a:t>
            </a:r>
          </a:p>
          <a:p>
            <a:endParaRPr lang="pl-PL" sz="1200" dirty="0">
              <a:latin typeface="Calibri" panose="020F0502020204030204" pitchFamily="34" charset="0"/>
              <a:cs typeface="Calibri" panose="020F0502020204030204" pitchFamily="34" charset="0"/>
            </a:endParaRPr>
          </a:p>
        </p:txBody>
      </p:sp>
      <p:pic>
        <p:nvPicPr>
          <p:cNvPr id="9" name="Obraz 8">
            <a:extLst>
              <a:ext uri="{FF2B5EF4-FFF2-40B4-BE49-F238E27FC236}">
                <a16:creationId xmlns:a16="http://schemas.microsoft.com/office/drawing/2014/main" id="{0B582C9B-EE56-6113-E02B-663A25D423E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325706" y="3565912"/>
            <a:ext cx="3451928" cy="3001441"/>
          </a:xfrm>
          <a:prstGeom prst="rect">
            <a:avLst/>
          </a:prstGeom>
        </p:spPr>
      </p:pic>
    </p:spTree>
    <p:extLst>
      <p:ext uri="{BB962C8B-B14F-4D97-AF65-F5344CB8AC3E}">
        <p14:creationId xmlns:p14="http://schemas.microsoft.com/office/powerpoint/2010/main" val="3825728181"/>
      </p:ext>
    </p:extLst>
  </p:cSld>
  <p:clrMapOvr>
    <a:masterClrMapping/>
  </p:clrMapOvr>
  <p:transition spd="med"/>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5505067" cy="510196"/>
          </a:xfrm>
        </p:spPr>
        <p:txBody>
          <a:bodyPr/>
          <a:lstStyle/>
          <a:p>
            <a:r>
              <a:rPr lang="en-GB" sz="2400" b="1" dirty="0">
                <a:solidFill>
                  <a:srgbClr val="ED5957"/>
                </a:solidFill>
                <a:effectLst/>
                <a:latin typeface="Gotham Medium"/>
                <a:ea typeface="Calibri" panose="020F0502020204030204" pitchFamily="34" charset="0"/>
                <a:cs typeface="Times New Roman" panose="02020603050405020304" pitchFamily="18" charset="0"/>
              </a:rPr>
              <a:t>4. Gleichstellungskonzepte in der Logistik</a:t>
            </a:r>
            <a:endParaRPr lang="en-US" sz="18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2891518"/>
          </a:xfrm>
        </p:spPr>
        <p:txBody>
          <a:bodyPr/>
          <a:lstStyle/>
          <a:p>
            <a:pPr lvl="1">
              <a:spcBef>
                <a:spcPts val="195"/>
              </a:spcBef>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ARKA </a:t>
            </a:r>
          </a:p>
          <a:p>
            <a:pPr marL="720867" lvl="1" indent="-34290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KK WIND SOLUTION </a:t>
            </a:r>
          </a:p>
          <a:p>
            <a:pPr marL="720867" lvl="1" indent="-34290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SCHIFFFAHRTSAMT </a:t>
            </a: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BRESLAUER FLUGZEUG </a:t>
            </a: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DHL: Irland </a:t>
            </a: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KUEHNE NAGEL</a:t>
            </a:r>
          </a:p>
          <a:p>
            <a:pPr marL="171450" indent="-171450" algn="just">
              <a:spcBef>
                <a:spcPts val="195"/>
              </a:spcBef>
              <a:spcAft>
                <a:spcPts val="0"/>
              </a:spcAft>
              <a:buFont typeface="Arial" panose="020B0604020202020204" pitchFamily="34" charset="0"/>
              <a:buChar char="•"/>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171404981"/>
      </p:ext>
    </p:extLst>
  </p:cSld>
  <p:clrMapOvr>
    <a:masterClrMapping/>
  </p:clrMapOvr>
  <p:transition spd="med"/>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191575" y="3522552"/>
            <a:ext cx="3516377" cy="5891605"/>
          </a:xfrm>
        </p:spPr>
        <p:txBody>
          <a:bodyPr/>
          <a:lstStyle/>
          <a:p>
            <a:pPr lvl="1"/>
            <a:r>
              <a:rPr lang="en-US" sz="1400" dirty="0">
                <a:latin typeface="Calibri" panose="020F0502020204030204" pitchFamily="34" charset="0"/>
                <a:cs typeface="Calibri" panose="020F0502020204030204" pitchFamily="34" charset="0"/>
              </a:rPr>
              <a:t>ARKA SP.Z.O.O. unterstützt Unternehmen aus verschiedenen Sektoren in der Europäischen </a:t>
            </a:r>
            <a:r>
              <a:rPr lang="en-US" sz="1400" dirty="0" err="1">
                <a:latin typeface="Calibri" panose="020F0502020204030204" pitchFamily="34" charset="0"/>
                <a:cs typeface="Calibri" panose="020F0502020204030204" pitchFamily="34" charset="0"/>
              </a:rPr>
              <a:t>Union. </a:t>
            </a:r>
            <a:r>
              <a:rPr lang="en-US" sz="1400" dirty="0">
                <a:latin typeface="Calibri" panose="020F0502020204030204" pitchFamily="34" charset="0"/>
                <a:cs typeface="Calibri" panose="020F0502020204030204" pitchFamily="34" charset="0"/>
              </a:rPr>
              <a:t>Izabela </a:t>
            </a:r>
            <a:r>
              <a:rPr lang="en-US" sz="1400" dirty="0" err="1">
                <a:latin typeface="Calibri" panose="020F0502020204030204" pitchFamily="34" charset="0"/>
                <a:cs typeface="Calibri" panose="020F0502020204030204" pitchFamily="34" charset="0"/>
              </a:rPr>
              <a:t>Knopa </a:t>
            </a:r>
            <a:r>
              <a:rPr lang="en-US" sz="1400" dirty="0">
                <a:latin typeface="Calibri" panose="020F0502020204030204" pitchFamily="34" charset="0"/>
                <a:cs typeface="Calibri" panose="020F0502020204030204" pitchFamily="34" charset="0"/>
              </a:rPr>
              <a:t>arbeitet als Spediteurin bei ARKA und kümmert sich um die Verwaltung der Transportdokumente, die Planung der Routen und die Pflege der Kundenbeziehungen. Obwohl sie in der Logistikbranche arbeitet, hätte sie nicht gedacht, dass sie dort gelandet ist. Mit ihrem Abschluss in Germanistik beweist Frau </a:t>
            </a:r>
            <a:r>
              <a:rPr lang="en-US" sz="1400" dirty="0" err="1">
                <a:latin typeface="Calibri" panose="020F0502020204030204" pitchFamily="34" charset="0"/>
                <a:cs typeface="Calibri" panose="020F0502020204030204" pitchFamily="34" charset="0"/>
              </a:rPr>
              <a:t>Knopa</a:t>
            </a:r>
            <a:r>
              <a:rPr lang="en-US" sz="1400" dirty="0">
                <a:latin typeface="Calibri" panose="020F0502020204030204" pitchFamily="34" charset="0"/>
                <a:cs typeface="Calibri" panose="020F0502020204030204" pitchFamily="34" charset="0"/>
              </a:rPr>
              <a:t>, dass es für Frauen keine Grenzen gibt!</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228097"/>
            <a:ext cx="2694087" cy="349177"/>
          </a:xfrm>
          <a:prstGeom prst="rect">
            <a:avLst/>
          </a:prstGeom>
        </p:spPr>
        <p:txBody>
          <a:bodyPr/>
          <a:lstStyle/>
          <a:p>
            <a:r>
              <a:rPr lang="hr-BA" dirty="0"/>
              <a:t>Quellen:</a:t>
            </a:r>
            <a:endParaRPr lang="en-US" dirty="0"/>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t>Unternehmen</a:t>
            </a:r>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pl-PL" dirty="0"/>
              <a:t>ARKA SP.Z.O..O</a:t>
            </a:r>
            <a:endParaRPr lang="en-US" dirty="0"/>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48070" y="3604624"/>
            <a:ext cx="3121713" cy="349177"/>
          </a:xfrm>
          <a:prstGeom prst="rect">
            <a:avLst/>
          </a:prstGeom>
        </p:spPr>
        <p:txBody>
          <a:bodyPr/>
          <a:lstStyle/>
          <a:p>
            <a:pPr>
              <a:lnSpc>
                <a:spcPct val="100000"/>
              </a:lnSpc>
            </a:pPr>
            <a:r>
              <a:rPr lang="hr-BA" sz="1600" dirty="0"/>
              <a:t>ARKA SP.Z.O.O:</a:t>
            </a:r>
            <a:endParaRPr lang="en-US" sz="1600" dirty="0"/>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22620" y="5585287"/>
            <a:ext cx="2935135"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endParaRPr lang="en-US" sz="700" dirty="0">
              <a:solidFill>
                <a:schemeClr val="accent1">
                  <a:lumMod val="20000"/>
                  <a:lumOff val="80000"/>
                </a:schemeClr>
              </a:solidFill>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150048" y="4206531"/>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ctr"/>
            <a:r>
              <a:rPr lang="en-US" sz="1800" b="1" dirty="0">
                <a:effectLst/>
                <a:latin typeface="Gotham Book"/>
                <a:ea typeface="Montserrat Light" panose="00000400000000000000" pitchFamily="2" charset="-18"/>
                <a:cs typeface="Gotham Book"/>
              </a:rPr>
              <a:t>Unerwarteter Karriereweg</a:t>
            </a:r>
            <a:endParaRPr lang="pl-PL" sz="1800" dirty="0">
              <a:effectLst/>
              <a:latin typeface="Times New Roman" panose="02020603050405020304" pitchFamily="18" charset="0"/>
              <a:ea typeface="Times New Roman" panose="02020603050405020304" pitchFamily="18"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21" name="Picture Placeholder 20" descr="A picture containing person, table&#10;&#10;Description automatically generated">
            <a:extLst>
              <a:ext uri="{FF2B5EF4-FFF2-40B4-BE49-F238E27FC236}">
                <a16:creationId xmlns:a16="http://schemas.microsoft.com/office/drawing/2014/main" id="{6166F071-71E9-A5BD-B99F-38F47253EF82}"/>
              </a:ext>
            </a:extLst>
          </p:cNvPr>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p:pic>
      <p:sp>
        <p:nvSpPr>
          <p:cNvPr id="5" name="pole tekstowe 4">
            <a:extLst>
              <a:ext uri="{FF2B5EF4-FFF2-40B4-BE49-F238E27FC236}">
                <a16:creationId xmlns:a16="http://schemas.microsoft.com/office/drawing/2014/main" id="{2BF7173F-4100-E92B-2171-890225F5D5C0}"/>
              </a:ext>
            </a:extLst>
          </p:cNvPr>
          <p:cNvSpPr txBox="1"/>
          <p:nvPr/>
        </p:nvSpPr>
        <p:spPr>
          <a:xfrm>
            <a:off x="150048" y="5585287"/>
            <a:ext cx="2208527" cy="59417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pl-PL" sz="1000" b="0" i="0" u="none" strike="noStrike" cap="none" spc="0" normalizeH="0" baseline="0" dirty="0">
                <a:ln>
                  <a:noFill/>
                </a:ln>
                <a:solidFill>
                  <a:schemeClr val="bg1"/>
                </a:solidFill>
                <a:effectLst/>
                <a:uFillTx/>
                <a:latin typeface="FontAwesome"/>
                <a:ea typeface="FontAwesome"/>
                <a:cs typeface="FontAwesome"/>
                <a:sym typeface="FontAwesome"/>
                <a:hlinkClick r:id="rId3"/>
              </a:rPr>
              <a:t>https://arka.eu/oferta.html</a:t>
            </a:r>
            <a:endParaRPr kumimoji="0" lang="pl-PL" sz="1000" b="0" i="0" u="none" strike="noStrike" cap="none" spc="0" normalizeH="0" baseline="0" dirty="0">
              <a:ln>
                <a:noFill/>
              </a:ln>
              <a:solidFill>
                <a:schemeClr val="bg1"/>
              </a:solidFill>
              <a:effectLst/>
              <a:uFillTx/>
              <a:latin typeface="FontAwesome"/>
              <a:ea typeface="FontAwesome"/>
              <a:cs typeface="FontAwesome"/>
              <a:sym typeface="FontAwesome"/>
            </a:endParaRPr>
          </a:p>
          <a:p>
            <a:pPr marL="0" marR="0" indent="0" defTabSz="825500" rtl="0" fontAlgn="auto" latinLnBrk="0" hangingPunct="0">
              <a:lnSpc>
                <a:spcPct val="100000"/>
              </a:lnSpc>
              <a:spcBef>
                <a:spcPts val="0"/>
              </a:spcBef>
              <a:spcAft>
                <a:spcPts val="0"/>
              </a:spcAft>
              <a:buClrTx/>
              <a:buSzTx/>
              <a:buFontTx/>
              <a:buNone/>
              <a:tabLst/>
            </a:pPr>
            <a:r>
              <a:rPr lang="pl-PL" sz="1000" dirty="0" err="1">
                <a:solidFill>
                  <a:schemeClr val="bg1"/>
                </a:solidFill>
              </a:rPr>
              <a:t>Basierend </a:t>
            </a:r>
            <a:r>
              <a:rPr lang="pl-PL" sz="1000" dirty="0">
                <a:solidFill>
                  <a:schemeClr val="bg1"/>
                </a:solidFill>
              </a:rPr>
              <a:t>auf dem Interview mit Izabela Knopka</a:t>
            </a:r>
            <a:endParaRPr kumimoji="0" lang="pl-PL" sz="1000" b="0" i="0" u="none" strike="noStrike" cap="none" spc="0" normalizeH="0" baseline="0" dirty="0">
              <a:ln>
                <a:noFill/>
              </a:ln>
              <a:solidFill>
                <a:schemeClr val="bg1"/>
              </a:solidFill>
              <a:effectLst/>
              <a:uFillTx/>
              <a:latin typeface="FontAwesome"/>
              <a:ea typeface="FontAwesome"/>
              <a:cs typeface="FontAwesome"/>
              <a:sym typeface="FontAwesome"/>
            </a:endParaRPr>
          </a:p>
        </p:txBody>
      </p:sp>
      <p:pic>
        <p:nvPicPr>
          <p:cNvPr id="3" name="Obraz 2">
            <a:extLst>
              <a:ext uri="{FF2B5EF4-FFF2-40B4-BE49-F238E27FC236}">
                <a16:creationId xmlns:a16="http://schemas.microsoft.com/office/drawing/2014/main" id="{A3D50198-2EA1-EC62-85ED-A3643454868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337" y="7378715"/>
            <a:ext cx="3331122" cy="2610879"/>
          </a:xfrm>
          <a:prstGeom prst="rect">
            <a:avLst/>
          </a:prstGeom>
        </p:spPr>
      </p:pic>
      <p:pic>
        <p:nvPicPr>
          <p:cNvPr id="10" name="Obraz 9">
            <a:extLst>
              <a:ext uri="{FF2B5EF4-FFF2-40B4-BE49-F238E27FC236}">
                <a16:creationId xmlns:a16="http://schemas.microsoft.com/office/drawing/2014/main" id="{012A2959-B1C5-D971-4930-5F9D814B186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062507" y="2442357"/>
            <a:ext cx="1498915" cy="1065684"/>
          </a:xfrm>
          <a:prstGeom prst="rect">
            <a:avLst/>
          </a:prstGeom>
        </p:spPr>
      </p:pic>
      <p:pic>
        <p:nvPicPr>
          <p:cNvPr id="2" name="Obraz 1">
            <a:extLst>
              <a:ext uri="{FF2B5EF4-FFF2-40B4-BE49-F238E27FC236}">
                <a16:creationId xmlns:a16="http://schemas.microsoft.com/office/drawing/2014/main" id="{9EBE442B-CA18-0412-2B12-F9A9A204BCB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752923" y="7156249"/>
            <a:ext cx="2722264" cy="2130257"/>
          </a:xfrm>
          <a:prstGeom prst="rect">
            <a:avLst/>
          </a:prstGeom>
        </p:spPr>
      </p:pic>
    </p:spTree>
    <p:extLst>
      <p:ext uri="{BB962C8B-B14F-4D97-AF65-F5344CB8AC3E}">
        <p14:creationId xmlns:p14="http://schemas.microsoft.com/office/powerpoint/2010/main" val="3258318366"/>
      </p:ext>
    </p:extLst>
  </p:cSld>
  <p:clrMapOvr>
    <a:masterClrMapping/>
  </p:clrMapOvr>
  <p:transition spd="med"/>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Symbol zastępczy obrazu 1">
            <a:extLst>
              <a:ext uri="{FF2B5EF4-FFF2-40B4-BE49-F238E27FC236}">
                <a16:creationId xmlns:a16="http://schemas.microsoft.com/office/drawing/2014/main" id="{81597C6C-9670-AE5E-7020-3F883DD210D6}"/>
              </a:ext>
            </a:extLst>
          </p:cNvPr>
          <p:cNvPicPr>
            <a:picLocks noGrp="1" noChangeAspect="1"/>
          </p:cNvPicPr>
          <p:nvPr>
            <p:ph type="pic" sz="quarter" idx="4294967295"/>
          </p:nvPr>
        </p:nvPicPr>
        <p:blipFill>
          <a:blip r:embed="rId2" cstate="screen">
            <a:extLst>
              <a:ext uri="{28A0092B-C50C-407E-A947-70E740481C1C}">
                <a14:useLocalDpi xmlns:a14="http://schemas.microsoft.com/office/drawing/2010/main"/>
              </a:ext>
            </a:extLst>
          </a:blip>
          <a:srcRect/>
          <a:stretch>
            <a:fillRect/>
          </a:stretch>
        </p:blipFill>
        <p:spPr>
          <a:xfrm>
            <a:off x="-23120" y="4619641"/>
            <a:ext cx="2744787" cy="5280025"/>
          </a:xfrm>
          <a:prstGeom prst="rect">
            <a:avLst/>
          </a:prstGeom>
        </p:spPr>
      </p:pic>
      <p:sp>
        <p:nvSpPr>
          <p:cNvPr id="8" name="Text Placeholder 7">
            <a:extLst>
              <a:ext uri="{FF2B5EF4-FFF2-40B4-BE49-F238E27FC236}">
                <a16:creationId xmlns:a16="http://schemas.microsoft.com/office/drawing/2014/main" id="{32E300DE-75A8-5B41-97DE-2C4A118FB98D}"/>
              </a:ext>
            </a:extLst>
          </p:cNvPr>
          <p:cNvSpPr>
            <a:spLocks noGrp="1"/>
          </p:cNvSpPr>
          <p:nvPr>
            <p:ph type="body" sz="quarter" idx="58"/>
          </p:nvPr>
        </p:nvSpPr>
        <p:spPr>
          <a:xfrm>
            <a:off x="3545480" y="-153965"/>
            <a:ext cx="3131091" cy="1881165"/>
          </a:xfrm>
        </p:spPr>
        <p:txBody>
          <a:bodyPr/>
          <a:lstStyle/>
          <a:p>
            <a:pPr algn="ctr"/>
            <a:r>
              <a:rPr lang="pl-PL" sz="2000" b="1" dirty="0">
                <a:solidFill>
                  <a:srgbClr val="31475E"/>
                </a:solidFill>
                <a:latin typeface="Calibri" panose="020F0502020204030204" pitchFamily="34" charset="0"/>
                <a:cs typeface="Calibri" panose="020F0502020204030204" pitchFamily="34" charset="0"/>
              </a:rPr>
              <a:t>ARKA bietet Chancengleichheit </a:t>
            </a:r>
            <a:r>
              <a:rPr lang="en-GB" sz="2000" b="1" dirty="0">
                <a:solidFill>
                  <a:srgbClr val="31475E"/>
                </a:solidFill>
                <a:latin typeface="Gotham Medium"/>
                <a:cs typeface="Calibri" panose="020F0502020204030204" pitchFamily="34" charset="0"/>
              </a:rPr>
              <a:t>für </a:t>
            </a:r>
            <a:r>
              <a:rPr lang="pl-PL" sz="2000" b="1" dirty="0">
                <a:solidFill>
                  <a:srgbClr val="31475E"/>
                </a:solidFill>
                <a:latin typeface="Calibri" panose="020F0502020204030204" pitchFamily="34" charset="0"/>
                <a:cs typeface="Calibri" panose="020F0502020204030204" pitchFamily="34" charset="0"/>
              </a:rPr>
              <a:t>alle</a:t>
            </a:r>
            <a:endParaRPr lang="en-US" sz="2000" b="1" dirty="0">
              <a:solidFill>
                <a:srgbClr val="31475E"/>
              </a:solidFill>
              <a:latin typeface="Gotham Medium"/>
              <a:cs typeface="Calibri" panose="020F0502020204030204" pitchFamily="34" charset="0"/>
            </a:endParaRP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0" y="-167997"/>
            <a:ext cx="2421108" cy="2323374"/>
          </a:xfrm>
          <a:prstGeom prst="rect">
            <a:avLst/>
          </a:prstGeom>
        </p:spPr>
        <p:txBody>
          <a:bodyPr/>
          <a:lstStyle/>
          <a:p>
            <a:r>
              <a:rPr lang="en-US" sz="1800" dirty="0"/>
              <a:t>"Glaube immer an dich selbst. Es gibt nichts, was du nicht kannst, und du bist die Einzige, die es beweisen kann. You go girl!</a:t>
            </a:r>
            <a:r>
              <a:rPr lang="pl-PL" sz="1800" dirty="0"/>
              <a:t>"</a:t>
            </a:r>
            <a:endParaRPr lang="en-US" sz="1800"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dirty="0"/>
              <a:t>"</a:t>
            </a: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Symbol zastępczy tekstu 13"/>
          <p:cNvSpPr>
            <a:spLocks noGrp="1"/>
          </p:cNvSpPr>
          <p:nvPr>
            <p:ph type="body" sz="quarter" idx="61"/>
          </p:nvPr>
        </p:nvSpPr>
        <p:spPr>
          <a:xfrm>
            <a:off x="-526540" y="1497944"/>
            <a:ext cx="2421108" cy="638015"/>
          </a:xfrm>
        </p:spPr>
        <p:txBody>
          <a:bodyPr/>
          <a:lstStyle/>
          <a:p>
            <a:r>
              <a:rPr lang="pl-PL" sz="1100" i="1" dirty="0"/>
              <a:t>Izabela Knopka</a:t>
            </a:r>
          </a:p>
        </p:txBody>
      </p:sp>
      <p:sp>
        <p:nvSpPr>
          <p:cNvPr id="3" name="Text Placeholder 5">
            <a:extLst>
              <a:ext uri="{FF2B5EF4-FFF2-40B4-BE49-F238E27FC236}">
                <a16:creationId xmlns:a16="http://schemas.microsoft.com/office/drawing/2014/main" id="{C763C6E5-1B6E-8098-D264-C3ABFAF6FD79}"/>
              </a:ext>
            </a:extLst>
          </p:cNvPr>
          <p:cNvSpPr txBox="1">
            <a:spLocks/>
          </p:cNvSpPr>
          <p:nvPr/>
        </p:nvSpPr>
        <p:spPr>
          <a:xfrm>
            <a:off x="3528347" y="1297052"/>
            <a:ext cx="2981777" cy="2033002"/>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3D3C7D"/>
                </a:solidFill>
                <a:uFillTx/>
                <a:latin typeface="Gotham Medium" pitchFamily="2" charset="0"/>
                <a:ea typeface="Montserrat Light"/>
                <a:cs typeface="Gotham Medium"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pl-PL" sz="1400" dirty="0">
                <a:solidFill>
                  <a:srgbClr val="31475E"/>
                </a:solidFill>
                <a:latin typeface="Calibri" panose="020F0502020204030204" pitchFamily="34" charset="0"/>
                <a:cs typeface="Calibri" panose="020F0502020204030204" pitchFamily="34" charset="0"/>
              </a:rPr>
              <a:t>ARKA </a:t>
            </a:r>
            <a:r>
              <a:rPr lang="en-US" sz="1400" dirty="0">
                <a:solidFill>
                  <a:srgbClr val="31475E"/>
                </a:solidFill>
                <a:latin typeface="Calibri" panose="020F0502020204030204" pitchFamily="34" charset="0"/>
                <a:cs typeface="Calibri" panose="020F0502020204030204" pitchFamily="34" charset="0"/>
              </a:rPr>
              <a:t>behandelt jeden potenziellen Mitarbeiter gleich. Das Geschlecht hat keinen Einfluss darauf, ob eine Person eingestellt wird oder nicht. Was zählt, sind die Kompetenz und die Erfahrung des Bewerbers. Fragen wie "Planen Sie, in nächster Zeit schwanger zu werden</a:t>
            </a:r>
            <a:r>
              <a:rPr lang="en-US" sz="1400" dirty="0" err="1">
                <a:solidFill>
                  <a:srgbClr val="31475E"/>
                </a:solidFill>
                <a:latin typeface="Calibri" panose="020F0502020204030204" pitchFamily="34" charset="0"/>
                <a:cs typeface="Calibri" panose="020F0502020204030204" pitchFamily="34" charset="0"/>
              </a:rPr>
              <a:t>?"</a:t>
            </a:r>
            <a:r>
              <a:rPr lang="en-US" sz="1400" dirty="0">
                <a:solidFill>
                  <a:srgbClr val="31475E"/>
                </a:solidFill>
                <a:latin typeface="Calibri" panose="020F0502020204030204" pitchFamily="34" charset="0"/>
                <a:cs typeface="Calibri" panose="020F0502020204030204" pitchFamily="34" charset="0"/>
              </a:rPr>
              <a:t> gibt es bei ARKA nicht.  </a:t>
            </a:r>
            <a:r>
              <a:rPr lang="en-US" sz="1400" dirty="0" err="1">
                <a:solidFill>
                  <a:srgbClr val="31475E"/>
                </a:solidFill>
                <a:latin typeface="Calibri" panose="020F0502020204030204" pitchFamily="34" charset="0"/>
                <a:cs typeface="Calibri" panose="020F0502020204030204" pitchFamily="34" charset="0"/>
              </a:rPr>
              <a:t>Zu </a:t>
            </a:r>
            <a:r>
              <a:rPr lang="en-US" sz="1400" dirty="0">
                <a:solidFill>
                  <a:srgbClr val="31475E"/>
                </a:solidFill>
                <a:latin typeface="Calibri" panose="020F0502020204030204" pitchFamily="34" charset="0"/>
                <a:cs typeface="Calibri" panose="020F0502020204030204" pitchFamily="34" charset="0"/>
              </a:rPr>
              <a:t>Beginn erhalten alle neu eingestellten Mitarbeiter eine einwöchige Schulung, in der sie die Grundsätze des Unternehmens, die so genannte "Philosophie" und die Standards kennen lernen. Danach werden sie mit ihren zukünftigen Partnern vertraut gemacht. Danach lernen die Mitarbeiter einige grundlegende Informationen über den Logistikmarkt und dessen Funktionsweise. Außerdem erhalten alle Mitarbeiter bei jeder einschneidenden oder wichtigen Veränderung, sei es eine politische Veränderung, eine Gesetzesänderung oder ein neues System, eine Nachricht von ihren Vorgesetzten, die zusätzliche Wissensquellen enthält.</a:t>
            </a:r>
            <a:endParaRPr lang="pl-PL" sz="1400" dirty="0">
              <a:solidFill>
                <a:srgbClr val="31475E"/>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4944141"/>
      </p:ext>
    </p:extLst>
  </p:cSld>
  <p:clrMapOvr>
    <a:masterClrMapping/>
  </p:clrMapOvr>
  <p:transition spd="med"/>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BE4AEA5-9F22-8188-69A5-4FBEFA5D23E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296" y="7621218"/>
            <a:ext cx="2743601" cy="1839620"/>
          </a:xfrm>
          <a:prstGeom prst="rect">
            <a:avLst/>
          </a:prstGeo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31118" y="4041218"/>
            <a:ext cx="2865335" cy="4321732"/>
          </a:xfrm>
        </p:spPr>
        <p:txBody>
          <a:bodyPr/>
          <a:lstStyle/>
          <a:p>
            <a:r>
              <a:rPr lang="en-US" sz="1200" dirty="0">
                <a:latin typeface="Calibri" panose="020F0502020204030204" pitchFamily="34" charset="0"/>
                <a:cs typeface="Calibri" panose="020F0502020204030204" pitchFamily="34" charset="0"/>
              </a:rPr>
              <a:t>Mit über 40 Jahren Erfahrung ist KK Wind Solutions ein starker Partner bei der Entwicklung elektrischer Systeme für Windkraftanlagen. Der Tätigkeitsbereich des </a:t>
            </a:r>
            <a:r>
              <a:rPr lang="pl-PL" sz="1200" dirty="0" err="1">
                <a:latin typeface="Calibri" panose="020F0502020204030204" pitchFamily="34" charset="0"/>
                <a:cs typeface="Calibri" panose="020F0502020204030204" pitchFamily="34" charset="0"/>
              </a:rPr>
              <a:t>Unternehmens </a:t>
            </a:r>
            <a:r>
              <a:rPr lang="en-US" sz="1200" dirty="0">
                <a:latin typeface="Calibri" panose="020F0502020204030204" pitchFamily="34" charset="0"/>
                <a:cs typeface="Calibri" panose="020F0502020204030204" pitchFamily="34" charset="0"/>
              </a:rPr>
              <a:t>umfasst die Bereitstellung umfassender Steuerungssysteme sowie Systeme und Subsysteme für das Management und die Überwachung der Turbine. </a:t>
            </a:r>
            <a:r>
              <a:rPr lang="pl-PL" sz="1200" dirty="0">
                <a:latin typeface="Calibri" panose="020F0502020204030204" pitchFamily="34" charset="0"/>
                <a:cs typeface="Calibri" panose="020F0502020204030204" pitchFamily="34" charset="0"/>
              </a:rPr>
              <a:t>KK Wind Solutions hilft </a:t>
            </a:r>
            <a:r>
              <a:rPr lang="en-US" sz="1200" dirty="0">
                <a:latin typeface="Calibri" panose="020F0502020204030204" pitchFamily="34" charset="0"/>
                <a:cs typeface="Calibri" panose="020F0502020204030204" pitchFamily="34" charset="0"/>
              </a:rPr>
              <a:t>seinen Kunden, die Kosten zu senken und die Leistung der Anlagen zu optimieren.</a:t>
            </a:r>
          </a:p>
          <a:p>
            <a:endParaRPr lang="pl-PL" sz="1200" dirty="0">
              <a:latin typeface="Calibri" panose="020F0502020204030204" pitchFamily="34" charset="0"/>
              <a:cs typeface="Calibri" panose="020F0502020204030204" pitchFamily="34" charset="0"/>
            </a:endParaRPr>
          </a:p>
          <a:p>
            <a:r>
              <a:rPr lang="pl-PL" sz="1200" dirty="0" err="1">
                <a:latin typeface="Calibri" panose="020F0502020204030204" pitchFamily="34" charset="0"/>
                <a:cs typeface="Calibri" panose="020F0502020204030204" pitchFamily="34" charset="0"/>
              </a:rPr>
              <a:t>Weitere Informationen über </a:t>
            </a:r>
            <a:r>
              <a:rPr lang="pl-PL" sz="1200" dirty="0">
                <a:latin typeface="Calibri" panose="020F0502020204030204" pitchFamily="34" charset="0"/>
                <a:cs typeface="Calibri" panose="020F0502020204030204" pitchFamily="34" charset="0"/>
              </a:rPr>
              <a:t>KK Wind Solutions und </a:t>
            </a:r>
            <a:r>
              <a:rPr lang="pl-PL" sz="1200" dirty="0" err="1">
                <a:latin typeface="Calibri" panose="020F0502020204030204" pitchFamily="34" charset="0"/>
                <a:cs typeface="Calibri" panose="020F0502020204030204" pitchFamily="34" charset="0"/>
              </a:rPr>
              <a:t>seinen Ansatz zur Chancengleichheit werden </a:t>
            </a:r>
            <a:r>
              <a:rPr lang="pl-PL" sz="1200" dirty="0">
                <a:latin typeface="Calibri" panose="020F0502020204030204" pitchFamily="34" charset="0"/>
                <a:cs typeface="Calibri" panose="020F0502020204030204" pitchFamily="34" charset="0"/>
              </a:rPr>
              <a:t>von </a:t>
            </a:r>
            <a:r>
              <a:rPr lang="pl-PL" sz="1200" dirty="0" err="1">
                <a:latin typeface="Calibri" panose="020F0502020204030204" pitchFamily="34" charset="0"/>
                <a:cs typeface="Calibri" panose="020F0502020204030204" pitchFamily="34" charset="0"/>
              </a:rPr>
              <a:t>Frau </a:t>
            </a:r>
            <a:r>
              <a:rPr lang="pl-PL" sz="1200" dirty="0">
                <a:latin typeface="Calibri" panose="020F0502020204030204" pitchFamily="34" charset="0"/>
                <a:cs typeface="Calibri" panose="020F0502020204030204" pitchFamily="34" charset="0"/>
              </a:rPr>
              <a:t>Ewa </a:t>
            </a:r>
            <a:r>
              <a:rPr lang="pl-PL" sz="1200" dirty="0" err="1">
                <a:latin typeface="Calibri" panose="020F0502020204030204" pitchFamily="34" charset="0"/>
                <a:cs typeface="Calibri" panose="020F0502020204030204" pitchFamily="34" charset="0"/>
              </a:rPr>
              <a:t>Kapuściak, </a:t>
            </a:r>
            <a:r>
              <a:rPr lang="pl-PL" sz="1200" dirty="0">
                <a:latin typeface="Calibri" panose="020F0502020204030204" pitchFamily="34" charset="0"/>
                <a:cs typeface="Calibri" panose="020F0502020204030204" pitchFamily="34" charset="0"/>
              </a:rPr>
              <a:t>einer </a:t>
            </a:r>
            <a:r>
              <a:rPr lang="pl-PL" sz="1200" dirty="0" err="1">
                <a:latin typeface="Calibri" panose="020F0502020204030204" pitchFamily="34" charset="0"/>
                <a:cs typeface="Calibri" panose="020F0502020204030204" pitchFamily="34" charset="0"/>
              </a:rPr>
              <a:t>Logistikdirektorin </a:t>
            </a:r>
            <a:r>
              <a:rPr lang="pl-PL" sz="1200" dirty="0">
                <a:latin typeface="Calibri" panose="020F0502020204030204" pitchFamily="34" charset="0"/>
                <a:cs typeface="Calibri" panose="020F0502020204030204" pitchFamily="34" charset="0"/>
              </a:rPr>
              <a:t>des </a:t>
            </a:r>
            <a:r>
              <a:rPr lang="pl-PL" sz="1200" dirty="0" err="1">
                <a:latin typeface="Calibri" panose="020F0502020204030204" pitchFamily="34" charset="0"/>
                <a:cs typeface="Calibri" panose="020F0502020204030204" pitchFamily="34" charset="0"/>
              </a:rPr>
              <a:t>Unternehmens</a:t>
            </a:r>
            <a:r>
              <a:rPr lang="pl-PL" sz="1200" dirty="0">
                <a:latin typeface="Calibri" panose="020F0502020204030204" pitchFamily="34" charset="0"/>
                <a:cs typeface="Calibri" panose="020F0502020204030204" pitchFamily="34" charset="0"/>
              </a:rPr>
              <a:t>, </a:t>
            </a:r>
            <a:r>
              <a:rPr lang="pl-PL" sz="1200" dirty="0" err="1">
                <a:latin typeface="Calibri" panose="020F0502020204030204" pitchFamily="34" charset="0"/>
                <a:cs typeface="Calibri" panose="020F0502020204030204" pitchFamily="34" charset="0"/>
              </a:rPr>
              <a:t>gegeben</a:t>
            </a:r>
            <a:r>
              <a:rPr lang="pl-PL" sz="1200" dirty="0">
                <a:latin typeface="Calibri" panose="020F0502020204030204" pitchFamily="34" charset="0"/>
                <a:cs typeface="Calibri" panose="020F0502020204030204" pitchFamily="34" charset="0"/>
              </a:rPr>
              <a:t>. Zu ihren </a:t>
            </a:r>
            <a:r>
              <a:rPr lang="pl-PL" sz="1200" dirty="0" err="1">
                <a:latin typeface="Calibri" panose="020F0502020204030204" pitchFamily="34" charset="0"/>
                <a:cs typeface="Calibri" panose="020F0502020204030204" pitchFamily="34" charset="0"/>
              </a:rPr>
              <a:t>Aufgaben gehört die Leitung </a:t>
            </a:r>
            <a:r>
              <a:rPr lang="pl-PL" sz="1200" dirty="0">
                <a:latin typeface="Calibri" panose="020F0502020204030204" pitchFamily="34" charset="0"/>
                <a:cs typeface="Calibri" panose="020F0502020204030204" pitchFamily="34" charset="0"/>
              </a:rPr>
              <a:t>der </a:t>
            </a:r>
            <a:r>
              <a:rPr lang="pl-PL" sz="1200" dirty="0" err="1">
                <a:latin typeface="Calibri" panose="020F0502020204030204" pitchFamily="34" charset="0"/>
                <a:cs typeface="Calibri" panose="020F0502020204030204" pitchFamily="34" charset="0"/>
              </a:rPr>
              <a:t>Logistikabteilung</a:t>
            </a:r>
            <a:r>
              <a:rPr lang="pl-PL" sz="1200" dirty="0">
                <a:latin typeface="Calibri" panose="020F0502020204030204" pitchFamily="34" charset="0"/>
                <a:cs typeface="Calibri" panose="020F0502020204030204" pitchFamily="34" charset="0"/>
              </a:rPr>
              <a:t>. </a:t>
            </a:r>
            <a:endParaRPr lang="en-US" sz="1200" dirty="0">
              <a:latin typeface="Calibri" panose="020F0502020204030204" pitchFamily="34" charset="0"/>
              <a:cs typeface="Calibri" panose="020F0502020204030204" pitchFamily="34" charset="0"/>
            </a:endParaRPr>
          </a:p>
          <a:p>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228097"/>
            <a:ext cx="2694087" cy="349177"/>
          </a:xfrm>
          <a:prstGeom prst="rect">
            <a:avLst/>
          </a:prstGeom>
        </p:spPr>
        <p:txBody>
          <a:bodyPr/>
          <a:lstStyle/>
          <a:p>
            <a:r>
              <a:rPr lang="hr-BA" dirty="0">
                <a:latin typeface="Calibri" panose="020F0502020204030204" pitchFamily="34" charset="0"/>
                <a:cs typeface="Calibri" panose="020F0502020204030204" pitchFamily="34" charset="0"/>
              </a:rPr>
              <a:t>Quellen:</a:t>
            </a:r>
            <a:endParaRPr lang="en-US"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latin typeface="Calibri" panose="020F0502020204030204" pitchFamily="34" charset="0"/>
                <a:cs typeface="Calibri" panose="020F0502020204030204" pitchFamily="34" charset="0"/>
              </a:rPr>
              <a:t>Unternehmen</a:t>
            </a:r>
            <a:endParaRPr lang="en-US"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pl-PL" dirty="0">
                <a:latin typeface="Calibri" panose="020F0502020204030204" pitchFamily="34" charset="0"/>
                <a:cs typeface="Calibri" panose="020F0502020204030204" pitchFamily="34" charset="0"/>
              </a:rPr>
              <a:t>KK Wind Solution</a:t>
            </a:r>
            <a:endParaRPr lang="en-US" dirty="0">
              <a:latin typeface="Gotham Medium"/>
              <a:cs typeface="Calibri" panose="020F0502020204030204" pitchFamily="34" charset="0"/>
            </a:endParaRPr>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1948907" y="719973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004672" y="3484238"/>
              <a:ext cx="795410"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CLICK</a:t>
              </a:r>
            </a:p>
            <a:p>
              <a:pPr marL="12700" algn="ctr">
                <a:lnSpc>
                  <a:spcPts val="1420"/>
                </a:lnSpc>
                <a:spcBef>
                  <a:spcPts val="100"/>
                </a:spcBef>
              </a:pPr>
              <a:r>
                <a:rPr lang="en-IE" sz="13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ANSCHAUEN</a:t>
              </a:r>
              <a:endParaRPr lang="en-IE" sz="1300" dirty="0">
                <a:solidFill>
                  <a:schemeClr val="bg1"/>
                </a:solidFill>
                <a:latin typeface="Calibri" panose="020F0502020204030204" pitchFamily="34" charset="0"/>
                <a:cs typeface="Calibri" panose="020F0502020204030204" pitchFamily="34" charset="0"/>
              </a:endParaRP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486968"/>
            <a:ext cx="3121713" cy="349177"/>
          </a:xfrm>
          <a:prstGeom prst="rect">
            <a:avLst/>
          </a:prstGeom>
        </p:spPr>
        <p:txBody>
          <a:bodyPr/>
          <a:lstStyle/>
          <a:p>
            <a:pPr>
              <a:lnSpc>
                <a:spcPct val="100000"/>
              </a:lnSpc>
            </a:pPr>
            <a:r>
              <a:rPr lang="en-GB" sz="1600" dirty="0">
                <a:latin typeface="Gotham Medium"/>
                <a:cs typeface="Calibri" panose="020F0502020204030204" pitchFamily="34" charset="0"/>
              </a:rPr>
              <a:t>KK Wind Solutions</a:t>
            </a:r>
            <a:endParaRPr lang="en-US" sz="1600" dirty="0">
              <a:latin typeface="Gotham Medium"/>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162834" y="4180459"/>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ctr"/>
            <a:r>
              <a:rPr lang="en-US" b="1" dirty="0">
                <a:latin typeface="Gotham Medium"/>
                <a:cs typeface="Calibri" panose="020F0502020204030204" pitchFamily="34" charset="0"/>
              </a:rPr>
              <a:t>Gleichberechtigung ist der Schlüssel zum Erfolg</a:t>
            </a:r>
            <a:endParaRPr lang="pl-PL" b="1" dirty="0">
              <a:latin typeface="Calibri" panose="020F0502020204030204" pitchFamily="34" charset="0"/>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pic>
        <p:nvPicPr>
          <p:cNvPr id="21" name="Picture Placeholder 20" descr="A picture containing person, table&#10;&#10;Description automatically generated">
            <a:extLst>
              <a:ext uri="{FF2B5EF4-FFF2-40B4-BE49-F238E27FC236}">
                <a16:creationId xmlns:a16="http://schemas.microsoft.com/office/drawing/2014/main" id="{6166F071-71E9-A5BD-B99F-38F47253EF82}"/>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
        <p:nvSpPr>
          <p:cNvPr id="5" name="pole tekstowe 4">
            <a:extLst>
              <a:ext uri="{FF2B5EF4-FFF2-40B4-BE49-F238E27FC236}">
                <a16:creationId xmlns:a16="http://schemas.microsoft.com/office/drawing/2014/main" id="{2BF7173F-4100-E92B-2171-890225F5D5C0}"/>
              </a:ext>
            </a:extLst>
          </p:cNvPr>
          <p:cNvSpPr txBox="1"/>
          <p:nvPr/>
        </p:nvSpPr>
        <p:spPr>
          <a:xfrm>
            <a:off x="214684" y="5471629"/>
            <a:ext cx="2208527" cy="68651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pl-PL" sz="1200" b="0" i="0" u="none" strike="noStrike" cap="none" spc="0" normalizeH="0" baseline="0" dirty="0">
                <a:ln>
                  <a:noFill/>
                </a:ln>
                <a:solidFill>
                  <a:schemeClr val="bg1"/>
                </a:solidFill>
                <a:effectLst/>
                <a:uFillTx/>
                <a:latin typeface="Calibri" panose="020F0502020204030204" pitchFamily="34" charset="0"/>
                <a:cs typeface="Calibri" panose="020F0502020204030204" pitchFamily="34" charset="0"/>
                <a:sym typeface="FontAwesome"/>
                <a:hlinkClick r:id="rId3">
                  <a:extLst>
                    <a:ext uri="{A12FA001-AC4F-418D-AE19-62706E023703}">
                      <ahyp:hlinkClr xmlns:ahyp="http://schemas.microsoft.com/office/drawing/2018/hyperlinkcolor" val="tx"/>
                    </a:ext>
                  </a:extLst>
                </a:hlinkClick>
              </a:rPr>
              <a:t>https://www.kkwindsolutions.pl/</a:t>
            </a:r>
            <a:endParaRPr kumimoji="0" lang="pl-PL" sz="1200" b="0" i="0" u="none" strike="noStrike" cap="none" spc="0" normalizeH="0" baseline="0" dirty="0">
              <a:ln>
                <a:noFill/>
              </a:ln>
              <a:solidFill>
                <a:schemeClr val="bg1"/>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lang="pl-PL" sz="1200" dirty="0" err="1">
                <a:solidFill>
                  <a:schemeClr val="bg1"/>
                </a:solidFill>
                <a:latin typeface="Calibri" panose="020F0502020204030204" pitchFamily="34" charset="0"/>
                <a:cs typeface="Calibri" panose="020F0502020204030204" pitchFamily="34" charset="0"/>
              </a:rPr>
              <a:t>Auf der Grundlage </a:t>
            </a:r>
            <a:r>
              <a:rPr lang="pl-PL" sz="1200" dirty="0">
                <a:solidFill>
                  <a:schemeClr val="bg1"/>
                </a:solidFill>
                <a:latin typeface="Calibri" panose="020F0502020204030204" pitchFamily="34" charset="0"/>
                <a:cs typeface="Calibri" panose="020F0502020204030204" pitchFamily="34" charset="0"/>
              </a:rPr>
              <a:t>des Interviews mit </a:t>
            </a:r>
            <a:r>
              <a:rPr lang="pl-PL" sz="1200" dirty="0" err="1">
                <a:solidFill>
                  <a:schemeClr val="bg1"/>
                </a:solidFill>
                <a:latin typeface="Calibri" panose="020F0502020204030204" pitchFamily="34" charset="0"/>
                <a:cs typeface="Calibri" panose="020F0502020204030204" pitchFamily="34" charset="0"/>
              </a:rPr>
              <a:t>Frau </a:t>
            </a:r>
            <a:r>
              <a:rPr lang="pl-PL" sz="1200" dirty="0">
                <a:solidFill>
                  <a:schemeClr val="bg1"/>
                </a:solidFill>
                <a:latin typeface="Calibri" panose="020F0502020204030204" pitchFamily="34" charset="0"/>
                <a:cs typeface="Calibri" panose="020F0502020204030204" pitchFamily="34" charset="0"/>
              </a:rPr>
              <a:t>Ewa </a:t>
            </a:r>
            <a:r>
              <a:rPr lang="pl-PL" sz="1200" dirty="0" err="1">
                <a:solidFill>
                  <a:schemeClr val="bg1"/>
                </a:solidFill>
                <a:latin typeface="Calibri" panose="020F0502020204030204" pitchFamily="34" charset="0"/>
                <a:cs typeface="Calibri" panose="020F0502020204030204" pitchFamily="34" charset="0"/>
              </a:rPr>
              <a:t>Kapuściak</a:t>
            </a:r>
            <a:endParaRPr kumimoji="0" lang="pl-PL" sz="1200" b="0" i="0" u="none" strike="noStrike" cap="none" spc="0" normalizeH="0" baseline="0" dirty="0">
              <a:ln>
                <a:noFill/>
              </a:ln>
              <a:solidFill>
                <a:schemeClr val="bg1"/>
              </a:solidFill>
              <a:effectLst/>
              <a:uFillTx/>
              <a:latin typeface="Calibri" panose="020F0502020204030204" pitchFamily="34" charset="0"/>
              <a:cs typeface="Calibri" panose="020F0502020204030204" pitchFamily="34" charset="0"/>
              <a:sym typeface="FontAwesome"/>
            </a:endParaRPr>
          </a:p>
        </p:txBody>
      </p:sp>
      <p:pic>
        <p:nvPicPr>
          <p:cNvPr id="9" name="Obraz 8">
            <a:extLst>
              <a:ext uri="{FF2B5EF4-FFF2-40B4-BE49-F238E27FC236}">
                <a16:creationId xmlns:a16="http://schemas.microsoft.com/office/drawing/2014/main" id="{86BCF1FB-4E99-CFB4-227E-9B84C9770DE4}"/>
              </a:ext>
            </a:extLst>
          </p:cNvPr>
          <p:cNvPicPr>
            <a:picLocks noChangeAspect="1"/>
          </p:cNvPicPr>
          <p:nvPr/>
        </p:nvPicPr>
        <p:blipFill>
          <a:blip r:embed="rId5"/>
          <a:stretch>
            <a:fillRect/>
          </a:stretch>
        </p:blipFill>
        <p:spPr>
          <a:xfrm>
            <a:off x="4970690" y="2382450"/>
            <a:ext cx="1532334" cy="1532334"/>
          </a:xfrm>
          <a:prstGeom prst="rect">
            <a:avLst/>
          </a:prstGeom>
        </p:spPr>
      </p:pic>
    </p:spTree>
    <p:extLst>
      <p:ext uri="{BB962C8B-B14F-4D97-AF65-F5344CB8AC3E}">
        <p14:creationId xmlns:p14="http://schemas.microsoft.com/office/powerpoint/2010/main" val="3114564856"/>
      </p:ext>
    </p:extLst>
  </p:cSld>
  <p:clrMapOvr>
    <a:masterClrMapping/>
  </p:clrMapOvr>
  <p:transition spd="med"/>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385011" y="3390706"/>
            <a:ext cx="6013030" cy="2765707"/>
          </a:xfrm>
        </p:spPr>
        <p:txBody>
          <a:bodyPr numCol="1"/>
          <a:lstStyle/>
          <a:p>
            <a:r>
              <a:rPr lang="en-US" sz="1200" dirty="0">
                <a:latin typeface="Calibri" panose="020F0502020204030204" pitchFamily="34" charset="0"/>
                <a:cs typeface="Calibri" panose="020F0502020204030204" pitchFamily="34" charset="0"/>
              </a:rPr>
              <a:t>Bei KK Wind Solutions gibt es keine Einschränkungen, die nur Männer oder nur Frauen beschäftigen. Es ist auch auffällig, dass das Unternehmen immer mehr Frauen im Lager einstellt. </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045015" y="565730"/>
            <a:ext cx="3700448" cy="2022765"/>
          </a:xfrm>
        </p:spPr>
        <p:txBody>
          <a:bodyPr/>
          <a:lstStyle/>
          <a:p>
            <a:r>
              <a:rPr lang="en-GB" sz="1600" dirty="0"/>
              <a:t>"</a:t>
            </a:r>
            <a:r>
              <a:rPr lang="en-US" sz="1600" dirty="0" err="1"/>
              <a:t>Jeder </a:t>
            </a:r>
            <a:r>
              <a:rPr lang="en-US" sz="1600" dirty="0"/>
              <a:t>hat die gleichen Aufstiegschancen und jeder hat die gleichen Rechte. Es hängt auch alles von der menschlichen Veranlagung ab</a:t>
            </a:r>
            <a:r>
              <a:rPr lang="pl-PL" sz="1600" dirty="0"/>
              <a:t>".</a:t>
            </a:r>
            <a:endParaRPr lang="en-US" sz="1600" dirty="0"/>
          </a:p>
          <a:p>
            <a:endParaRPr lang="en-US"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pic>
        <p:nvPicPr>
          <p:cNvPr id="3" name="Symbol zastępczy obrazu 2">
            <a:extLst>
              <a:ext uri="{FF2B5EF4-FFF2-40B4-BE49-F238E27FC236}">
                <a16:creationId xmlns:a16="http://schemas.microsoft.com/office/drawing/2014/main" id="{6AD53C2E-8120-89B7-414D-56C2260C3B8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977638" y="1728744"/>
            <a:ext cx="3700448" cy="638015"/>
          </a:xfrm>
        </p:spPr>
        <p:txBody>
          <a:bodyPr/>
          <a:lstStyle/>
          <a:p>
            <a:r>
              <a:rPr lang="pl-PL" sz="1600" b="0" i="1" dirty="0"/>
              <a:t>Ewa Kapuściak</a:t>
            </a:r>
          </a:p>
        </p:txBody>
      </p:sp>
      <p:sp>
        <p:nvSpPr>
          <p:cNvPr id="7" name="pole tekstowe 6">
            <a:extLst>
              <a:ext uri="{FF2B5EF4-FFF2-40B4-BE49-F238E27FC236}">
                <a16:creationId xmlns:a16="http://schemas.microsoft.com/office/drawing/2014/main" id="{F031F616-E68A-E26C-202E-5E287BB74217}"/>
              </a:ext>
            </a:extLst>
          </p:cNvPr>
          <p:cNvSpPr txBox="1"/>
          <p:nvPr/>
        </p:nvSpPr>
        <p:spPr>
          <a:xfrm>
            <a:off x="403748" y="3947393"/>
            <a:ext cx="6050504" cy="286232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just"/>
            <a:r>
              <a:rPr lang="en-US" sz="1200" dirty="0">
                <a:solidFill>
                  <a:srgbClr val="2F355A"/>
                </a:solidFill>
                <a:latin typeface="Calibri" panose="020F0502020204030204" pitchFamily="34" charset="0"/>
                <a:cs typeface="Calibri" panose="020F0502020204030204" pitchFamily="34" charset="0"/>
                <a:sym typeface="Montserrat Light"/>
              </a:rPr>
              <a:t>Einstellungsgespräche finden nur auf geschäftlicher Ebene statt und berühren nie die Geschlechterfrage. Es gibt keine Fragen wie "ob man plant, Kinder zu haben, wenn ich Kinder habe, ob man Kinder haben wird oder ob man einen Mann hat". Im Unternehmen ist der Ansatz sehr professionell</a:t>
            </a:r>
            <a:r>
              <a:rPr lang="pl-PL" sz="1200" dirty="0">
                <a:solidFill>
                  <a:srgbClr val="2F355A"/>
                </a:solidFill>
                <a:latin typeface="Calibri" panose="020F0502020204030204" pitchFamily="34" charset="0"/>
                <a:cs typeface="Calibri" panose="020F0502020204030204" pitchFamily="34" charset="0"/>
                <a:sym typeface="Montserrat Light"/>
              </a:rPr>
              <a:t>.</a:t>
            </a:r>
          </a:p>
          <a:p>
            <a:pPr algn="just"/>
            <a:endParaRPr lang="pl-PL" sz="1200" dirty="0">
              <a:solidFill>
                <a:srgbClr val="2F355A"/>
              </a:solidFill>
              <a:latin typeface="Calibri" panose="020F0502020204030204" pitchFamily="34" charset="0"/>
              <a:cs typeface="Calibri" panose="020F0502020204030204" pitchFamily="34" charset="0"/>
              <a:sym typeface="Montserrat Light"/>
            </a:endParaRPr>
          </a:p>
          <a:p>
            <a:pPr algn="just"/>
            <a:r>
              <a:rPr lang="de-DE" sz="1200" dirty="0" err="1">
                <a:solidFill>
                  <a:srgbClr val="2F355A"/>
                </a:solidFill>
                <a:latin typeface="Calibri" panose="020F0502020204030204" pitchFamily="34" charset="0"/>
                <a:cs typeface="Calibri" panose="020F0502020204030204" pitchFamily="34" charset="0"/>
              </a:rPr>
              <a:t>Jeder hat die gleichen Aufstiegschancen </a:t>
            </a:r>
            <a:r>
              <a:rPr lang="de-DE" sz="1200" dirty="0">
                <a:solidFill>
                  <a:srgbClr val="2F355A"/>
                </a:solidFill>
                <a:latin typeface="Calibri" panose="020F0502020204030204" pitchFamily="34" charset="0"/>
                <a:cs typeface="Calibri" panose="020F0502020204030204" pitchFamily="34" charset="0"/>
              </a:rPr>
              <a:t>und </a:t>
            </a:r>
            <a:r>
              <a:rPr lang="de-DE" sz="1200" dirty="0" err="1">
                <a:solidFill>
                  <a:srgbClr val="2F355A"/>
                </a:solidFill>
                <a:latin typeface="Calibri" panose="020F0502020204030204" pitchFamily="34" charset="0"/>
                <a:cs typeface="Calibri" panose="020F0502020204030204" pitchFamily="34" charset="0"/>
              </a:rPr>
              <a:t>jeder hat die gleichen Rechte</a:t>
            </a:r>
            <a:r>
              <a:rPr lang="de-DE" sz="1200" dirty="0">
                <a:solidFill>
                  <a:srgbClr val="2F355A"/>
                </a:solidFill>
                <a:latin typeface="Calibri" panose="020F0502020204030204" pitchFamily="34" charset="0"/>
                <a:cs typeface="Calibri" panose="020F0502020204030204" pitchFamily="34" charset="0"/>
              </a:rPr>
              <a:t>. Das hängt nicht vom Geschlecht ab, sondern von der menschlichen Veranlagung. </a:t>
            </a:r>
            <a:r>
              <a:rPr lang="de-DE" sz="1200" dirty="0" err="1">
                <a:solidFill>
                  <a:srgbClr val="2F355A"/>
                </a:solidFill>
                <a:latin typeface="Calibri" panose="020F0502020204030204" pitchFamily="34" charset="0"/>
                <a:cs typeface="Calibri" panose="020F0502020204030204" pitchFamily="34" charset="0"/>
              </a:rPr>
              <a:t>Es kommt oft vor, dass sich jemand </a:t>
            </a:r>
            <a:r>
              <a:rPr lang="de-DE" sz="1200" dirty="0">
                <a:solidFill>
                  <a:srgbClr val="2F355A"/>
                </a:solidFill>
                <a:latin typeface="Calibri" panose="020F0502020204030204" pitchFamily="34" charset="0"/>
                <a:cs typeface="Calibri" panose="020F0502020204030204" pitchFamily="34" charset="0"/>
              </a:rPr>
              <a:t>in einem </a:t>
            </a:r>
            <a:r>
              <a:rPr lang="de-DE" sz="1200" dirty="0" err="1">
                <a:solidFill>
                  <a:srgbClr val="2F355A"/>
                </a:solidFill>
                <a:latin typeface="Calibri" panose="020F0502020204030204" pitchFamily="34" charset="0"/>
                <a:cs typeface="Calibri" panose="020F0502020204030204" pitchFamily="34" charset="0"/>
              </a:rPr>
              <a:t>bestimmten Bereich wohlfühlt </a:t>
            </a:r>
            <a:r>
              <a:rPr lang="de-DE" sz="1200" dirty="0">
                <a:solidFill>
                  <a:srgbClr val="2F355A"/>
                </a:solidFill>
                <a:latin typeface="Calibri" panose="020F0502020204030204" pitchFamily="34" charset="0"/>
                <a:cs typeface="Calibri" panose="020F0502020204030204" pitchFamily="34" charset="0"/>
              </a:rPr>
              <a:t>und nicht </a:t>
            </a:r>
            <a:r>
              <a:rPr lang="de-DE" sz="1200" dirty="0" err="1">
                <a:solidFill>
                  <a:srgbClr val="2F355A"/>
                </a:solidFill>
                <a:latin typeface="Calibri" panose="020F0502020204030204" pitchFamily="34" charset="0"/>
                <a:cs typeface="Calibri" panose="020F0502020204030204" pitchFamily="34" charset="0"/>
              </a:rPr>
              <a:t>befördert werden möchte</a:t>
            </a:r>
            <a:r>
              <a:rPr lang="de-DE" sz="1200" dirty="0">
                <a:solidFill>
                  <a:srgbClr val="2F355A"/>
                </a:solidFill>
                <a:latin typeface="Calibri" panose="020F0502020204030204" pitchFamily="34" charset="0"/>
                <a:cs typeface="Calibri" panose="020F0502020204030204" pitchFamily="34" charset="0"/>
              </a:rPr>
              <a:t>. </a:t>
            </a:r>
            <a:r>
              <a:rPr lang="de-DE" sz="1200" dirty="0" err="1">
                <a:solidFill>
                  <a:srgbClr val="2F355A"/>
                </a:solidFill>
                <a:latin typeface="Calibri" panose="020F0502020204030204" pitchFamily="34" charset="0"/>
                <a:cs typeface="Calibri" panose="020F0502020204030204" pitchFamily="34" charset="0"/>
              </a:rPr>
              <a:t>Andererseits kann es vorkommen, dass jemand das Gefühl hat, dass </a:t>
            </a:r>
            <a:r>
              <a:rPr lang="de-DE" sz="1200" dirty="0">
                <a:solidFill>
                  <a:srgbClr val="2F355A"/>
                </a:solidFill>
                <a:latin typeface="Calibri" panose="020F0502020204030204" pitchFamily="34" charset="0"/>
                <a:cs typeface="Calibri" panose="020F0502020204030204" pitchFamily="34" charset="0"/>
              </a:rPr>
              <a:t>ein </a:t>
            </a:r>
            <a:r>
              <a:rPr lang="de-DE" sz="1200" dirty="0" err="1">
                <a:solidFill>
                  <a:srgbClr val="2F355A"/>
                </a:solidFill>
                <a:latin typeface="Calibri" panose="020F0502020204030204" pitchFamily="34" charset="0"/>
                <a:cs typeface="Calibri" panose="020F0502020204030204" pitchFamily="34" charset="0"/>
              </a:rPr>
              <a:t>bestimmter Bereich </a:t>
            </a:r>
            <a:r>
              <a:rPr lang="de-DE" sz="1200" dirty="0">
                <a:solidFill>
                  <a:srgbClr val="2F355A"/>
                </a:solidFill>
                <a:latin typeface="Calibri" panose="020F0502020204030204" pitchFamily="34" charset="0"/>
                <a:cs typeface="Calibri" panose="020F0502020204030204" pitchFamily="34" charset="0"/>
              </a:rPr>
              <a:t>nichts </a:t>
            </a:r>
            <a:r>
              <a:rPr lang="de-DE" sz="1200" dirty="0" err="1">
                <a:solidFill>
                  <a:srgbClr val="2F355A"/>
                </a:solidFill>
                <a:latin typeface="Calibri" panose="020F0502020204030204" pitchFamily="34" charset="0"/>
                <a:cs typeface="Calibri" panose="020F0502020204030204" pitchFamily="34" charset="0"/>
              </a:rPr>
              <a:t>für ihn ist </a:t>
            </a:r>
            <a:r>
              <a:rPr lang="de-DE" sz="1200" dirty="0">
                <a:solidFill>
                  <a:srgbClr val="2F355A"/>
                </a:solidFill>
                <a:latin typeface="Calibri" panose="020F0502020204030204" pitchFamily="34" charset="0"/>
                <a:cs typeface="Calibri" panose="020F0502020204030204" pitchFamily="34" charset="0"/>
              </a:rPr>
              <a:t>und </a:t>
            </a:r>
            <a:r>
              <a:rPr lang="de-DE" sz="1200" dirty="0" err="1">
                <a:solidFill>
                  <a:srgbClr val="2F355A"/>
                </a:solidFill>
                <a:latin typeface="Calibri" panose="020F0502020204030204" pitchFamily="34" charset="0"/>
                <a:cs typeface="Calibri" panose="020F0502020204030204" pitchFamily="34" charset="0"/>
              </a:rPr>
              <a:t>dass er </a:t>
            </a:r>
            <a:r>
              <a:rPr lang="de-DE" sz="1200" dirty="0">
                <a:solidFill>
                  <a:srgbClr val="2F355A"/>
                </a:solidFill>
                <a:latin typeface="Calibri" panose="020F0502020204030204" pitchFamily="34" charset="0"/>
                <a:cs typeface="Calibri" panose="020F0502020204030204" pitchFamily="34" charset="0"/>
              </a:rPr>
              <a:t>gerne </a:t>
            </a:r>
            <a:r>
              <a:rPr lang="de-DE" sz="1200" dirty="0" err="1">
                <a:solidFill>
                  <a:srgbClr val="2F355A"/>
                </a:solidFill>
                <a:latin typeface="Calibri" panose="020F0502020204030204" pitchFamily="34" charset="0"/>
                <a:cs typeface="Calibri" panose="020F0502020204030204" pitchFamily="34" charset="0"/>
              </a:rPr>
              <a:t>etwas anderes </a:t>
            </a:r>
            <a:r>
              <a:rPr lang="de-DE" sz="1200" dirty="0">
                <a:solidFill>
                  <a:srgbClr val="2F355A"/>
                </a:solidFill>
                <a:latin typeface="Calibri" panose="020F0502020204030204" pitchFamily="34" charset="0"/>
                <a:cs typeface="Calibri" panose="020F0502020204030204" pitchFamily="34" charset="0"/>
              </a:rPr>
              <a:t>machen </a:t>
            </a:r>
            <a:r>
              <a:rPr lang="de-DE" sz="1200" dirty="0" err="1">
                <a:solidFill>
                  <a:srgbClr val="2F355A"/>
                </a:solidFill>
                <a:latin typeface="Calibri" panose="020F0502020204030204" pitchFamily="34" charset="0"/>
                <a:cs typeface="Calibri" panose="020F0502020204030204" pitchFamily="34" charset="0"/>
              </a:rPr>
              <a:t>würde</a:t>
            </a:r>
            <a:r>
              <a:rPr lang="de-DE" sz="1200" dirty="0">
                <a:solidFill>
                  <a:srgbClr val="2F355A"/>
                </a:solidFill>
                <a:latin typeface="Calibri" panose="020F0502020204030204" pitchFamily="34" charset="0"/>
                <a:cs typeface="Calibri" panose="020F0502020204030204" pitchFamily="34" charset="0"/>
              </a:rPr>
              <a:t>. </a:t>
            </a:r>
            <a:r>
              <a:rPr lang="de-DE" sz="1200" dirty="0" err="1">
                <a:solidFill>
                  <a:srgbClr val="2F355A"/>
                </a:solidFill>
                <a:latin typeface="Calibri" panose="020F0502020204030204" pitchFamily="34" charset="0"/>
                <a:cs typeface="Calibri" panose="020F0502020204030204" pitchFamily="34" charset="0"/>
              </a:rPr>
              <a:t>Die Möglichkeit einer Beförderung hängt also </a:t>
            </a:r>
            <a:r>
              <a:rPr lang="de-DE" sz="1200" dirty="0">
                <a:solidFill>
                  <a:srgbClr val="2F355A"/>
                </a:solidFill>
                <a:latin typeface="Calibri" panose="020F0502020204030204" pitchFamily="34" charset="0"/>
                <a:cs typeface="Calibri" panose="020F0502020204030204" pitchFamily="34" charset="0"/>
              </a:rPr>
              <a:t>von </a:t>
            </a:r>
            <a:r>
              <a:rPr lang="de-DE" sz="1200" dirty="0" err="1">
                <a:solidFill>
                  <a:srgbClr val="2F355A"/>
                </a:solidFill>
                <a:latin typeface="Calibri" panose="020F0502020204030204" pitchFamily="34" charset="0"/>
                <a:cs typeface="Calibri" panose="020F0502020204030204" pitchFamily="34" charset="0"/>
              </a:rPr>
              <a:t>der Bereitschaft </a:t>
            </a:r>
            <a:r>
              <a:rPr lang="de-DE" sz="1200" dirty="0">
                <a:solidFill>
                  <a:srgbClr val="2F355A"/>
                </a:solidFill>
                <a:latin typeface="Calibri" panose="020F0502020204030204" pitchFamily="34" charset="0"/>
                <a:cs typeface="Calibri" panose="020F0502020204030204" pitchFamily="34" charset="0"/>
              </a:rPr>
              <a:t>und </a:t>
            </a:r>
            <a:r>
              <a:rPr lang="de-DE" sz="1200" dirty="0" err="1">
                <a:solidFill>
                  <a:srgbClr val="2F355A"/>
                </a:solidFill>
                <a:latin typeface="Calibri" panose="020F0502020204030204" pitchFamily="34" charset="0"/>
                <a:cs typeface="Calibri" panose="020F0502020204030204" pitchFamily="34" charset="0"/>
              </a:rPr>
              <a:t>Veranlagung </a:t>
            </a:r>
            <a:r>
              <a:rPr lang="de-DE" sz="1200" dirty="0">
                <a:solidFill>
                  <a:srgbClr val="2F355A"/>
                </a:solidFill>
                <a:latin typeface="Calibri" panose="020F0502020204030204" pitchFamily="34" charset="0"/>
                <a:cs typeface="Calibri" panose="020F0502020204030204" pitchFamily="34" charset="0"/>
              </a:rPr>
              <a:t>einer </a:t>
            </a:r>
            <a:r>
              <a:rPr lang="de-DE" sz="1200" dirty="0" err="1">
                <a:solidFill>
                  <a:srgbClr val="2F355A"/>
                </a:solidFill>
                <a:latin typeface="Calibri" panose="020F0502020204030204" pitchFamily="34" charset="0"/>
                <a:cs typeface="Calibri" panose="020F0502020204030204" pitchFamily="34" charset="0"/>
              </a:rPr>
              <a:t>Person ab </a:t>
            </a:r>
            <a:r>
              <a:rPr lang="de-DE" sz="1200" dirty="0">
                <a:solidFill>
                  <a:srgbClr val="2F355A"/>
                </a:solidFill>
                <a:latin typeface="Calibri" panose="020F0502020204030204" pitchFamily="34" charset="0"/>
                <a:cs typeface="Calibri" panose="020F0502020204030204" pitchFamily="34" charset="0"/>
              </a:rPr>
              <a:t>und nicht von </a:t>
            </a:r>
            <a:r>
              <a:rPr lang="pl-PL" sz="1200" dirty="0" err="1">
                <a:solidFill>
                  <a:srgbClr val="2F355A"/>
                </a:solidFill>
                <a:latin typeface="Calibri" panose="020F0502020204030204" pitchFamily="34" charset="0"/>
                <a:cs typeface="Calibri" panose="020F0502020204030204" pitchFamily="34" charset="0"/>
              </a:rPr>
              <a:t>ihrem </a:t>
            </a:r>
            <a:r>
              <a:rPr lang="de-DE" sz="1200" dirty="0" err="1">
                <a:solidFill>
                  <a:srgbClr val="2F355A"/>
                </a:solidFill>
                <a:latin typeface="Calibri" panose="020F0502020204030204" pitchFamily="34" charset="0"/>
                <a:cs typeface="Calibri" panose="020F0502020204030204" pitchFamily="34" charset="0"/>
              </a:rPr>
              <a:t>Geschlecht</a:t>
            </a:r>
            <a:r>
              <a:rPr lang="de-DE" sz="1200" dirty="0">
                <a:solidFill>
                  <a:srgbClr val="2F355A"/>
                </a:solidFill>
                <a:latin typeface="Calibri" panose="020F0502020204030204" pitchFamily="34" charset="0"/>
                <a:cs typeface="Calibri" panose="020F0502020204030204" pitchFamily="34" charset="0"/>
              </a:rPr>
              <a:t>.</a:t>
            </a:r>
            <a:endParaRPr lang="pl-PL" sz="1200" dirty="0">
              <a:solidFill>
                <a:srgbClr val="2F355A"/>
              </a:solidFill>
              <a:latin typeface="Calibri" panose="020F0502020204030204" pitchFamily="34" charset="0"/>
              <a:cs typeface="Calibri" panose="020F0502020204030204" pitchFamily="34" charset="0"/>
            </a:endParaRPr>
          </a:p>
          <a:p>
            <a:pPr algn="just"/>
            <a:endParaRPr lang="pl-PL" sz="1200" dirty="0">
              <a:solidFill>
                <a:srgbClr val="2F355A"/>
              </a:solidFill>
              <a:latin typeface="Calibri" panose="020F0502020204030204" pitchFamily="34" charset="0"/>
              <a:cs typeface="Calibri" panose="020F0502020204030204" pitchFamily="34" charset="0"/>
            </a:endParaRPr>
          </a:p>
          <a:p>
            <a:pPr algn="just"/>
            <a:r>
              <a:rPr lang="pl-PL" sz="1200" dirty="0">
                <a:solidFill>
                  <a:srgbClr val="2F355A"/>
                </a:solidFill>
                <a:latin typeface="Calibri" panose="020F0502020204030204" pitchFamily="34" charset="0"/>
                <a:cs typeface="Calibri" panose="020F0502020204030204" pitchFamily="34" charset="0"/>
              </a:rPr>
              <a:t>Das </a:t>
            </a:r>
            <a:r>
              <a:rPr lang="pl-PL" sz="1200" dirty="0" err="1">
                <a:solidFill>
                  <a:srgbClr val="2F355A"/>
                </a:solidFill>
                <a:latin typeface="Calibri" panose="020F0502020204030204" pitchFamily="34" charset="0"/>
                <a:cs typeface="Calibri" panose="020F0502020204030204" pitchFamily="34" charset="0"/>
              </a:rPr>
              <a:t>Unternehmen hat </a:t>
            </a:r>
            <a:r>
              <a:rPr lang="pl-PL" sz="1200" dirty="0">
                <a:solidFill>
                  <a:srgbClr val="2F355A"/>
                </a:solidFill>
                <a:latin typeface="Calibri" panose="020F0502020204030204" pitchFamily="34" charset="0"/>
                <a:cs typeface="Calibri" panose="020F0502020204030204" pitchFamily="34" charset="0"/>
              </a:rPr>
              <a:t>eine Stalking-Politik. </a:t>
            </a:r>
            <a:r>
              <a:rPr lang="de-DE" sz="1200" dirty="0" err="1">
                <a:solidFill>
                  <a:srgbClr val="2F355A"/>
                </a:solidFill>
                <a:latin typeface="Calibri" panose="020F0502020204030204" pitchFamily="34" charset="0"/>
                <a:cs typeface="Calibri" panose="020F0502020204030204" pitchFamily="34" charset="0"/>
              </a:rPr>
              <a:t>Sie bezieht sich jedoch </a:t>
            </a:r>
            <a:r>
              <a:rPr lang="de-DE" sz="1200" dirty="0">
                <a:solidFill>
                  <a:srgbClr val="2F355A"/>
                </a:solidFill>
                <a:latin typeface="Calibri" panose="020F0502020204030204" pitchFamily="34" charset="0"/>
                <a:cs typeface="Calibri" panose="020F0502020204030204" pitchFamily="34" charset="0"/>
              </a:rPr>
              <a:t>nicht </a:t>
            </a:r>
            <a:r>
              <a:rPr lang="de-DE" sz="1200" dirty="0" err="1">
                <a:solidFill>
                  <a:srgbClr val="2F355A"/>
                </a:solidFill>
                <a:latin typeface="Calibri" panose="020F0502020204030204" pitchFamily="34" charset="0"/>
                <a:cs typeface="Calibri" panose="020F0502020204030204" pitchFamily="34" charset="0"/>
              </a:rPr>
              <a:t>strikt auf das Geschlecht</a:t>
            </a:r>
            <a:r>
              <a:rPr lang="pl-PL" sz="1200" dirty="0">
                <a:solidFill>
                  <a:srgbClr val="2F355A"/>
                </a:solidFill>
                <a:latin typeface="Calibri" panose="020F0502020204030204" pitchFamily="34" charset="0"/>
                <a:cs typeface="Calibri" panose="020F0502020204030204" pitchFamily="34" charset="0"/>
              </a:rPr>
              <a:t>, </a:t>
            </a:r>
            <a:r>
              <a:rPr lang="de-DE" sz="1200" dirty="0" err="1">
                <a:solidFill>
                  <a:srgbClr val="2F355A"/>
                </a:solidFill>
                <a:latin typeface="Calibri" panose="020F0502020204030204" pitchFamily="34" charset="0"/>
                <a:cs typeface="Calibri" panose="020F0502020204030204" pitchFamily="34" charset="0"/>
              </a:rPr>
              <a:t>sondern nur auf Menschen </a:t>
            </a:r>
            <a:r>
              <a:rPr lang="de-DE" sz="1200" dirty="0">
                <a:solidFill>
                  <a:srgbClr val="2F355A"/>
                </a:solidFill>
                <a:latin typeface="Calibri" panose="020F0502020204030204" pitchFamily="34" charset="0"/>
                <a:cs typeface="Calibri" panose="020F0502020204030204" pitchFamily="34" charset="0"/>
              </a:rPr>
              <a:t>im </a:t>
            </a:r>
            <a:r>
              <a:rPr lang="de-DE" sz="1200" dirty="0" err="1">
                <a:solidFill>
                  <a:srgbClr val="2F355A"/>
                </a:solidFill>
                <a:latin typeface="Calibri" panose="020F0502020204030204" pitchFamily="34" charset="0"/>
                <a:cs typeface="Calibri" panose="020F0502020204030204" pitchFamily="34" charset="0"/>
              </a:rPr>
              <a:t>Allgemeinen</a:t>
            </a:r>
            <a:r>
              <a:rPr lang="de-DE" sz="1200" dirty="0">
                <a:solidFill>
                  <a:srgbClr val="2F355A"/>
                </a:solidFill>
                <a:latin typeface="Calibri" panose="020F0502020204030204" pitchFamily="34" charset="0"/>
                <a:cs typeface="Calibri" panose="020F0502020204030204" pitchFamily="34" charset="0"/>
              </a:rPr>
              <a:t>. Dies </a:t>
            </a:r>
            <a:r>
              <a:rPr lang="de-DE" sz="1200" dirty="0" err="1">
                <a:solidFill>
                  <a:srgbClr val="2F355A"/>
                </a:solidFill>
                <a:latin typeface="Calibri" panose="020F0502020204030204" pitchFamily="34" charset="0"/>
                <a:cs typeface="Calibri" panose="020F0502020204030204" pitchFamily="34" charset="0"/>
              </a:rPr>
              <a:t>sind die Regeln für das Verhalten </a:t>
            </a:r>
            <a:r>
              <a:rPr lang="de-DE" sz="1200" dirty="0">
                <a:solidFill>
                  <a:srgbClr val="2F355A"/>
                </a:solidFill>
                <a:latin typeface="Calibri" panose="020F0502020204030204" pitchFamily="34" charset="0"/>
                <a:cs typeface="Calibri" panose="020F0502020204030204" pitchFamily="34" charset="0"/>
              </a:rPr>
              <a:t>und die </a:t>
            </a:r>
            <a:r>
              <a:rPr lang="de-DE" sz="1200" dirty="0" err="1">
                <a:solidFill>
                  <a:srgbClr val="2F355A"/>
                </a:solidFill>
                <a:latin typeface="Calibri" panose="020F0502020204030204" pitchFamily="34" charset="0"/>
                <a:cs typeface="Calibri" panose="020F0502020204030204" pitchFamily="34" charset="0"/>
              </a:rPr>
              <a:t>Zusammenarbeit</a:t>
            </a:r>
            <a:r>
              <a:rPr lang="de-DE" sz="1200" dirty="0">
                <a:solidFill>
                  <a:srgbClr val="2F355A"/>
                </a:solidFill>
                <a:latin typeface="Calibri" panose="020F0502020204030204" pitchFamily="34" charset="0"/>
                <a:cs typeface="Calibri" panose="020F0502020204030204" pitchFamily="34" charset="0"/>
              </a:rPr>
              <a:t>, </a:t>
            </a:r>
            <a:r>
              <a:rPr lang="de-DE" sz="1200" dirty="0" err="1">
                <a:solidFill>
                  <a:srgbClr val="2F355A"/>
                </a:solidFill>
                <a:latin typeface="Calibri" panose="020F0502020204030204" pitchFamily="34" charset="0"/>
                <a:cs typeface="Calibri" panose="020F0502020204030204" pitchFamily="34" charset="0"/>
              </a:rPr>
              <a:t>sie legen fest, was erlaubt ist und was </a:t>
            </a:r>
            <a:r>
              <a:rPr lang="de-DE" sz="1200" dirty="0">
                <a:solidFill>
                  <a:srgbClr val="2F355A"/>
                </a:solidFill>
                <a:latin typeface="Calibri" panose="020F0502020204030204" pitchFamily="34" charset="0"/>
                <a:cs typeface="Calibri" panose="020F0502020204030204" pitchFamily="34" charset="0"/>
              </a:rPr>
              <a:t>nicht, z. B. </a:t>
            </a:r>
            <a:r>
              <a:rPr lang="pl-PL" sz="1200" dirty="0" err="1">
                <a:solidFill>
                  <a:srgbClr val="2F355A"/>
                </a:solidFill>
                <a:latin typeface="Calibri" panose="020F0502020204030204" pitchFamily="34" charset="0"/>
                <a:cs typeface="Calibri" panose="020F0502020204030204" pitchFamily="34" charset="0"/>
              </a:rPr>
              <a:t>ist </a:t>
            </a:r>
            <a:r>
              <a:rPr lang="de-DE" sz="1200" dirty="0" err="1">
                <a:solidFill>
                  <a:srgbClr val="2F355A"/>
                </a:solidFill>
                <a:latin typeface="Calibri" panose="020F0502020204030204" pitchFamily="34" charset="0"/>
                <a:cs typeface="Calibri" panose="020F0502020204030204" pitchFamily="34" charset="0"/>
              </a:rPr>
              <a:t>es inakzeptabel, jemanden aufgrund eines </a:t>
            </a:r>
            <a:r>
              <a:rPr lang="de-DE" sz="1200" dirty="0">
                <a:solidFill>
                  <a:srgbClr val="2F355A"/>
                </a:solidFill>
                <a:latin typeface="Calibri" panose="020F0502020204030204" pitchFamily="34" charset="0"/>
                <a:cs typeface="Calibri" panose="020F0502020204030204" pitchFamily="34" charset="0"/>
              </a:rPr>
              <a:t>anderen </a:t>
            </a:r>
            <a:r>
              <a:rPr lang="de-DE" sz="1200" dirty="0" err="1">
                <a:solidFill>
                  <a:srgbClr val="2F355A"/>
                </a:solidFill>
                <a:latin typeface="Calibri" panose="020F0502020204030204" pitchFamily="34" charset="0"/>
                <a:cs typeface="Calibri" panose="020F0502020204030204" pitchFamily="34" charset="0"/>
              </a:rPr>
              <a:t>Geschlechts oder einer anderen Nationalität zu belästigen</a:t>
            </a:r>
            <a:r>
              <a:rPr lang="de-DE" sz="1200" dirty="0">
                <a:latin typeface="Calibri" panose="020F0502020204030204" pitchFamily="34" charset="0"/>
                <a:cs typeface="Calibri" panose="020F0502020204030204" pitchFamily="34" charset="0"/>
              </a:rPr>
              <a:t>.</a:t>
            </a:r>
            <a:endParaRPr lang="pl-PL" sz="1200" dirty="0">
              <a:solidFill>
                <a:srgbClr val="2F355A"/>
              </a:solidFill>
              <a:latin typeface="Calibri" panose="020F0502020204030204" pitchFamily="34" charset="0"/>
              <a:cs typeface="Calibri" panose="020F0502020204030204" pitchFamily="34" charset="0"/>
            </a:endParaRPr>
          </a:p>
          <a:p>
            <a:pPr algn="just"/>
            <a:endParaRPr lang="pl-PL" sz="1200" dirty="0">
              <a:solidFill>
                <a:srgbClr val="2F355A"/>
              </a:solidFill>
              <a:latin typeface="Calibri" panose="020F0502020204030204" pitchFamily="34" charset="0"/>
              <a:cs typeface="Calibri" panose="020F0502020204030204" pitchFamily="34" charset="0"/>
              <a:sym typeface="Montserrat Light"/>
            </a:endParaRPr>
          </a:p>
        </p:txBody>
      </p:sp>
      <p:pic>
        <p:nvPicPr>
          <p:cNvPr id="8" name="Obraz 7">
            <a:extLst>
              <a:ext uri="{FF2B5EF4-FFF2-40B4-BE49-F238E27FC236}">
                <a16:creationId xmlns:a16="http://schemas.microsoft.com/office/drawing/2014/main" id="{97C7372F-0225-5D52-A691-380DCAD4EFB4}"/>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946" y="7258050"/>
            <a:ext cx="6857999" cy="2647950"/>
          </a:xfrm>
          <a:prstGeom prst="rect">
            <a:avLst/>
          </a:prstGeom>
        </p:spPr>
      </p:pic>
    </p:spTree>
    <p:extLst>
      <p:ext uri="{BB962C8B-B14F-4D97-AF65-F5344CB8AC3E}">
        <p14:creationId xmlns:p14="http://schemas.microsoft.com/office/powerpoint/2010/main" val="1210830423"/>
      </p:ext>
    </p:extLst>
  </p:cSld>
  <p:clrMapOvr>
    <a:masterClrMapping/>
  </p:clrMapOvr>
  <p:transition spd="med"/>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27918" y="4066884"/>
            <a:ext cx="2865335" cy="5044145"/>
          </a:xfrm>
        </p:spPr>
        <p:txBody>
          <a:bodyPr/>
          <a:lstStyle/>
          <a:p>
            <a:endParaRPr lang="pl-PL" sz="1200" dirty="0">
              <a:solidFill>
                <a:srgbClr val="002060"/>
              </a:solidFill>
              <a:latin typeface="Calibri" panose="020F0502020204030204" pitchFamily="34" charset="0"/>
              <a:cs typeface="Calibri" panose="020F0502020204030204" pitchFamily="34" charset="0"/>
            </a:endParaRPr>
          </a:p>
          <a:p>
            <a:r>
              <a:rPr lang="en-US" sz="1200" dirty="0">
                <a:solidFill>
                  <a:srgbClr val="002060"/>
                </a:solidFill>
                <a:latin typeface="Calibri" panose="020F0502020204030204" pitchFamily="34" charset="0"/>
                <a:cs typeface="Calibri" panose="020F0502020204030204" pitchFamily="34" charset="0"/>
              </a:rPr>
              <a:t>Im Februar 1961 nahm die Binnenschifffahrtsinspektion in Szczecin ihre Tätigkeit auf und übernahm die Aufsicht über die Binnenschifffahrt von den Wasserstraßenregionen in Szczecin und </a:t>
            </a:r>
            <a:r>
              <a:rPr lang="en-US" sz="1200" dirty="0" err="1">
                <a:solidFill>
                  <a:srgbClr val="002060"/>
                </a:solidFill>
                <a:latin typeface="Calibri" panose="020F0502020204030204" pitchFamily="34" charset="0"/>
                <a:cs typeface="Calibri" panose="020F0502020204030204" pitchFamily="34" charset="0"/>
              </a:rPr>
              <a:t>Gorzów</a:t>
            </a:r>
            <a:r>
              <a:rPr lang="en-US" sz="1200" dirty="0">
                <a:solidFill>
                  <a:srgbClr val="002060"/>
                </a:solidFill>
                <a:latin typeface="Calibri" panose="020F0502020204030204" pitchFamily="34" charset="0"/>
                <a:cs typeface="Calibri" panose="020F0502020204030204" pitchFamily="34" charset="0"/>
              </a:rPr>
              <a:t>. </a:t>
            </a:r>
            <a:endParaRPr lang="pl-PL" sz="1200" dirty="0">
              <a:solidFill>
                <a:srgbClr val="002060"/>
              </a:solidFill>
              <a:latin typeface="Calibri" panose="020F0502020204030204" pitchFamily="34" charset="0"/>
              <a:cs typeface="Calibri" panose="020F0502020204030204" pitchFamily="34" charset="0"/>
            </a:endParaRPr>
          </a:p>
          <a:p>
            <a:endParaRPr lang="pl-PL" sz="1200" dirty="0">
              <a:solidFill>
                <a:srgbClr val="002060"/>
              </a:solidFill>
              <a:latin typeface="Calibri" panose="020F0502020204030204" pitchFamily="34" charset="0"/>
              <a:cs typeface="Calibri" panose="020F0502020204030204" pitchFamily="34" charset="0"/>
            </a:endParaRPr>
          </a:p>
          <a:p>
            <a:r>
              <a:rPr lang="en-US" sz="1200" dirty="0">
                <a:solidFill>
                  <a:srgbClr val="002060"/>
                </a:solidFill>
                <a:latin typeface="Calibri" panose="020F0502020204030204" pitchFamily="34" charset="0"/>
                <a:cs typeface="Calibri" panose="020F0502020204030204" pitchFamily="34" charset="0"/>
              </a:rPr>
              <a:t>Das Binnenschifffahrtsamt in Szczecin ist ein </a:t>
            </a:r>
            <a:r>
              <a:rPr lang="en-US" sz="1200" dirty="0" err="1">
                <a:solidFill>
                  <a:srgbClr val="002060"/>
                </a:solidFill>
                <a:latin typeface="Calibri" panose="020F0502020204030204" pitchFamily="34" charset="0"/>
                <a:cs typeface="Calibri" panose="020F0502020204030204" pitchFamily="34" charset="0"/>
              </a:rPr>
              <a:t>organisatorisch </a:t>
            </a:r>
            <a:r>
              <a:rPr lang="en-US" sz="1200" dirty="0">
                <a:solidFill>
                  <a:srgbClr val="002060"/>
                </a:solidFill>
                <a:latin typeface="Calibri" panose="020F0502020204030204" pitchFamily="34" charset="0"/>
                <a:cs typeface="Calibri" panose="020F0502020204030204" pitchFamily="34" charset="0"/>
              </a:rPr>
              <a:t>getrenntes Team von Personen und Ressourcen, das die Zuständigkeiten des Direktors des Binnenschifffahrtsamtes als lokales Binnenschifffahrtsverwaltungsorgan wahrnimmt.</a:t>
            </a:r>
          </a:p>
          <a:p>
            <a:endParaRPr lang="pl-PL" sz="1200" dirty="0">
              <a:solidFill>
                <a:srgbClr val="002060"/>
              </a:solidFill>
              <a:latin typeface="Calibri" panose="020F0502020204030204" pitchFamily="34" charset="0"/>
              <a:cs typeface="Calibri" panose="020F0502020204030204" pitchFamily="34" charset="0"/>
            </a:endParaRPr>
          </a:p>
          <a:p>
            <a:endParaRPr lang="pl-PL" sz="1200" dirty="0">
              <a:solidFill>
                <a:srgbClr val="002060"/>
              </a:solidFill>
              <a:latin typeface="Calibri" panose="020F0502020204030204" pitchFamily="34" charset="0"/>
              <a:cs typeface="Calibri" panose="020F0502020204030204" pitchFamily="34" charset="0"/>
            </a:endParaRPr>
          </a:p>
          <a:p>
            <a:endParaRPr lang="en-US" sz="1200" dirty="0">
              <a:solidFill>
                <a:srgbClr val="002060"/>
              </a:solidFill>
              <a:latin typeface="Calibri" panose="020F0502020204030204" pitchFamily="34" charset="0"/>
              <a:cs typeface="Calibri" panose="020F0502020204030204" pitchFamily="34" charset="0"/>
            </a:endParaRPr>
          </a:p>
          <a:p>
            <a:endParaRPr lang="en-US" sz="1200" dirty="0">
              <a:solidFill>
                <a:srgbClr val="002060"/>
              </a:solidFill>
              <a:latin typeface="Calibri" panose="020F0502020204030204" pitchFamily="34" charset="0"/>
              <a:cs typeface="Calibri" panose="020F0502020204030204" pitchFamily="34" charset="0"/>
            </a:endParaRPr>
          </a:p>
          <a:p>
            <a:endParaRPr lang="en-US" sz="1200" dirty="0">
              <a:solidFill>
                <a:srgbClr val="002060"/>
              </a:solidFill>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48070" y="5323008"/>
            <a:ext cx="2694087" cy="349177"/>
          </a:xfrm>
          <a:prstGeom prst="rect">
            <a:avLst/>
          </a:prstGeom>
        </p:spPr>
        <p:txBody>
          <a:bodyPr/>
          <a:lstStyle/>
          <a:p>
            <a:r>
              <a:rPr lang="pl-PL" sz="1800" dirty="0" err="1">
                <a:latin typeface="Calibri" panose="020F0502020204030204" pitchFamily="34" charset="0"/>
                <a:cs typeface="Calibri" panose="020F0502020204030204" pitchFamily="34" charset="0"/>
              </a:rPr>
              <a:t>Soures</a:t>
            </a:r>
            <a:r>
              <a:rPr lang="pl-PL" sz="1800" dirty="0">
                <a:latin typeface="Calibri" panose="020F0502020204030204" pitchFamily="34" charset="0"/>
                <a:cs typeface="Calibri" panose="020F0502020204030204" pitchFamily="34" charset="0"/>
              </a:rPr>
              <a:t>:</a:t>
            </a:r>
            <a:endParaRPr lang="en-US" sz="1800" dirty="0">
              <a:latin typeface="Gotham Medium"/>
              <a:cs typeface="Calibri" panose="020F0502020204030204" pitchFamily="34" charset="0"/>
            </a:endParaRP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xfrm>
            <a:off x="264748" y="5868558"/>
            <a:ext cx="2694086" cy="349177"/>
          </a:xfrm>
          <a:prstGeom prst="rect">
            <a:avLst/>
          </a:prstGeom>
        </p:spPr>
        <p:txBody>
          <a:bodyPr/>
          <a:lstStyle/>
          <a:p>
            <a:r>
              <a:rPr lang="pl-PL" sz="1400" dirty="0">
                <a:latin typeface="Calibri" panose="020F0502020204030204" pitchFamily="34" charset="0"/>
                <a:cs typeface="Calibri" panose="020F0502020204030204" pitchFamily="34" charset="0"/>
              </a:rPr>
              <a:t>Basierend auf dem Interview mit </a:t>
            </a:r>
            <a:r>
              <a:rPr lang="en-GB" sz="1400" dirty="0" err="1">
                <a:latin typeface="Calibri" panose="020F0502020204030204" pitchFamily="34" charset="0"/>
                <a:cs typeface="Calibri" panose="020F0502020204030204" pitchFamily="34" charset="0"/>
              </a:rPr>
              <a:t>Dr. </a:t>
            </a:r>
            <a:r>
              <a:rPr lang="pl-PL" sz="1400" dirty="0">
                <a:latin typeface="Calibri" panose="020F0502020204030204" pitchFamily="34" charset="0"/>
                <a:cs typeface="Calibri" panose="020F0502020204030204" pitchFamily="34" charset="0"/>
              </a:rPr>
              <a:t>Ewa Łuczak </a:t>
            </a:r>
            <a:r>
              <a:rPr lang="en-US" sz="1400" dirty="0">
                <a:latin typeface="Calibri" panose="020F0502020204030204" pitchFamily="34" charset="0"/>
                <a:cs typeface="Calibri" panose="020F0502020204030204" pitchFamily="34" charset="0"/>
              </a:rPr>
              <a:t>https://wwwszczecin.uzs.gov.pl/</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39190" y="3381722"/>
            <a:ext cx="3091407" cy="902888"/>
          </a:xfrm>
          <a:prstGeom prst="rect">
            <a:avLst/>
          </a:prstGeom>
        </p:spPr>
        <p:txBody>
          <a:bodyPr/>
          <a:lstStyle/>
          <a:p>
            <a:r>
              <a:rPr lang="pl-PL" sz="1800" dirty="0">
                <a:latin typeface="Calibri" panose="020F0502020204030204" pitchFamily="34" charset="0"/>
                <a:cs typeface="Calibri" panose="020F0502020204030204" pitchFamily="34" charset="0"/>
              </a:rPr>
              <a:t>Urząd Żeglugi Śródlądowej w Szczecinie</a:t>
            </a:r>
            <a:endParaRPr lang="en-US" sz="1800" dirty="0">
              <a:latin typeface="Gotham Medium"/>
              <a:cs typeface="Calibri" panose="020F0502020204030204" pitchFamily="34" charset="0"/>
            </a:endParaRPr>
          </a:p>
        </p:txBody>
      </p:sp>
      <p:pic>
        <p:nvPicPr>
          <p:cNvPr id="14" name="Symbol zastępczy obrazu 13">
            <a:extLst>
              <a:ext uri="{FF2B5EF4-FFF2-40B4-BE49-F238E27FC236}">
                <a16:creationId xmlns:a16="http://schemas.microsoft.com/office/drawing/2014/main" id="{CBC12F1A-54F0-3D33-0209-10E74E250DA9}"/>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t="18598" b="18598"/>
          <a:stretch>
            <a:fillRect/>
          </a:stretch>
        </p:blipFill>
        <p:spPr>
          <a:xfrm>
            <a:off x="28171" y="7647766"/>
            <a:ext cx="2739604" cy="1721116"/>
          </a:xfrm>
        </p:spPr>
      </p:pic>
      <p:grpSp>
        <p:nvGrpSpPr>
          <p:cNvPr id="17" name="Group 16">
            <a:extLst>
              <a:ext uri="{FF2B5EF4-FFF2-40B4-BE49-F238E27FC236}">
                <a16:creationId xmlns:a16="http://schemas.microsoft.com/office/drawing/2014/main" id="{03FE64B4-10BA-B54D-85FA-0A11220FF92B}"/>
              </a:ext>
            </a:extLst>
          </p:cNvPr>
          <p:cNvGrpSpPr/>
          <p:nvPr/>
        </p:nvGrpSpPr>
        <p:grpSpPr>
          <a:xfrm>
            <a:off x="2154310" y="8061484"/>
            <a:ext cx="1021434" cy="832733"/>
            <a:chOff x="3891661" y="3269513"/>
            <a:chExt cx="1021434"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20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891661" y="3476224"/>
              <a:ext cx="1021434" cy="480260"/>
            </a:xfrm>
            <a:prstGeom prst="rect">
              <a:avLst/>
            </a:prstGeom>
          </p:spPr>
          <p:txBody>
            <a:bodyPr wrap="none">
              <a:spAutoFit/>
            </a:bodyPr>
            <a:lstStyle/>
            <a:p>
              <a:pPr marL="12700" algn="ctr">
                <a:lnSpc>
                  <a:spcPts val="1420"/>
                </a:lnSpc>
                <a:spcBef>
                  <a:spcPts val="100"/>
                </a:spcBef>
              </a:pPr>
              <a:r>
                <a:rPr lang="en-IE" sz="1800" dirty="0">
                  <a:solidFill>
                    <a:srgbClr val="0000FF"/>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CLICK</a:t>
              </a:r>
            </a:p>
            <a:p>
              <a:pPr marL="12700" algn="ctr">
                <a:lnSpc>
                  <a:spcPts val="1420"/>
                </a:lnSpc>
                <a:spcBef>
                  <a:spcPts val="100"/>
                </a:spcBef>
              </a:pPr>
              <a:r>
                <a:rPr lang="en-IE" sz="18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ANSCHAUEN</a:t>
              </a:r>
              <a:endParaRPr lang="en-IE" sz="1800" dirty="0">
                <a:solidFill>
                  <a:schemeClr val="bg1"/>
                </a:solidFill>
                <a:latin typeface="Calibri" panose="020F0502020204030204" pitchFamily="34" charset="0"/>
                <a:cs typeface="Calibri" panose="020F0502020204030204" pitchFamily="34" charset="0"/>
              </a:endParaRPr>
            </a:p>
          </p:txBody>
        </p:sp>
      </p:grpSp>
      <p:sp>
        <p:nvSpPr>
          <p:cNvPr id="3" name="Text Placeholder 11">
            <a:extLst>
              <a:ext uri="{FF2B5EF4-FFF2-40B4-BE49-F238E27FC236}">
                <a16:creationId xmlns:a16="http://schemas.microsoft.com/office/drawing/2014/main" id="{6182006B-7144-0F26-46E2-4C04BA439901}"/>
              </a:ext>
            </a:extLst>
          </p:cNvPr>
          <p:cNvSpPr txBox="1">
            <a:spLocks/>
          </p:cNvSpPr>
          <p:nvPr/>
        </p:nvSpPr>
        <p:spPr>
          <a:xfrm>
            <a:off x="248069" y="431898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pl-PL" sz="1800" dirty="0">
                <a:latin typeface="Calibri" panose="020F0502020204030204" pitchFamily="34" charset="0"/>
                <a:cs typeface="Calibri" panose="020F0502020204030204" pitchFamily="34" charset="0"/>
              </a:rPr>
              <a:t>Unternehmen:</a:t>
            </a:r>
            <a:endParaRPr lang="en-US" sz="1800" dirty="0">
              <a:latin typeface="Gotham Medium"/>
              <a:cs typeface="Calibri" panose="020F0502020204030204" pitchFamily="34" charset="0"/>
            </a:endParaRPr>
          </a:p>
        </p:txBody>
      </p:sp>
      <p:sp>
        <p:nvSpPr>
          <p:cNvPr id="5" name="Text Placeholder 12">
            <a:extLst>
              <a:ext uri="{FF2B5EF4-FFF2-40B4-BE49-F238E27FC236}">
                <a16:creationId xmlns:a16="http://schemas.microsoft.com/office/drawing/2014/main" id="{E07AD512-2114-A707-51E0-D559F53914D9}"/>
              </a:ext>
            </a:extLst>
          </p:cNvPr>
          <p:cNvSpPr txBox="1">
            <a:spLocks/>
          </p:cNvSpPr>
          <p:nvPr/>
        </p:nvSpPr>
        <p:spPr>
          <a:xfrm>
            <a:off x="248070" y="4729975"/>
            <a:ext cx="2272328" cy="482956"/>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400" dirty="0">
                <a:latin typeface="Calibri" panose="020F0502020204030204" pitchFamily="34" charset="0"/>
                <a:cs typeface="Calibri" panose="020F0502020204030204" pitchFamily="34" charset="0"/>
              </a:rPr>
              <a:t>Das Binnenschifffahrtsamt in Szczecin </a:t>
            </a:r>
          </a:p>
        </p:txBody>
      </p:sp>
      <p:pic>
        <p:nvPicPr>
          <p:cNvPr id="20" name="Symbol zastępczy obrazu 19">
            <a:extLst>
              <a:ext uri="{FF2B5EF4-FFF2-40B4-BE49-F238E27FC236}">
                <a16:creationId xmlns:a16="http://schemas.microsoft.com/office/drawing/2014/main" id="{A0B672DE-27DB-9EAD-E58D-CC3129B5862B}"/>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
        <p:nvSpPr>
          <p:cNvPr id="7" name="pole tekstowe 6">
            <a:extLst>
              <a:ext uri="{FF2B5EF4-FFF2-40B4-BE49-F238E27FC236}">
                <a16:creationId xmlns:a16="http://schemas.microsoft.com/office/drawing/2014/main" id="{8A054C97-7DC6-6321-E913-107BD353E307}"/>
              </a:ext>
            </a:extLst>
          </p:cNvPr>
          <p:cNvSpPr txBox="1"/>
          <p:nvPr/>
        </p:nvSpPr>
        <p:spPr>
          <a:xfrm>
            <a:off x="3339477" y="3599448"/>
            <a:ext cx="3446060" cy="46743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defTabSz="583729">
              <a:lnSpc>
                <a:spcPts val="1420"/>
              </a:lnSpc>
            </a:pPr>
            <a:r>
              <a:rPr lang="en-US" sz="1600" b="1" dirty="0">
                <a:solidFill>
                  <a:srgbClr val="31475E"/>
                </a:solidFill>
                <a:latin typeface="Gotham Medium"/>
                <a:cs typeface="Calibri" panose="020F0502020204030204" pitchFamily="34" charset="0"/>
                <a:sym typeface="Montserrat Light"/>
              </a:rPr>
              <a:t> Das Binnenschifffahrtsamt in Szczecin </a:t>
            </a:r>
            <a:endParaRPr lang="pl-PL" sz="1600" b="1" dirty="0">
              <a:solidFill>
                <a:srgbClr val="31475E"/>
              </a:solidFill>
              <a:latin typeface="Calibri" panose="020F0502020204030204" pitchFamily="34" charset="0"/>
              <a:cs typeface="Calibri" panose="020F0502020204030204" pitchFamily="34" charset="0"/>
              <a:sym typeface="Montserrat Light"/>
            </a:endParaRPr>
          </a:p>
        </p:txBody>
      </p:sp>
    </p:spTree>
    <p:extLst>
      <p:ext uri="{BB962C8B-B14F-4D97-AF65-F5344CB8AC3E}">
        <p14:creationId xmlns:p14="http://schemas.microsoft.com/office/powerpoint/2010/main" val="2295066246"/>
      </p:ext>
    </p:extLst>
  </p:cSld>
  <p:clrMapOvr>
    <a:masterClrMapping/>
  </p:clrMapOvr>
  <p:transition spd="med"/>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Symbol zastępczy obrazu 9">
            <a:extLst>
              <a:ext uri="{FF2B5EF4-FFF2-40B4-BE49-F238E27FC236}">
                <a16:creationId xmlns:a16="http://schemas.microsoft.com/office/drawing/2014/main" id="{8DC6F930-F039-62D8-9573-8813D56C37B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710914" y="3257227"/>
            <a:ext cx="5430160" cy="348400"/>
          </a:xfrm>
        </p:spPr>
        <p:txBody>
          <a:bodyPr/>
          <a:lstStyle/>
          <a:p>
            <a:pPr algn="ctr"/>
            <a:r>
              <a:rPr lang="en-US" sz="1600" b="1" dirty="0">
                <a:solidFill>
                  <a:srgbClr val="31475E"/>
                </a:solidFill>
                <a:latin typeface="Gotham Medium"/>
                <a:cs typeface="Calibri" panose="020F0502020204030204" pitchFamily="34" charset="0"/>
                <a:sym typeface="FontAwesome"/>
              </a:rPr>
              <a:t>Das Binnenschifffahrtsamt in Szczecin</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56675" y="3497295"/>
            <a:ext cx="5261095" cy="2570340"/>
          </a:xfrm>
        </p:spPr>
        <p:txBody>
          <a:bodyPr numCol="1"/>
          <a:lstStyle/>
          <a:p>
            <a:endParaRPr lang="en-US" sz="1200" dirty="0">
              <a:solidFill>
                <a:srgbClr val="002060"/>
              </a:solidFill>
              <a:latin typeface="Calibri" panose="020F0502020204030204" pitchFamily="34" charset="0"/>
              <a:cs typeface="Calibri" panose="020F0502020204030204" pitchFamily="34" charset="0"/>
            </a:endParaRPr>
          </a:p>
          <a:p>
            <a:r>
              <a:rPr lang="en-US" sz="1200" dirty="0">
                <a:solidFill>
                  <a:srgbClr val="002060"/>
                </a:solidFill>
                <a:latin typeface="Calibri" panose="020F0502020204030204" pitchFamily="34" charset="0"/>
                <a:cs typeface="Calibri" panose="020F0502020204030204" pitchFamily="34" charset="0"/>
              </a:rPr>
              <a:t>Die Stellenangebote richten sich nach dem aktuellen Bedarf an einer bestimmten Stelle, und jedes Angebot kann sowohl von einer Frau als auch von einem Mann wahrgenommen werden. Die Fragen, die während des Vorstellungsgesprächs gestellt werden, werden im Voraus entwickelt und beziehen sich auf inhaltliche Fragen. Die Fragen sind für alle Bewerber gleich. Das Geschlecht der Person, die sich um eine Stelle in unserem Amt bewirbt, spielt im Einstellungsverfahren keine Rolle, was zählt, sind die Kenntnisse, Erfahrungen und Kompetenzen des Bewerbers. Die überwiegende Mehrheit der Mitarbeiter des Amtes sind Beamte. Damit verbunden ist eine zusätzliche Verpflichtung zur Einhaltung des Ehrenkodex des öffentlichen Dienstes bei der Arbeit, auch durch die einstellenden Personen. Sie ist eine Art Garantie dafür, dass die wichtigsten Regeln der Beamtenethik, wie Unparteilichkeit und Uneigennützigkeit, bei der Einstellung beachtet werden, was wiederum mit dem gleichen Umgang mit den Bewerbern verbunden ist. Das Unternehmen passt die Bedingungen sowohl an die Bedürfnisse der weiblichen als auch der männlichen Beschäftigten an. Der Direktor legt großen Wert auf die Fortbildung der Mitarbeiter und initiiert oft selbst interne Schulungen oder leitet sie zu Schulungen, die von externen Stellen organisiert werden. Es ist auch willkommen, selbständig nach Fortbildungskursen zu suchen, die die Kenntnisse und Qualifikationen eines Mitarbeiters in einer bestimmten Position erhöhen, und dem Vorgesetzten einen Vorschlag zur Teilnahme an der Fortbildung zu unterbreiten. Es ist auch erwähnenswert, dass ein neu eingestellter Mitarbeiter des Vorbereitungsdienstes im öffentlichen Dienst eine obligatorische Schulung absolviert, die mit einer Prüfung abgeschlossen wird. Das Amt hat nicht mit geschlechtsspezifischer Diskriminierung zu kämpfen. Frauen werden für ihre Organisation, ihr Multitasking und ihre Genauigkeit bei der Erfüllung ihrer Aufgaben geschätzt. Wir können zusammenarbeiten, unabhängig vom Geschlecht. Beförderungen hängen von Leistungen und Verdiensten ab, nicht vom Geschlecht. Um jegliche Art von Diskriminierung zu verhindern, wurde in einer internen Regelung des Direktors ein Anti-Mobbing-Verfahren im Büro eingeführt, in dem die Regeln für die Meldung solcher Situationen festgelegt sind.</a:t>
            </a:r>
          </a:p>
          <a:p>
            <a:endParaRPr lang="en-US" dirty="0"/>
          </a:p>
          <a:p>
            <a:endParaRPr lang="en-US" dirty="0"/>
          </a:p>
        </p:txBody>
      </p:sp>
      <p:sp>
        <p:nvSpPr>
          <p:cNvPr id="4" name="Symbol zastępczy tekstu 3">
            <a:extLst>
              <a:ext uri="{FF2B5EF4-FFF2-40B4-BE49-F238E27FC236}">
                <a16:creationId xmlns:a16="http://schemas.microsoft.com/office/drawing/2014/main" id="{F9423A35-C4DB-B321-9606-2AC607BA6E1C}"/>
              </a:ext>
            </a:extLst>
          </p:cNvPr>
          <p:cNvSpPr>
            <a:spLocks noGrp="1"/>
          </p:cNvSpPr>
          <p:nvPr>
            <p:ph type="body" sz="quarter" idx="61"/>
          </p:nvPr>
        </p:nvSpPr>
        <p:spPr>
          <a:xfrm>
            <a:off x="2781090" y="1437727"/>
            <a:ext cx="3700448" cy="638015"/>
          </a:xfrm>
        </p:spPr>
        <p:txBody>
          <a:bodyPr/>
          <a:lstStyle/>
          <a:p>
            <a:r>
              <a:rPr lang="pl-PL" sz="1600" b="0" i="1" dirty="0"/>
              <a:t>Dr. Ewa Luczak</a:t>
            </a:r>
          </a:p>
        </p:txBody>
      </p:sp>
      <p:sp>
        <p:nvSpPr>
          <p:cNvPr id="3" name="Symbol zastępczy tekstu 2">
            <a:extLst>
              <a:ext uri="{FF2B5EF4-FFF2-40B4-BE49-F238E27FC236}">
                <a16:creationId xmlns:a16="http://schemas.microsoft.com/office/drawing/2014/main" id="{7011E68E-58A5-E199-FF45-422AA0E96533}"/>
              </a:ext>
            </a:extLst>
          </p:cNvPr>
          <p:cNvSpPr>
            <a:spLocks noGrp="1"/>
          </p:cNvSpPr>
          <p:nvPr>
            <p:ph type="body" sz="quarter" idx="59"/>
          </p:nvPr>
        </p:nvSpPr>
        <p:spPr>
          <a:xfrm>
            <a:off x="2853824" y="443514"/>
            <a:ext cx="3700448" cy="1632228"/>
          </a:xfrm>
        </p:spPr>
        <p:txBody>
          <a:bodyPr/>
          <a:lstStyle/>
          <a:p>
            <a:r>
              <a:rPr lang="en-US" sz="1600" b="1" dirty="0"/>
              <a:t>Frauen werden für ihre Organisation, ihr Multitasking und ihre Genauigkeit bei der Erfüllung ihrer beruflichen Aufgaben geschätzt.</a:t>
            </a:r>
            <a:endParaRPr lang="pl-PL" sz="1600" b="1" dirty="0"/>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spTree>
    <p:extLst>
      <p:ext uri="{BB962C8B-B14F-4D97-AF65-F5344CB8AC3E}">
        <p14:creationId xmlns:p14="http://schemas.microsoft.com/office/powerpoint/2010/main" val="2022552241"/>
      </p:ext>
    </p:extLst>
  </p:cSld>
  <p:clrMapOvr>
    <a:masterClrMapping/>
  </p:clrMapOvr>
  <p:transition spd="med"/>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hr-BA" sz="1600" b="1" dirty="0">
                <a:latin typeface="Calibri" panose="020F0502020204030204" pitchFamily="34" charset="0"/>
                <a:cs typeface="Calibri" panose="020F0502020204030204" pitchFamily="34" charset="0"/>
              </a:rPr>
              <a:t>Megans Botschaft</a:t>
            </a:r>
            <a:endParaRPr lang="en-US" sz="1600" b="1"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781050" y="4155580"/>
            <a:ext cx="5695950" cy="2570340"/>
          </a:xfrm>
        </p:spPr>
        <p:txBody>
          <a:bodyPr/>
          <a:lstStyle/>
          <a:p>
            <a:r>
              <a:rPr lang="en-US" sz="1200" dirty="0">
                <a:solidFill>
                  <a:schemeClr val="tx1"/>
                </a:solidFill>
                <a:latin typeface="Calibri" panose="020F0502020204030204" pitchFamily="34" charset="0"/>
                <a:cs typeface="Calibri" panose="020F0502020204030204" pitchFamily="34" charset="0"/>
              </a:rPr>
              <a:t>Eine Botschaft, die ich vermitteln möchte, ist, dass Logistik und Lieferkette nicht nur aus schmutzigen Lagern und Lastwagen besteht (unsere Lager sind sehr sauber!). In meinen Funktionen habe ich viel Schreibtischarbeit und Projektarbeit geleistet. Es gibt so viele Möglichkeiten in diesem Sektor und so viele spannende Herausforderungen. Ich würde mich freuen, wenn mehr Frauen einsteigen und hoffentlich ein besseres Gleichgewicht zwischen den Geschlechtern schaffen würden. </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Ich habe das Privileg, an Veranstaltungen teilzunehmen und über meine Erfahrungen zu sprechen und meine Geschichte zu erzählen, um anderen Mut zu machen. Vor allem diejenigen, die wissen, dass sie ein Wirtschaftsstudium absolvieren möchten, aber etwas </a:t>
            </a:r>
            <a:r>
              <a:rPr lang="en-US" sz="1200" dirty="0" err="1">
                <a:solidFill>
                  <a:schemeClr val="tx1"/>
                </a:solidFill>
                <a:latin typeface="Calibri" panose="020F0502020204030204" pitchFamily="34" charset="0"/>
                <a:cs typeface="Calibri" panose="020F0502020204030204" pitchFamily="34" charset="0"/>
              </a:rPr>
              <a:t>Spezialisiertes </a:t>
            </a:r>
            <a:r>
              <a:rPr lang="en-US" sz="1200" dirty="0">
                <a:solidFill>
                  <a:schemeClr val="tx1"/>
                </a:solidFill>
                <a:latin typeface="Calibri" panose="020F0502020204030204" pitchFamily="34" charset="0"/>
                <a:cs typeface="Calibri" panose="020F0502020204030204" pitchFamily="34" charset="0"/>
              </a:rPr>
              <a:t>und gleichzeitig viel Abwechslung wünschen. </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In diesen schwierigen Zeiten hat die Logistikbranche bewiesen, wie wichtig sie ist: von der Einfuhr lebenswichtiger PSA bis hin zur Aufrechterhaltung der Regale in den Lebensmittelgeschäften und allem, was dazwischen liegt. Jeder in der Logistik- und Lieferkettenbranche hat seinen Teil dazu beigetragen, dass das Land in Bewegung bleibt. Ich bin stolz darauf, mich als #Essentialworker zu bezeichnen.</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pPr algn="l"/>
            <a:r>
              <a:rPr lang="hr-BA" sz="1200" dirty="0">
                <a:solidFill>
                  <a:schemeClr val="tx1"/>
                </a:solidFill>
                <a:latin typeface="Calibri" panose="020F0502020204030204" pitchFamily="34" charset="0"/>
                <a:cs typeface="Calibri" panose="020F0502020204030204" pitchFamily="34" charset="0"/>
              </a:rPr>
              <a:t>QUELLE: </a:t>
            </a:r>
            <a:r>
              <a:rPr lang="hr-BA" sz="1200" dirty="0">
                <a:solidFill>
                  <a:schemeClr val="tx1"/>
                </a:solidFill>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https:</a:t>
            </a:r>
            <a:r>
              <a:rPr lang="hr-BA" sz="1200" dirty="0">
                <a:solidFill>
                  <a:schemeClr val="tx1"/>
                </a:solidFill>
                <a:latin typeface="Calibri" panose="020F0502020204030204" pitchFamily="34" charset="0"/>
                <a:cs typeface="Calibri" panose="020F0502020204030204" pitchFamily="34" charset="0"/>
              </a:rPr>
              <a:t>//the-irish-graduate.com/2020/07/20/my-graduate-life-megan-yeates/ </a:t>
            </a:r>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067084" y="180696"/>
            <a:ext cx="3708366" cy="1632228"/>
          </a:xfrm>
        </p:spPr>
        <p:txBody>
          <a:bodyPr/>
          <a:lstStyle/>
          <a:p>
            <a:endParaRPr lang="hr-BA" sz="1600" dirty="0"/>
          </a:p>
          <a:p>
            <a:r>
              <a:rPr lang="en-GB" sz="1600" dirty="0"/>
              <a:t>"</a:t>
            </a:r>
            <a:r>
              <a:rPr lang="en-US" sz="1600" dirty="0"/>
              <a:t>Ich war immer in der Unterzahl, was Männer und Frauen angeht, sowohl im College als auch in meinem Beruf. Es waren immer nur Männer, vor allem in höheren Positionen..</a:t>
            </a:r>
            <a:r>
              <a:rPr lang="hr-BA" sz="1600" dirty="0"/>
              <a:t>. </a:t>
            </a:r>
            <a:r>
              <a:rPr lang="en-US" sz="1600" dirty="0"/>
              <a:t>Es ist großartig zu sehen, wie erfolgreiche Frauen in der Branche ihre Geschichte, die Herausforderungen, mit denen sie konfrontiert waren und wie sie diese überwunden haben, erzählen</a:t>
            </a:r>
            <a:r>
              <a:rPr lang="hr-BA" sz="1600" dirty="0"/>
              <a:t>.</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1" name="Text Placeholder 10">
            <a:extLst>
              <a:ext uri="{FF2B5EF4-FFF2-40B4-BE49-F238E27FC236}">
                <a16:creationId xmlns:a16="http://schemas.microsoft.com/office/drawing/2014/main" id="{F03A7AF6-DE2A-1D4B-AFF7-28A89BB6E6A3}"/>
              </a:ext>
            </a:extLst>
          </p:cNvPr>
          <p:cNvSpPr>
            <a:spLocks noGrp="1"/>
          </p:cNvSpPr>
          <p:nvPr>
            <p:ph type="body" sz="quarter" idx="61"/>
          </p:nvPr>
        </p:nvSpPr>
        <p:spPr>
          <a:xfrm>
            <a:off x="3039987" y="1961638"/>
            <a:ext cx="3700448" cy="638015"/>
          </a:xfrm>
          <a:prstGeom prst="rect">
            <a:avLst/>
          </a:prstGeom>
        </p:spPr>
        <p:txBody>
          <a:bodyPr/>
          <a:lstStyle/>
          <a:p>
            <a:r>
              <a:rPr lang="hr-BA" sz="1050" dirty="0"/>
              <a:t>Megan Yeates</a:t>
            </a:r>
            <a:endParaRPr lang="en-US" sz="1050" dirty="0"/>
          </a:p>
          <a:p>
            <a:r>
              <a:rPr lang="hr-BA" sz="1050" b="0" dirty="0"/>
              <a:t>Das #ChooseToChallenge Interview: </a:t>
            </a:r>
            <a:r>
              <a:rPr lang="hr-BA" sz="800" b="0" dirty="0">
                <a:solidFill>
                  <a:schemeClr val="accent1">
                    <a:lumMod val="20000"/>
                    <a:lumOff val="80000"/>
                  </a:schemeClr>
                </a:solidFill>
                <a:hlinkClick r:id="rId3">
                  <a:extLst>
                    <a:ext uri="{A12FA001-AC4F-418D-AE19-62706E023703}">
                      <ahyp:hlinkClr xmlns:ahyp="http://schemas.microsoft.com/office/drawing/2018/hyperlinkcolor" val="tx"/>
                    </a:ext>
                  </a:extLst>
                </a:hlinkClick>
              </a:rPr>
              <a:t>https:</a:t>
            </a:r>
            <a:r>
              <a:rPr lang="hr-BA" sz="800" b="0" dirty="0">
                <a:solidFill>
                  <a:schemeClr val="accent1">
                    <a:lumMod val="20000"/>
                    <a:lumOff val="80000"/>
                  </a:schemeClr>
                </a:solidFill>
              </a:rPr>
              <a:t>//worldskills.org/media/news/choosetochallenge-megan-ireland-freight-forwarding/ </a:t>
            </a:r>
            <a:endParaRPr lang="en-US" sz="1050" b="0" dirty="0">
              <a:solidFill>
                <a:schemeClr val="accent1">
                  <a:lumMod val="20000"/>
                  <a:lumOff val="80000"/>
                </a:schemeClr>
              </a:solidFill>
            </a:endParaRP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922715" y="7385378"/>
            <a:ext cx="5430160" cy="348400"/>
          </a:xfrm>
        </p:spPr>
        <p:txBody>
          <a:bodyPr anchor="ctr">
            <a:noAutofit/>
          </a:bodyPr>
          <a:lstStyle/>
          <a:p>
            <a:r>
              <a:rPr lang="hr-BA" sz="1600" b="1" dirty="0">
                <a:latin typeface="Calibri" panose="020F0502020204030204" pitchFamily="34" charset="0"/>
                <a:cs typeface="Calibri" panose="020F0502020204030204" pitchFamily="34" charset="0"/>
              </a:rPr>
              <a:t>Karriere in der Logistik</a:t>
            </a:r>
            <a:endParaRPr lang="en-US" sz="1600" b="1" dirty="0">
              <a:latin typeface="Calibri" panose="020F0502020204030204" pitchFamily="34" charset="0"/>
              <a:cs typeface="Calibri" panose="020F0502020204030204" pitchFamily="34" charset="0"/>
            </a:endParaRP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603250" y="8112480"/>
            <a:ext cx="5930899" cy="1399820"/>
          </a:xfrm>
        </p:spPr>
        <p:txBody>
          <a:bodyPr/>
          <a:lstStyle/>
          <a:p>
            <a:pPr>
              <a:buClrTx/>
            </a:pPr>
            <a:r>
              <a:rPr lang="en-US" sz="1200" dirty="0">
                <a:solidFill>
                  <a:schemeClr val="tx1"/>
                </a:solidFill>
                <a:latin typeface="Calibri" panose="020F0502020204030204" pitchFamily="34" charset="0"/>
                <a:cs typeface="Calibri" panose="020F0502020204030204" pitchFamily="34" charset="0"/>
              </a:rPr>
              <a:t>"Logistik umfasst alles vom Transport über die Lagerung bis hin zur Lieferung der Waren in die Geschäfte. Wenn Sie an all die Schritte denken, die Ihr Morgenkaffee durchlaufen muss, bevor er bei Ihnen ankommt, dann sind das Logistik und Lieferkettenmanagement in Aktion</a:t>
            </a:r>
            <a:r>
              <a:rPr lang="hr-BA" sz="1200" dirty="0">
                <a:solidFill>
                  <a:schemeClr val="tx1"/>
                </a:solidFill>
                <a:latin typeface="Calibri" panose="020F0502020204030204" pitchFamily="34" charset="0"/>
                <a:cs typeface="Calibri" panose="020F0502020204030204" pitchFamily="34" charset="0"/>
              </a:rPr>
              <a:t>", sagt Megan.</a:t>
            </a:r>
          </a:p>
          <a:p>
            <a:pPr>
              <a:buClrTx/>
            </a:pPr>
            <a:endParaRPr lang="hr-BA" sz="1200" dirty="0">
              <a:solidFill>
                <a:schemeClr val="tx1"/>
              </a:solidFill>
              <a:latin typeface="Calibri" panose="020F0502020204030204" pitchFamily="34" charset="0"/>
              <a:cs typeface="Calibri" panose="020F0502020204030204" pitchFamily="34" charset="0"/>
            </a:endParaRPr>
          </a:p>
          <a:p>
            <a:pPr>
              <a:buClrTx/>
            </a:pPr>
            <a:r>
              <a:rPr lang="hr-BA" sz="1200" dirty="0">
                <a:solidFill>
                  <a:schemeClr val="tx1"/>
                </a:solidFill>
                <a:latin typeface="Calibri" panose="020F0502020204030204" pitchFamily="34" charset="0"/>
                <a:cs typeface="Calibri" panose="020F0502020204030204" pitchFamily="34" charset="0"/>
              </a:rPr>
              <a:t>Megan empfiehlt, sich über Weiterbildungsmöglichkeiten, Veranstaltungen und Netzwerkgruppen zu informieren, um die Logistikkarriere voranzutreiben.</a:t>
            </a:r>
          </a:p>
          <a:p>
            <a:pPr>
              <a:buClr>
                <a:srgbClr val="24CAF8"/>
              </a:buClr>
            </a:pPr>
            <a:endParaRPr lang="en-US" dirty="0"/>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746222"/>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34914" y="770347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45528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Placeholder 16">
            <a:extLst>
              <a:ext uri="{FF2B5EF4-FFF2-40B4-BE49-F238E27FC236}">
                <a16:creationId xmlns:a16="http://schemas.microsoft.com/office/drawing/2014/main" id="{10B0908C-1D6A-4418-BFE8-AF6CC4671C7B}"/>
              </a:ext>
            </a:extLst>
          </p:cNvPr>
          <p:cNvPicPr>
            <a:picLocks noGrp="1" noChangeAspect="1"/>
          </p:cNvPicPr>
          <p:nvPr>
            <p:ph type="pic" sz="quarter" idx="56"/>
          </p:nvPr>
        </p:nvPicPr>
        <p:blipFill rotWithShape="1">
          <a:blip r:embed="rId4" cstate="screen">
            <a:extLst>
              <a:ext uri="{28A0092B-C50C-407E-A947-70E740481C1C}">
                <a14:useLocalDpi xmlns:a14="http://schemas.microsoft.com/office/drawing/2010/main"/>
              </a:ext>
            </a:extLst>
          </a:blip>
          <a:srcRect/>
          <a:stretch/>
        </p:blipFill>
        <p:spPr/>
      </p:pic>
    </p:spTree>
    <p:extLst>
      <p:ext uri="{BB962C8B-B14F-4D97-AF65-F5344CB8AC3E}">
        <p14:creationId xmlns:p14="http://schemas.microsoft.com/office/powerpoint/2010/main" val="2233577145"/>
      </p:ext>
    </p:extLst>
  </p:cSld>
  <p:clrMapOvr>
    <a:masterClrMapping/>
  </p:clrMapOvr>
  <p:transition spd="med"/>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92287" y="3523328"/>
            <a:ext cx="3108576" cy="5044145"/>
          </a:xfrm>
        </p:spPr>
        <p:txBody>
          <a:bodyPr/>
          <a:lstStyle/>
          <a:p>
            <a:r>
              <a:rPr lang="pl-PL" sz="1600" b="1" dirty="0">
                <a:solidFill>
                  <a:srgbClr val="31475E"/>
                </a:solidFill>
                <a:latin typeface="Gotham Medium"/>
                <a:cs typeface="Calibri" panose="020F0502020204030204" pitchFamily="34" charset="0"/>
              </a:rPr>
              <a:t>WAMS</a:t>
            </a:r>
          </a:p>
          <a:p>
            <a:endParaRPr lang="pl-PL" sz="1200" dirty="0">
              <a:latin typeface="Calibri" panose="020F0502020204030204" pitchFamily="34" charset="0"/>
              <a:cs typeface="Calibri" panose="020F0502020204030204" pitchFamily="34" charset="0"/>
            </a:endParaRPr>
          </a:p>
          <a:p>
            <a:r>
              <a:rPr lang="en-US" sz="1200" dirty="0" err="1">
                <a:latin typeface="Calibri" panose="020F0502020204030204" pitchFamily="34" charset="0"/>
                <a:cs typeface="Calibri" panose="020F0502020204030204" pitchFamily="34" charset="0"/>
              </a:rPr>
              <a:t>Wrocław </a:t>
            </a:r>
            <a:r>
              <a:rPr lang="en-US" sz="1200" dirty="0">
                <a:latin typeface="Calibri" panose="020F0502020204030204" pitchFamily="34" charset="0"/>
                <a:cs typeface="Calibri" panose="020F0502020204030204" pitchFamily="34" charset="0"/>
              </a:rPr>
              <a:t>Aircraft Maintenance Services sp. Z. O.O - ein Unternehmen der Ryanair-Gruppe, das sich mit der Wartung der Flotte dieser größten Fluggesellschaft in Europa beschäftigt. Sitz des Unternehmens: der Flughafen in </a:t>
            </a:r>
            <a:r>
              <a:rPr lang="en-US" sz="1200" dirty="0" err="1">
                <a:latin typeface="Calibri" panose="020F0502020204030204" pitchFamily="34" charset="0"/>
                <a:cs typeface="Calibri" panose="020F0502020204030204" pitchFamily="34" charset="0"/>
              </a:rPr>
              <a:t>Wrocław</a:t>
            </a:r>
            <a:r>
              <a:rPr lang="en-US" sz="1200" dirty="0">
                <a:latin typeface="Calibri" panose="020F0502020204030204" pitchFamily="34" charset="0"/>
                <a:cs typeface="Calibri" panose="020F0502020204030204" pitchFamily="34" charset="0"/>
              </a:rPr>
              <a:t>. Das Unternehmen beschäftigt rund 200 Mitarbeiter, davon 180 technische Angestellte (Flugmechaniker).Barbara </a:t>
            </a:r>
            <a:r>
              <a:rPr lang="en-US" sz="1200" dirty="0" err="1">
                <a:latin typeface="Calibri" panose="020F0502020204030204" pitchFamily="34" charset="0"/>
                <a:cs typeface="Calibri" panose="020F0502020204030204" pitchFamily="34" charset="0"/>
              </a:rPr>
              <a:t>Kaśnikowska </a:t>
            </a:r>
            <a:r>
              <a:rPr lang="en-US" sz="1200" dirty="0">
                <a:latin typeface="Calibri" panose="020F0502020204030204" pitchFamily="34" charset="0"/>
                <a:cs typeface="Calibri" panose="020F0502020204030204" pitchFamily="34" charset="0"/>
              </a:rPr>
              <a:t>ist Wirtschaftswissenschaftlerin. Seit Februar 2018 Generaldirektorin bei WAMS sp. Z o. O. Verantwortlich für die Leitung des Unternehmens, die Aufsicht über das Team und die Bereitstellung der materiellen und finanziellen Ressourcen, die für die Durchführung des Betriebs gemäß den Anforderungen der Luftfahrtaufsicht und den Erwartungen der Kunden erforderlich sind.</a:t>
            </a:r>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r>
              <a:rPr lang="pl-PL" sz="1600" b="1" dirty="0">
                <a:solidFill>
                  <a:srgbClr val="31475E"/>
                </a:solidFill>
                <a:latin typeface="Gotham Medium"/>
                <a:cs typeface="Calibri" panose="020F0502020204030204" pitchFamily="34" charset="0"/>
              </a:rPr>
              <a:t>HINTERGRUND</a:t>
            </a:r>
          </a:p>
          <a:p>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Absolvent der Warschauer Hochschule für Wirtschaft. Fast 30 Jahre in leitenden Positionen. Jahrelang war sie für die Verwendung von EU-Mitteln für Unternehmer verantwortlich, u. a. als Vizepräsidentin der Polnischen Agentur für Unternehmensentwicklung. Von 2013-2016 Präsidentin der Sonderwirtschaftszone </a:t>
            </a:r>
            <a:r>
              <a:rPr lang="en-US" sz="1200" dirty="0" err="1">
                <a:latin typeface="Calibri" panose="020F0502020204030204" pitchFamily="34" charset="0"/>
                <a:cs typeface="Calibri" panose="020F0502020204030204" pitchFamily="34" charset="0"/>
              </a:rPr>
              <a:t>Wałbrzych</a:t>
            </a:r>
            <a:r>
              <a:rPr lang="en-US" sz="1200" dirty="0">
                <a:latin typeface="Calibri" panose="020F0502020204030204" pitchFamily="34" charset="0"/>
                <a:cs typeface="Calibri" panose="020F0502020204030204" pitchFamily="34" charset="0"/>
              </a:rPr>
              <a:t>. Seit 2018 in der Luftfahrtbranche tätig</a:t>
            </a:r>
            <a:r>
              <a:rPr lang="pl-PL" sz="1200" dirty="0">
                <a:latin typeface="Calibri" panose="020F0502020204030204" pitchFamily="34" charset="0"/>
                <a:cs typeface="Calibri" panose="020F0502020204030204" pitchFamily="34" charset="0"/>
              </a:rPr>
              <a:t>.</a:t>
            </a:r>
          </a:p>
          <a:p>
            <a:endParaRPr lang="pl-PL" sz="1800" dirty="0">
              <a:solidFill>
                <a:srgbClr val="7F58A0"/>
              </a:solidFill>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xfrm>
            <a:off x="248070" y="5639245"/>
            <a:ext cx="2694086" cy="349177"/>
          </a:xfrm>
          <a:prstGeom prst="rect">
            <a:avLst/>
          </a:prstGeom>
        </p:spPr>
        <p:txBody>
          <a:bodyPr/>
          <a:lstStyle/>
          <a:p>
            <a:r>
              <a:rPr lang="pl-PL" sz="1400" dirty="0" err="1">
                <a:latin typeface="Calibri" panose="020F0502020204030204" pitchFamily="34" charset="0"/>
                <a:cs typeface="Calibri" panose="020F0502020204030204" pitchFamily="34" charset="0"/>
              </a:rPr>
              <a:t>Wrocław </a:t>
            </a:r>
            <a:r>
              <a:rPr lang="en-US" sz="1400" dirty="0">
                <a:latin typeface="Calibri" panose="020F0502020204030204" pitchFamily="34" charset="0"/>
                <a:cs typeface="Calibri" panose="020F0502020204030204" pitchFamily="34" charset="0"/>
              </a:rPr>
              <a:t>Aircraft Maintenance Services sp. Z</a:t>
            </a:r>
            <a:r>
              <a:rPr lang="pl-PL" sz="1400" dirty="0">
                <a:latin typeface="Calibri" panose="020F0502020204030204" pitchFamily="34" charset="0"/>
                <a:cs typeface="Calibri" panose="020F0502020204030204" pitchFamily="34" charset="0"/>
              </a:rPr>
              <a:t>.O.O</a:t>
            </a:r>
            <a:endParaRPr lang="en-US" sz="1400" dirty="0">
              <a:latin typeface="Calibri" panose="020F0502020204030204" pitchFamily="34" charset="0"/>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48070" y="3330223"/>
            <a:ext cx="2694087" cy="349177"/>
          </a:xfrm>
          <a:prstGeom prst="rect">
            <a:avLst/>
          </a:prstGeom>
        </p:spPr>
        <p:txBody>
          <a:bodyPr/>
          <a:lstStyle/>
          <a:p>
            <a:r>
              <a:rPr lang="pl-PL" sz="1800" dirty="0">
                <a:latin typeface="Gotham Medium"/>
                <a:cs typeface="Calibri" panose="020F0502020204030204" pitchFamily="34" charset="0"/>
              </a:rPr>
              <a:t>WAMS</a:t>
            </a:r>
            <a:endParaRPr lang="en-US" sz="1800"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51559" y="3625736"/>
            <a:ext cx="2694086" cy="349177"/>
          </a:xfrm>
          <a:prstGeom prst="rect">
            <a:avLst/>
          </a:prstGeom>
        </p:spPr>
        <p:txBody>
          <a:bodyPr/>
          <a:lstStyle/>
          <a:p>
            <a:r>
              <a:rPr lang="pl-PL" sz="1400" dirty="0">
                <a:latin typeface="Calibri" panose="020F0502020204030204" pitchFamily="34" charset="0"/>
                <a:cs typeface="Calibri" panose="020F0502020204030204" pitchFamily="34" charset="0"/>
              </a:rPr>
              <a:t>Barbara </a:t>
            </a:r>
            <a:r>
              <a:rPr lang="pl-PL" sz="1400" dirty="0" err="1">
                <a:latin typeface="Calibri" panose="020F0502020204030204" pitchFamily="34" charset="0"/>
                <a:cs typeface="Calibri" panose="020F0502020204030204" pitchFamily="34" charset="0"/>
              </a:rPr>
              <a:t>Kaśnikowska</a:t>
            </a:r>
            <a:endParaRPr lang="en-US" sz="1400" dirty="0">
              <a:latin typeface="Calibri" panose="020F0502020204030204" pitchFamily="34" charset="0"/>
              <a:cs typeface="Calibri" panose="020F0502020204030204" pitchFamily="34" charset="0"/>
            </a:endParaRPr>
          </a:p>
        </p:txBody>
      </p:sp>
      <p:sp>
        <p:nvSpPr>
          <p:cNvPr id="2" name="pole tekstowe 1">
            <a:extLst>
              <a:ext uri="{FF2B5EF4-FFF2-40B4-BE49-F238E27FC236}">
                <a16:creationId xmlns:a16="http://schemas.microsoft.com/office/drawing/2014/main" id="{CF7AEE38-46F9-4622-E4A4-78B8633BD17B}"/>
              </a:ext>
            </a:extLst>
          </p:cNvPr>
          <p:cNvSpPr txBox="1"/>
          <p:nvPr/>
        </p:nvSpPr>
        <p:spPr>
          <a:xfrm>
            <a:off x="251559" y="5223701"/>
            <a:ext cx="2694086" cy="40951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l" defTabSz="825500" rtl="0" fontAlgn="auto" latinLnBrk="0" hangingPunct="0">
              <a:lnSpc>
                <a:spcPct val="100000"/>
              </a:lnSpc>
              <a:spcBef>
                <a:spcPts val="0"/>
              </a:spcBef>
              <a:spcAft>
                <a:spcPts val="0"/>
              </a:spcAft>
              <a:buClrTx/>
              <a:buSzTx/>
              <a:buFontTx/>
              <a:buNone/>
              <a:tabLst/>
            </a:pPr>
            <a:r>
              <a:rPr kumimoji="0" lang="pl-PL" sz="1800" b="1" i="0" u="none" strike="noStrike" cap="none" spc="0" normalizeH="0" baseline="0" dirty="0">
                <a:ln>
                  <a:noFill/>
                </a:ln>
                <a:solidFill>
                  <a:schemeClr val="bg1"/>
                </a:solidFill>
                <a:effectLst/>
                <a:uFillTx/>
                <a:latin typeface="Gotham Medium"/>
                <a:cs typeface="Calibri" panose="020F0502020204030204" pitchFamily="34" charset="0"/>
                <a:sym typeface="FontAwesome"/>
              </a:rPr>
              <a:t>Unternehmen</a:t>
            </a:r>
          </a:p>
        </p:txBody>
      </p:sp>
      <p:sp>
        <p:nvSpPr>
          <p:cNvPr id="8" name="pole tekstowe 7">
            <a:extLst>
              <a:ext uri="{FF2B5EF4-FFF2-40B4-BE49-F238E27FC236}">
                <a16:creationId xmlns:a16="http://schemas.microsoft.com/office/drawing/2014/main" id="{08B2CB13-B1F2-83CE-3F1E-F1D6FFB2B9C7}"/>
              </a:ext>
            </a:extLst>
          </p:cNvPr>
          <p:cNvSpPr txBox="1"/>
          <p:nvPr/>
        </p:nvSpPr>
        <p:spPr>
          <a:xfrm>
            <a:off x="251559" y="4214336"/>
            <a:ext cx="3108576" cy="73866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l"/>
            <a:r>
              <a:rPr lang="pl-PL" sz="1400" dirty="0">
                <a:solidFill>
                  <a:schemeClr val="bg1"/>
                </a:solidFill>
                <a:latin typeface="Gotham Medium"/>
                <a:cs typeface="Calibri" panose="020F0502020204030204" pitchFamily="34" charset="0"/>
              </a:rPr>
              <a:t>Die WAMS unterstützt ihre </a:t>
            </a:r>
            <a:r>
              <a:rPr lang="en-US" sz="1400" dirty="0">
                <a:solidFill>
                  <a:schemeClr val="bg1"/>
                </a:solidFill>
                <a:latin typeface="Gotham Medium"/>
                <a:cs typeface="Calibri" panose="020F0502020204030204" pitchFamily="34" charset="0"/>
              </a:rPr>
              <a:t>Mitarbeiter in ihrer beruflichen Entwicklung in gleicher Weise, unabhängig vom Geschlecht.</a:t>
            </a:r>
          </a:p>
        </p:txBody>
      </p:sp>
      <p:pic>
        <p:nvPicPr>
          <p:cNvPr id="3" name="Obraz 2">
            <a:extLst>
              <a:ext uri="{FF2B5EF4-FFF2-40B4-BE49-F238E27FC236}">
                <a16:creationId xmlns:a16="http://schemas.microsoft.com/office/drawing/2014/main" id="{7834FD34-1D72-EE21-609F-706B0EFE1ED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0187" y="2660865"/>
            <a:ext cx="2477762" cy="1061898"/>
          </a:xfrm>
          <a:prstGeom prst="rect">
            <a:avLst/>
          </a:prstGeom>
        </p:spPr>
      </p:pic>
      <p:pic>
        <p:nvPicPr>
          <p:cNvPr id="16" name="Symbol zastępczy obrazu 15">
            <a:extLst>
              <a:ext uri="{FF2B5EF4-FFF2-40B4-BE49-F238E27FC236}">
                <a16:creationId xmlns:a16="http://schemas.microsoft.com/office/drawing/2014/main" id="{0220E47A-29C3-607B-F548-4F5E7CBABDAA}"/>
              </a:ext>
            </a:extLst>
          </p:cNvPr>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rcRect/>
          <a:stretch>
            <a:fillRect/>
          </a:stretch>
        </p:blipFill>
        <p:spPr/>
      </p:pic>
      <p:pic>
        <p:nvPicPr>
          <p:cNvPr id="20" name="Symbol zastępczy obrazu 19">
            <a:extLst>
              <a:ext uri="{FF2B5EF4-FFF2-40B4-BE49-F238E27FC236}">
                <a16:creationId xmlns:a16="http://schemas.microsoft.com/office/drawing/2014/main" id="{5AA7399D-21AB-089D-39C6-91D16EC255EA}"/>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221264883"/>
      </p:ext>
    </p:extLst>
  </p:cSld>
  <p:clrMapOvr>
    <a:masterClrMapping/>
  </p:clrMapOvr>
  <p:transition spd="med"/>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946763" y="247057"/>
            <a:ext cx="5335895" cy="778567"/>
          </a:xfrm>
        </p:spPr>
        <p:txBody>
          <a:bodyPr/>
          <a:lstStyle/>
          <a:p>
            <a:pPr algn="ctr"/>
            <a:r>
              <a:rPr lang="pl-PL" sz="1600" b="1" dirty="0">
                <a:solidFill>
                  <a:srgbClr val="31475E"/>
                </a:solidFill>
                <a:latin typeface="Gotham Medium"/>
                <a:cs typeface="Calibri" panose="020F0502020204030204" pitchFamily="34" charset="0"/>
              </a:rPr>
              <a:t>Die WAMS unterstützt die </a:t>
            </a:r>
            <a:r>
              <a:rPr lang="en-US" sz="1600" b="1" dirty="0">
                <a:solidFill>
                  <a:srgbClr val="31475E"/>
                </a:solidFill>
                <a:latin typeface="Gotham Medium"/>
                <a:cs typeface="Calibri" panose="020F0502020204030204" pitchFamily="34" charset="0"/>
              </a:rPr>
              <a:t>Mitarbeiter in ihrer Entwicklung in gleicher Weise, unabhängig vom Geschlecht.</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564518" y="1113139"/>
            <a:ext cx="3060271" cy="8088737"/>
          </a:xfrm>
        </p:spPr>
        <p:txBody>
          <a:bodyPr numCol="1"/>
          <a:lstStyle/>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Bei der Beschäftigung gibt es keine geschlechtsspezifische Aufteilung; das Wichtigste ist die Qualifikation der Bewerber, die den für die jeweilige Stelle vorgesehenen Aufgaben entspricht. Wir sind ständig auf der Suche nach lizenzierten B1/B2-Flugzeugmechanikern und Mechanikern für Verbundwerkstoff- und Strukturreparaturen. Wir verwenden ein Standard-Einstellungsformular. Je nach Position und Aufgabenbereich passen die Interviewer die Fragen natürlich an. Die Stellenangebote werden in Abhängigkeit vom Aufgabenbereich der jeweiligen Stelle erstellt. Wenn das Unternehmen technisches Personal sucht, wird der Bewerber nach Erfahrungen mit der Wartung und Reparatur von Boeing gefragt. Wenn das Unternehmen Lagerpersonal sucht, werden die Bewerber nach einem Gabelstaplerführerschein gefragt. Alle Mitarbeiter müssen Englisch und einen Computer benutzen. Technisches Personal muss sehr klar definierte Anforderungen erfüllen, die durch die Luftverkehrsordnung geregelt sind. Daher erfolgt die Einstellung nach einem anerkannten Standard. erfolgt nach einem anerkannten Standard.</a:t>
            </a: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93799" y="704124"/>
            <a:ext cx="6721031" cy="597212"/>
            <a:chOff x="-132300" y="3746222"/>
            <a:chExt cx="6982353"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flipV="1">
              <a:off x="193963" y="4017280"/>
              <a:ext cx="6656090" cy="27548"/>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2300"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pole tekstowe 2">
            <a:extLst>
              <a:ext uri="{FF2B5EF4-FFF2-40B4-BE49-F238E27FC236}">
                <a16:creationId xmlns:a16="http://schemas.microsoft.com/office/drawing/2014/main" id="{878AF262-823E-E37E-9B07-A38E9DBE24C2}"/>
              </a:ext>
            </a:extLst>
          </p:cNvPr>
          <p:cNvSpPr txBox="1"/>
          <p:nvPr/>
        </p:nvSpPr>
        <p:spPr>
          <a:xfrm>
            <a:off x="609977" y="5737689"/>
            <a:ext cx="3060271" cy="253317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algn="just" defTabSz="825500"/>
            <a:r>
              <a:rPr lang="en-US" sz="1200" dirty="0">
                <a:solidFill>
                  <a:srgbClr val="595959"/>
                </a:solidFill>
                <a:latin typeface="Calibri" panose="020F0502020204030204" pitchFamily="34" charset="0"/>
                <a:cs typeface="Calibri" panose="020F0502020204030204" pitchFamily="34" charset="0"/>
                <a:sym typeface="Montserrat Light"/>
              </a:rPr>
              <a:t>Die WAMS-Mitarbeiter unterliegen als Unternehmen der Ryanair-Gruppe einem sehr umfangreichen Schulungssystem. E-Learning ist unser Alltag. Einige der Schulungen ergeben sich aus den Vorschriften, während andere darauf abzielen, die Qualifikationen unserer Mitarbeiter ständig zu verbessern.</a:t>
            </a:r>
            <a:endParaRPr lang="pl-PL" sz="1200" dirty="0">
              <a:solidFill>
                <a:srgbClr val="595959"/>
              </a:solidFill>
              <a:latin typeface="Calibri" panose="020F0502020204030204" pitchFamily="34" charset="0"/>
              <a:cs typeface="Calibri" panose="020F0502020204030204" pitchFamily="34" charset="0"/>
              <a:sym typeface="Montserrat Light"/>
            </a:endParaRPr>
          </a:p>
          <a:p>
            <a:pPr algn="just" defTabSz="825500"/>
            <a:r>
              <a:rPr lang="en-US" sz="1200" dirty="0">
                <a:solidFill>
                  <a:srgbClr val="595959"/>
                </a:solidFill>
                <a:latin typeface="Calibri" panose="020F0502020204030204" pitchFamily="34" charset="0"/>
                <a:cs typeface="Calibri" panose="020F0502020204030204" pitchFamily="34" charset="0"/>
                <a:sym typeface="Montserrat Light"/>
              </a:rPr>
              <a:t>Bei WAMS ist eine Beförderung immer mit dem Bestehen des Kompetenzbewertungsverfahrens verbunden. Der Beförderungsweg für technische Mitarbeiter ist streng definiert und für alle gleich, unabhängig vom Geschlecht</a:t>
            </a:r>
          </a:p>
          <a:p>
            <a:pPr marL="0" marR="0" indent="0" algn="ctr" defTabSz="825500" rtl="0" fontAlgn="auto" latinLnBrk="0" hangingPunct="0">
              <a:lnSpc>
                <a:spcPct val="100000"/>
              </a:lnSpc>
              <a:spcBef>
                <a:spcPts val="0"/>
              </a:spcBef>
              <a:spcAft>
                <a:spcPts val="0"/>
              </a:spcAft>
              <a:buClrTx/>
              <a:buSzTx/>
              <a:buFontTx/>
              <a:buNone/>
              <a:tabLst/>
            </a:pPr>
            <a:endParaRPr kumimoji="0" lang="pl-PL" sz="1200" b="0"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p:txBody>
      </p:sp>
      <p:pic>
        <p:nvPicPr>
          <p:cNvPr id="5" name="Obraz 4">
            <a:extLst>
              <a:ext uri="{FF2B5EF4-FFF2-40B4-BE49-F238E27FC236}">
                <a16:creationId xmlns:a16="http://schemas.microsoft.com/office/drawing/2014/main" id="{76C9BE9F-785E-9E79-5F0E-B8A1133B6D5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11339" y="1393111"/>
            <a:ext cx="3060271" cy="2190725"/>
          </a:xfrm>
          <a:prstGeom prst="rect">
            <a:avLst/>
          </a:prstGeom>
        </p:spPr>
      </p:pic>
      <p:pic>
        <p:nvPicPr>
          <p:cNvPr id="8" name="Obraz 7">
            <a:extLst>
              <a:ext uri="{FF2B5EF4-FFF2-40B4-BE49-F238E27FC236}">
                <a16:creationId xmlns:a16="http://schemas.microsoft.com/office/drawing/2014/main" id="{7D932102-DDBB-E6FD-D3FF-DA039AC9385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11339" y="3706619"/>
            <a:ext cx="3060272" cy="1859610"/>
          </a:xfrm>
          <a:prstGeom prst="rect">
            <a:avLst/>
          </a:prstGeom>
        </p:spPr>
      </p:pic>
      <p:pic>
        <p:nvPicPr>
          <p:cNvPr id="4" name="Obraz 3">
            <a:extLst>
              <a:ext uri="{FF2B5EF4-FFF2-40B4-BE49-F238E27FC236}">
                <a16:creationId xmlns:a16="http://schemas.microsoft.com/office/drawing/2014/main" id="{119D6091-74E8-10B2-FBA3-D421B5A1D13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733941" y="5710483"/>
            <a:ext cx="3060272" cy="2295204"/>
          </a:xfrm>
          <a:prstGeom prst="rect">
            <a:avLst/>
          </a:prstGeom>
        </p:spPr>
      </p:pic>
    </p:spTree>
    <p:extLst>
      <p:ext uri="{BB962C8B-B14F-4D97-AF65-F5344CB8AC3E}">
        <p14:creationId xmlns:p14="http://schemas.microsoft.com/office/powerpoint/2010/main" val="1202980591"/>
      </p:ext>
    </p:extLst>
  </p:cSld>
  <p:clrMapOvr>
    <a:masterClrMapping/>
  </p:clrMapOvr>
  <p:transition spd="med"/>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713920" y="3394104"/>
            <a:ext cx="5430160" cy="348400"/>
          </a:xfrm>
        </p:spPr>
        <p:txBody>
          <a:bodyPr/>
          <a:lstStyle/>
          <a:p>
            <a:pPr algn="ctr"/>
            <a:r>
              <a:rPr lang="en-US" sz="1600" b="1" dirty="0">
                <a:solidFill>
                  <a:srgbClr val="31475E"/>
                </a:solidFill>
                <a:latin typeface="Gotham Medium"/>
                <a:cs typeface="Calibri" panose="020F0502020204030204" pitchFamily="34" charset="0"/>
                <a:sym typeface="FontAwesome"/>
              </a:rPr>
              <a:t>Das Binnenschifffahrtsamt in Szczecin</a:t>
            </a: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sp>
        <p:nvSpPr>
          <p:cNvPr id="2" name="pole tekstowe 11">
            <a:extLst>
              <a:ext uri="{FF2B5EF4-FFF2-40B4-BE49-F238E27FC236}">
                <a16:creationId xmlns:a16="http://schemas.microsoft.com/office/drawing/2014/main" id="{B9E088D7-2536-C1FC-8319-7C3B29ADAF65}"/>
              </a:ext>
            </a:extLst>
          </p:cNvPr>
          <p:cNvSpPr txBox="1"/>
          <p:nvPr/>
        </p:nvSpPr>
        <p:spPr>
          <a:xfrm>
            <a:off x="562763" y="3982337"/>
            <a:ext cx="5918775" cy="372409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just" hangingPunct="1"/>
            <a:r>
              <a:rPr lang="pl-PL" sz="1200" dirty="0">
                <a:solidFill>
                  <a:srgbClr val="595959"/>
                </a:solidFill>
                <a:latin typeface="Calibri" panose="020F0502020204030204" pitchFamily="34" charset="0"/>
                <a:cs typeface="Calibri" panose="020F0502020204030204" pitchFamily="34" charset="0"/>
              </a:rPr>
              <a:t>Die WAMS passt</a:t>
            </a:r>
            <a:r>
              <a:rPr lang="en-US" sz="1200" dirty="0">
                <a:solidFill>
                  <a:srgbClr val="595959"/>
                </a:solidFill>
                <a:latin typeface="Calibri" panose="020F0502020204030204" pitchFamily="34" charset="0"/>
                <a:cs typeface="Calibri" panose="020F0502020204030204" pitchFamily="34" charset="0"/>
              </a:rPr>
              <a:t> die Arbeitsbedingungen an die Bedürfnisse der Mitarbeiter und die Möglichkeiten des Unternehmens an. Das Geschlecht spielt dabei keine Rolle.</a:t>
            </a:r>
          </a:p>
          <a:p>
            <a:pPr algn="just" hangingPunct="1"/>
            <a:r>
              <a:rPr lang="en-US" sz="1200" dirty="0">
                <a:solidFill>
                  <a:srgbClr val="595959"/>
                </a:solidFill>
                <a:latin typeface="Calibri" panose="020F0502020204030204" pitchFamily="34" charset="0"/>
                <a:cs typeface="Calibri" panose="020F0502020204030204" pitchFamily="34" charset="0"/>
              </a:rPr>
              <a:t>Das Unternehmen befindet sich in einem Sperrgebiet des Flughafens, was bedeutet, dass </a:t>
            </a:r>
            <a:r>
              <a:rPr lang="pl-PL" sz="1200" dirty="0">
                <a:solidFill>
                  <a:srgbClr val="595959"/>
                </a:solidFill>
                <a:latin typeface="Calibri" panose="020F0502020204030204" pitchFamily="34" charset="0"/>
                <a:cs typeface="Calibri" panose="020F0502020204030204" pitchFamily="34" charset="0"/>
              </a:rPr>
              <a:t>man </a:t>
            </a:r>
            <a:r>
              <a:rPr lang="en-US" sz="1200" dirty="0">
                <a:solidFill>
                  <a:srgbClr val="595959"/>
                </a:solidFill>
                <a:latin typeface="Calibri" panose="020F0502020204030204" pitchFamily="34" charset="0"/>
                <a:cs typeface="Calibri" panose="020F0502020204030204" pitchFamily="34" charset="0"/>
              </a:rPr>
              <a:t>sich auf </a:t>
            </a:r>
            <a:r>
              <a:rPr lang="pl-PL" sz="1200" dirty="0">
                <a:solidFill>
                  <a:srgbClr val="595959"/>
                </a:solidFill>
                <a:latin typeface="Calibri" panose="020F0502020204030204" pitchFamily="34" charset="0"/>
                <a:cs typeface="Calibri" panose="020F0502020204030204" pitchFamily="34" charset="0"/>
              </a:rPr>
              <a:t>dem </a:t>
            </a:r>
            <a:r>
              <a:rPr lang="en-US" sz="1200" dirty="0">
                <a:solidFill>
                  <a:srgbClr val="595959"/>
                </a:solidFill>
                <a:latin typeface="Calibri" panose="020F0502020204030204" pitchFamily="34" charset="0"/>
                <a:cs typeface="Calibri" panose="020F0502020204030204" pitchFamily="34" charset="0"/>
              </a:rPr>
              <a:t>Weg zur Arbeit Sicherheitskontrollen unterziehen </a:t>
            </a:r>
            <a:r>
              <a:rPr lang="pl-PL" sz="1200" dirty="0">
                <a:solidFill>
                  <a:srgbClr val="595959"/>
                </a:solidFill>
                <a:latin typeface="Calibri" panose="020F0502020204030204" pitchFamily="34" charset="0"/>
                <a:cs typeface="Calibri" panose="020F0502020204030204" pitchFamily="34" charset="0"/>
              </a:rPr>
              <a:t>muss</a:t>
            </a:r>
            <a:r>
              <a:rPr lang="en-US" sz="1200" dirty="0">
                <a:solidFill>
                  <a:srgbClr val="595959"/>
                </a:solidFill>
                <a:latin typeface="Calibri" panose="020F0502020204030204" pitchFamily="34" charset="0"/>
                <a:cs typeface="Calibri" panose="020F0502020204030204" pitchFamily="34" charset="0"/>
              </a:rPr>
              <a:t>. Alle Mitarbeiter müssen außerdem ziemlich restriktive Regeln für das Verhalten im Sperrgebiet befolgen.</a:t>
            </a:r>
          </a:p>
          <a:p>
            <a:pPr algn="just" hangingPunct="1"/>
            <a:endParaRPr lang="pl-PL" sz="1200" dirty="0">
              <a:solidFill>
                <a:srgbClr val="595959"/>
              </a:solidFill>
              <a:latin typeface="Calibri" panose="020F0502020204030204" pitchFamily="34" charset="0"/>
              <a:cs typeface="Calibri" panose="020F0502020204030204" pitchFamily="34" charset="0"/>
            </a:endParaRPr>
          </a:p>
          <a:p>
            <a:pPr algn="just" hangingPunct="1"/>
            <a:r>
              <a:rPr lang="en-US" sz="1200" dirty="0">
                <a:solidFill>
                  <a:srgbClr val="595959"/>
                </a:solidFill>
                <a:latin typeface="Calibri" panose="020F0502020204030204" pitchFamily="34" charset="0"/>
                <a:cs typeface="Calibri" panose="020F0502020204030204" pitchFamily="34" charset="0"/>
              </a:rPr>
              <a:t>Die Arbeit bei WAMS unterscheidet sich sehr von der Arbeit in anderen Unternehmen. </a:t>
            </a:r>
            <a:r>
              <a:rPr lang="pl-PL" sz="1200" dirty="0" err="1">
                <a:solidFill>
                  <a:srgbClr val="595959"/>
                </a:solidFill>
                <a:latin typeface="Calibri" panose="020F0502020204030204" pitchFamily="34" charset="0"/>
                <a:cs typeface="Calibri" panose="020F0502020204030204" pitchFamily="34" charset="0"/>
              </a:rPr>
              <a:t>Die </a:t>
            </a:r>
            <a:r>
              <a:rPr lang="pl-PL" sz="1200" dirty="0">
                <a:solidFill>
                  <a:srgbClr val="595959"/>
                </a:solidFill>
                <a:latin typeface="Calibri" panose="020F0502020204030204" pitchFamily="34" charset="0"/>
                <a:cs typeface="Calibri" panose="020F0502020204030204" pitchFamily="34" charset="0"/>
              </a:rPr>
              <a:t>WAMS </a:t>
            </a:r>
            <a:r>
              <a:rPr lang="en-US" sz="1200" dirty="0">
                <a:solidFill>
                  <a:srgbClr val="595959"/>
                </a:solidFill>
                <a:latin typeface="Calibri" panose="020F0502020204030204" pitchFamily="34" charset="0"/>
                <a:cs typeface="Calibri" panose="020F0502020204030204" pitchFamily="34" charset="0"/>
              </a:rPr>
              <a:t>bietet keine "Obst-Donnerstage" oder andere Vorteile. </a:t>
            </a:r>
            <a:r>
              <a:rPr lang="pl-PL" sz="1200" dirty="0">
                <a:solidFill>
                  <a:srgbClr val="595959"/>
                </a:solidFill>
                <a:latin typeface="Calibri" panose="020F0502020204030204" pitchFamily="34" charset="0"/>
                <a:cs typeface="Calibri" panose="020F0502020204030204" pitchFamily="34" charset="0"/>
              </a:rPr>
              <a:t>Sie bietet </a:t>
            </a:r>
            <a:r>
              <a:rPr lang="pl-PL" sz="1200" dirty="0" err="1">
                <a:solidFill>
                  <a:srgbClr val="595959"/>
                </a:solidFill>
                <a:latin typeface="Calibri" panose="020F0502020204030204" pitchFamily="34" charset="0"/>
                <a:cs typeface="Calibri" panose="020F0502020204030204" pitchFamily="34" charset="0"/>
              </a:rPr>
              <a:t>jedoch </a:t>
            </a:r>
            <a:r>
              <a:rPr lang="en-US" sz="1200" dirty="0">
                <a:solidFill>
                  <a:srgbClr val="595959"/>
                </a:solidFill>
                <a:latin typeface="Calibri" panose="020F0502020204030204" pitchFamily="34" charset="0"/>
                <a:cs typeface="Calibri" panose="020F0502020204030204" pitchFamily="34" charset="0"/>
              </a:rPr>
              <a:t>ein gutes Gehalt und die Möglichkeit, an einem einzigartigen Ort zu arbeiten - das ist etwas für Luftfahrtbegeisterte.</a:t>
            </a:r>
          </a:p>
          <a:p>
            <a:pPr algn="just" hangingPunct="1"/>
            <a:endParaRPr lang="pl-PL" sz="1200" dirty="0">
              <a:solidFill>
                <a:srgbClr val="595959"/>
              </a:solidFill>
              <a:latin typeface="Calibri" panose="020F0502020204030204" pitchFamily="34" charset="0"/>
              <a:cs typeface="Calibri" panose="020F0502020204030204" pitchFamily="34" charset="0"/>
            </a:endParaRPr>
          </a:p>
          <a:p>
            <a:pPr algn="just" hangingPunct="1"/>
            <a:r>
              <a:rPr lang="en-US" sz="1200" dirty="0">
                <a:solidFill>
                  <a:srgbClr val="595959"/>
                </a:solidFill>
                <a:latin typeface="Calibri" panose="020F0502020204030204" pitchFamily="34" charset="0"/>
                <a:cs typeface="Calibri" panose="020F0502020204030204" pitchFamily="34" charset="0"/>
                <a:sym typeface="Montserrat Light"/>
              </a:rPr>
              <a:t>Eine Beförderung ist immer mit der Bewertung von Kompetenzen verbunden. Der Mitarbeiter muss sich einer Bewertung unterziehen, die seine Fähigkeiten, sein Wissen über Luftverkehrsverfahren </a:t>
            </a:r>
            <a:r>
              <a:rPr lang="en-US" sz="1200" dirty="0" err="1">
                <a:solidFill>
                  <a:srgbClr val="595959"/>
                </a:solidFill>
                <a:latin typeface="Calibri" panose="020F0502020204030204" pitchFamily="34" charset="0"/>
                <a:cs typeface="Calibri" panose="020F0502020204030204" pitchFamily="34" charset="0"/>
                <a:sym typeface="Montserrat Light"/>
              </a:rPr>
              <a:t>usw. umfasst.</a:t>
            </a:r>
            <a:endParaRPr lang="en-US" sz="1200" dirty="0">
              <a:solidFill>
                <a:srgbClr val="595959"/>
              </a:solidFill>
              <a:latin typeface="Calibri" panose="020F0502020204030204" pitchFamily="34" charset="0"/>
              <a:cs typeface="Calibri" panose="020F0502020204030204" pitchFamily="34" charset="0"/>
              <a:sym typeface="Montserrat Light"/>
            </a:endParaRPr>
          </a:p>
          <a:p>
            <a:pPr algn="just" hangingPunct="1"/>
            <a:endParaRPr lang="pl-PL" sz="1200" dirty="0">
              <a:solidFill>
                <a:srgbClr val="595959"/>
              </a:solidFill>
              <a:latin typeface="Calibri" panose="020F0502020204030204" pitchFamily="34" charset="0"/>
              <a:cs typeface="Calibri" panose="020F0502020204030204" pitchFamily="34" charset="0"/>
              <a:sym typeface="Montserrat Light"/>
            </a:endParaRPr>
          </a:p>
          <a:p>
            <a:pPr algn="just"/>
            <a:r>
              <a:rPr lang="en-US" sz="1200" dirty="0">
                <a:solidFill>
                  <a:srgbClr val="595959"/>
                </a:solidFill>
                <a:latin typeface="Calibri" panose="020F0502020204030204" pitchFamily="34" charset="0"/>
                <a:cs typeface="Calibri" panose="020F0502020204030204" pitchFamily="34" charset="0"/>
                <a:sym typeface="Montserrat Light"/>
              </a:rPr>
              <a:t>Die Welt der Luftfahrt wird von Männern dominiert, aber das liegt an den physischen Bedingungen/Anforderungen der Arbeit in Flugzeugen. Die </a:t>
            </a:r>
            <a:r>
              <a:rPr lang="pl-PL" sz="1200" dirty="0">
                <a:solidFill>
                  <a:srgbClr val="595959"/>
                </a:solidFill>
                <a:latin typeface="Calibri" panose="020F0502020204030204" pitchFamily="34" charset="0"/>
                <a:cs typeface="Calibri" panose="020F0502020204030204" pitchFamily="34" charset="0"/>
                <a:sym typeface="Montserrat Light"/>
              </a:rPr>
              <a:t>WAMS hat </a:t>
            </a:r>
            <a:r>
              <a:rPr lang="en-US" sz="1200" dirty="0">
                <a:solidFill>
                  <a:srgbClr val="595959"/>
                </a:solidFill>
                <a:latin typeface="Calibri" panose="020F0502020204030204" pitchFamily="34" charset="0"/>
                <a:cs typeface="Calibri" panose="020F0502020204030204" pitchFamily="34" charset="0"/>
                <a:sym typeface="Montserrat Light"/>
              </a:rPr>
              <a:t>jedoch </a:t>
            </a:r>
            <a:r>
              <a:rPr lang="pl-PL" sz="1200" dirty="0" err="1">
                <a:solidFill>
                  <a:srgbClr val="595959"/>
                </a:solidFill>
                <a:latin typeface="Calibri" panose="020F0502020204030204" pitchFamily="34" charset="0"/>
                <a:cs typeface="Calibri" panose="020F0502020204030204" pitchFamily="34" charset="0"/>
                <a:sym typeface="Montserrat Light"/>
              </a:rPr>
              <a:t>auch </a:t>
            </a:r>
            <a:r>
              <a:rPr lang="en-US" sz="1200" dirty="0">
                <a:solidFill>
                  <a:srgbClr val="595959"/>
                </a:solidFill>
                <a:latin typeface="Calibri" panose="020F0502020204030204" pitchFamily="34" charset="0"/>
                <a:cs typeface="Calibri" panose="020F0502020204030204" pitchFamily="34" charset="0"/>
                <a:sym typeface="Montserrat Light"/>
              </a:rPr>
              <a:t>Frauen </a:t>
            </a:r>
            <a:r>
              <a:rPr lang="pl-PL" sz="1200" dirty="0">
                <a:solidFill>
                  <a:srgbClr val="595959"/>
                </a:solidFill>
                <a:latin typeface="Calibri" panose="020F0502020204030204" pitchFamily="34" charset="0"/>
                <a:cs typeface="Calibri" panose="020F0502020204030204" pitchFamily="34" charset="0"/>
                <a:sym typeface="Montserrat Light"/>
              </a:rPr>
              <a:t>in </a:t>
            </a:r>
            <a:r>
              <a:rPr lang="pl-PL" sz="1200" dirty="0" err="1">
                <a:solidFill>
                  <a:srgbClr val="595959"/>
                </a:solidFill>
                <a:latin typeface="Calibri" panose="020F0502020204030204" pitchFamily="34" charset="0"/>
                <a:cs typeface="Calibri" panose="020F0502020204030204" pitchFamily="34" charset="0"/>
                <a:sym typeface="Montserrat Light"/>
              </a:rPr>
              <a:t>ihrem </a:t>
            </a:r>
            <a:r>
              <a:rPr lang="en-US" sz="1200" dirty="0">
                <a:solidFill>
                  <a:srgbClr val="595959"/>
                </a:solidFill>
                <a:latin typeface="Calibri" panose="020F0502020204030204" pitchFamily="34" charset="0"/>
                <a:cs typeface="Calibri" panose="020F0502020204030204" pitchFamily="34" charset="0"/>
                <a:sym typeface="Montserrat Light"/>
              </a:rPr>
              <a:t>Team, und für sie gelten genau die gleichen Regeln/Anforderungen wie für Männer.</a:t>
            </a:r>
          </a:p>
          <a:p>
            <a:pPr algn="just"/>
            <a:endParaRPr lang="en-US" sz="1200" dirty="0">
              <a:solidFill>
                <a:srgbClr val="595959"/>
              </a:solidFill>
              <a:latin typeface="Calibri" panose="020F0502020204030204" pitchFamily="34" charset="0"/>
              <a:cs typeface="Calibri" panose="020F0502020204030204" pitchFamily="34" charset="0"/>
              <a:sym typeface="Montserrat Light"/>
            </a:endParaRPr>
          </a:p>
          <a:p>
            <a:pPr algn="just"/>
            <a:r>
              <a:rPr lang="en-US" sz="1200" dirty="0">
                <a:solidFill>
                  <a:srgbClr val="595959"/>
                </a:solidFill>
                <a:latin typeface="Calibri" panose="020F0502020204030204" pitchFamily="34" charset="0"/>
                <a:cs typeface="Calibri" panose="020F0502020204030204" pitchFamily="34" charset="0"/>
                <a:sym typeface="Montserrat Light"/>
              </a:rPr>
              <a:t>Die WAMS verfügt über einen konzernweiten Ethikkodex und Verfahren für den Umgang mit Mobbingvorwürfen.</a:t>
            </a:r>
          </a:p>
          <a:p>
            <a:pPr algn="just" hangingPunct="1"/>
            <a:endParaRPr lang="pl-PL" sz="2000" dirty="0">
              <a:latin typeface="Calibri" panose="020F0502020204030204" pitchFamily="34" charset="0"/>
              <a:cs typeface="Calibri" panose="020F0502020204030204" pitchFamily="34" charset="0"/>
            </a:endParaRPr>
          </a:p>
        </p:txBody>
      </p:sp>
      <p:pic>
        <p:nvPicPr>
          <p:cNvPr id="13" name="Picture Placeholder 12">
            <a:extLst>
              <a:ext uri="{FF2B5EF4-FFF2-40B4-BE49-F238E27FC236}">
                <a16:creationId xmlns:a16="http://schemas.microsoft.com/office/drawing/2014/main" id="{92BE1585-2F0A-34A5-4F88-682C657C9753}"/>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247420631"/>
      </p:ext>
    </p:extLst>
  </p:cSld>
  <p:clrMapOvr>
    <a:masterClrMapping/>
  </p:clrMapOvr>
  <p:transition spd="med"/>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16267" y="2972164"/>
            <a:ext cx="3142676" cy="5891605"/>
          </a:xfrm>
        </p:spPr>
        <p:txBody>
          <a:bodyPr/>
          <a:lstStyle/>
          <a:p>
            <a:endParaRPr lang="en-US" sz="1200" dirty="0">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latin typeface="Calibri" panose="020F0502020204030204" pitchFamily="34" charset="0"/>
                <a:cs typeface="Calibri" panose="020F0502020204030204" pitchFamily="34" charset="0"/>
              </a:rPr>
              <a:t>    DHL Global Forwarding Ireland ist von Great Places to Work Ireland als bester Arbeitsplatz für Frauen 2021 ausgezeichnet worden</a:t>
            </a:r>
            <a:r>
              <a:rPr lang="hr-BA" sz="1200" dirty="0">
                <a:latin typeface="Calibri" panose="020F0502020204030204" pitchFamily="34" charset="0"/>
                <a:cs typeface="Calibri" panose="020F0502020204030204" pitchFamily="34" charset="0"/>
              </a:rPr>
              <a:t>,</a:t>
            </a:r>
            <a:endParaRPr lang="en-US" sz="1200" dirty="0">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latin typeface="Calibri" panose="020F0502020204030204" pitchFamily="34" charset="0"/>
                <a:cs typeface="Calibri" panose="020F0502020204030204" pitchFamily="34" charset="0"/>
              </a:rPr>
              <a:t>    DHL Global Forwarding Ireland liegt auf Platz 4 in der Kategorie der mittelgroßen Unternehmen</a:t>
            </a:r>
            <a:r>
              <a:rPr lang="hr-BA" sz="1200" dirty="0">
                <a:latin typeface="Calibri" panose="020F0502020204030204" pitchFamily="34" charset="0"/>
                <a:cs typeface="Calibri" panose="020F0502020204030204" pitchFamily="34" charset="0"/>
              </a:rPr>
              <a:t>,</a:t>
            </a:r>
            <a:endParaRPr lang="en-US" sz="1200" dirty="0">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latin typeface="Calibri" panose="020F0502020204030204" pitchFamily="34" charset="0"/>
                <a:cs typeface="Calibri" panose="020F0502020204030204" pitchFamily="34" charset="0"/>
              </a:rPr>
              <a:t>    Der Zertifizierungsprozess basiert auf dem direkten Feedback der Mitarbeiter, das im Rahmen einer umfassenden und anonymen Umfrage über die Erfahrungen am Arbeitsplatz gegeben wurde.</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DHL Global Forwarding Ireland freut sich, bekannt zu geben, dass das Unternehmen offiziell als einer der besten Arbeitgeber in Irland 2021 </a:t>
            </a:r>
            <a:r>
              <a:rPr lang="en-US" sz="1200" dirty="0" err="1">
                <a:latin typeface="Calibri" panose="020F0502020204030204" pitchFamily="34" charset="0"/>
                <a:cs typeface="Calibri" panose="020F0502020204030204" pitchFamily="34" charset="0"/>
              </a:rPr>
              <a:t>anerkannt wurde</a:t>
            </a:r>
            <a:r>
              <a:rPr lang="en-US" sz="1200" dirty="0">
                <a:latin typeface="Calibri" panose="020F0502020204030204" pitchFamily="34" charset="0"/>
                <a:cs typeface="Calibri" panose="020F0502020204030204" pitchFamily="34" charset="0"/>
              </a:rPr>
              <a:t>. DHL Global Forwarding Ireland wurde bei der 19. jährlichen Verleihung der Great Place to Work Best Workplaces in Ireland </a:t>
            </a:r>
            <a:r>
              <a:rPr lang="en-US" sz="1200" dirty="0" err="1">
                <a:latin typeface="Calibri" panose="020F0502020204030204" pitchFamily="34" charset="0"/>
                <a:cs typeface="Calibri" panose="020F0502020204030204" pitchFamily="34" charset="0"/>
              </a:rPr>
              <a:t>ausgezeichnet</a:t>
            </a:r>
            <a:r>
              <a:rPr lang="en-US" sz="1200" dirty="0">
                <a:latin typeface="Calibri" panose="020F0502020204030204" pitchFamily="34" charset="0"/>
                <a:cs typeface="Calibri" panose="020F0502020204030204" pitchFamily="34" charset="0"/>
              </a:rPr>
              <a:t>, die am Mittwoch, den 10. März 2021 zum ersten Mal in Form einer virtuellen Übertragung stattfand. Dies ist das erste Jahr, in dem DHL Global Forwarding Ireland zu einem der besten irischen Arbeitsplätze ernannt wurde. Die Bewertung erfolgt durch die robuste Mitarbeiterbefragung "Trust Index©" von Great Place to Work und eine gründliche "Culture Audit©"-Bewertung ihrer Richtlinien und Praktiken. Im Rahmen der Veranstaltung </a:t>
            </a:r>
            <a:r>
              <a:rPr lang="en-US" sz="1200" dirty="0" err="1">
                <a:latin typeface="Calibri" panose="020F0502020204030204" pitchFamily="34" charset="0"/>
                <a:cs typeface="Calibri" panose="020F0502020204030204" pitchFamily="34" charset="0"/>
              </a:rPr>
              <a:t>wurde</a:t>
            </a:r>
            <a:r>
              <a:rPr lang="en-US" sz="1200" dirty="0">
                <a:latin typeface="Calibri" panose="020F0502020204030204" pitchFamily="34" charset="0"/>
                <a:cs typeface="Calibri" panose="020F0502020204030204" pitchFamily="34" charset="0"/>
              </a:rPr>
              <a:t> auch DHL Global Forwarding Ireland als bester Arbeitsplatz für Frauen 2021 ausgezeichnet. Die Liste der besten Arbeitsplätze für Frauen zeichnet </a:t>
            </a:r>
            <a:r>
              <a:rPr lang="en-US" sz="1200" dirty="0" err="1">
                <a:latin typeface="Calibri" panose="020F0502020204030204" pitchFamily="34" charset="0"/>
                <a:cs typeface="Calibri" panose="020F0502020204030204" pitchFamily="34" charset="0"/>
              </a:rPr>
              <a:t>Organisationen </a:t>
            </a:r>
            <a:r>
              <a:rPr lang="en-US" sz="1200" dirty="0">
                <a:latin typeface="Calibri" panose="020F0502020204030204" pitchFamily="34" charset="0"/>
                <a:cs typeface="Calibri" panose="020F0502020204030204" pitchFamily="34" charset="0"/>
              </a:rPr>
              <a:t>aus, die sich in ihrer Unternehmenskultur besonders für Frauen einsetzen.</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847886"/>
            <a:ext cx="2694087" cy="349177"/>
          </a:xfrm>
          <a:prstGeom prst="rect">
            <a:avLst/>
          </a:prstGeom>
        </p:spPr>
        <p:txBody>
          <a:bodyPr/>
          <a:lstStyle/>
          <a:p>
            <a:r>
              <a:rPr lang="hr-BA" dirty="0">
                <a:latin typeface="Gotham Medium"/>
                <a:cs typeface="Calibri" panose="020F0502020204030204" pitchFamily="34" charset="0"/>
              </a:rPr>
              <a:t>Quellen:</a:t>
            </a:r>
            <a:endParaRPr lang="en-US"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latin typeface="Gotham Medium"/>
                <a:cs typeface="Calibri" panose="020F0502020204030204" pitchFamily="34" charset="0"/>
              </a:rPr>
              <a:t>Ressourcen:</a:t>
            </a:r>
            <a:endParaRPr lang="en-US"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19" y="5107597"/>
            <a:ext cx="2694086" cy="535093"/>
          </a:xfrm>
          <a:prstGeom prst="rect">
            <a:avLst/>
          </a:prstGeom>
        </p:spPr>
        <p:txBody>
          <a:bodyPr/>
          <a:lstStyle/>
          <a:p>
            <a:pPr marL="171450" indent="-171450">
              <a:spcBef>
                <a:spcPts val="0"/>
              </a:spcBef>
              <a:buFont typeface="Wingdings" panose="05000000000000000000" pitchFamily="2" charset="2"/>
              <a:buChar char="Ø"/>
            </a:pPr>
            <a:r>
              <a:rPr lang="en-US" sz="1200" dirty="0">
                <a:solidFill>
                  <a:schemeClr val="accent1">
                    <a:lumMod val="20000"/>
                    <a:lumOff val="80000"/>
                  </a:schemeClr>
                </a:solidFill>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https://mobile.twitter.com/hashtag/DHL4Her?src=hashtag_click </a:t>
            </a:r>
          </a:p>
          <a:p>
            <a:pPr marL="171450" indent="-171450">
              <a:spcBef>
                <a:spcPts val="0"/>
              </a:spcBef>
              <a:buFont typeface="Wingdings" panose="05000000000000000000" pitchFamily="2" charset="2"/>
              <a:buChar char="Ø"/>
            </a:pPr>
            <a:r>
              <a:rPr lang="hr-BA" sz="12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https://www.youtube.com/channel/UCzIQ6tyEFNOIAEXImzGdLxg </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150497" y="3598426"/>
            <a:ext cx="3230732" cy="349177"/>
          </a:xfrm>
          <a:prstGeom prst="rect">
            <a:avLst/>
          </a:prstGeom>
        </p:spPr>
        <p:txBody>
          <a:bodyPr/>
          <a:lstStyle/>
          <a:p>
            <a:pPr>
              <a:lnSpc>
                <a:spcPct val="100000"/>
              </a:lnSpc>
            </a:pPr>
            <a:r>
              <a:rPr lang="en-US" sz="1400" dirty="0">
                <a:latin typeface="Gotham Medium"/>
                <a:cs typeface="Calibri" panose="020F0502020204030204" pitchFamily="34" charset="0"/>
              </a:rPr>
              <a:t>DHL GLOBAL FORWARDING IRLAND</a:t>
            </a:r>
          </a:p>
          <a:p>
            <a:pPr>
              <a:lnSpc>
                <a:spcPct val="100000"/>
              </a:lnSpc>
            </a:pPr>
            <a:r>
              <a:rPr lang="en-US" sz="1400" dirty="0">
                <a:latin typeface="Gotham Medium"/>
                <a:cs typeface="Calibri" panose="020F0502020204030204" pitchFamily="34" charset="0"/>
              </a:rPr>
              <a:t> ALS BESTER ARBEITSPLATZ FÜR FRAUEN AUSGEZEICHNET</a:t>
            </a: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69570" y="6432407"/>
            <a:ext cx="2935135" cy="580450"/>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lnSpc>
                <a:spcPct val="100000"/>
              </a:lnSpc>
              <a:spcBef>
                <a:spcPts val="0"/>
              </a:spcBef>
            </a:pPr>
            <a:r>
              <a:rPr lang="en-US" sz="1200" dirty="0">
                <a:solidFill>
                  <a:schemeClr val="accent1">
                    <a:lumMod val="20000"/>
                    <a:lumOff val="80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https://www.dhl.com/ie-en/home/press/press-archive/2021/dhl-global-forwarding-ireland-named-as-a-best-workplace-for-women.html </a:t>
            </a:r>
          </a:p>
          <a:p>
            <a:pPr hangingPunct="1">
              <a:lnSpc>
                <a:spcPct val="100000"/>
              </a:lnSpc>
              <a:spcBef>
                <a:spcPts val="0"/>
              </a:spcBef>
            </a:pPr>
            <a:r>
              <a:rPr lang="en-US" sz="1200"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https://expresscareers.dhl.com/global/en/dhl-life </a:t>
            </a:r>
            <a:endParaRPr lang="en-US" sz="12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199057" y="4188306"/>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latin typeface="Gotham Medium"/>
                <a:cs typeface="Calibri" panose="020F0502020204030204" pitchFamily="34" charset="0"/>
              </a:rPr>
              <a:t>Arbeitsbedingungen </a:t>
            </a:r>
            <a:endParaRPr lang="en-US" dirty="0">
              <a:latin typeface="Gotham Medium"/>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cxnSp>
        <p:nvCxnSpPr>
          <p:cNvPr id="3" name="Straight Connector 2">
            <a:extLst>
              <a:ext uri="{FF2B5EF4-FFF2-40B4-BE49-F238E27FC236}">
                <a16:creationId xmlns:a16="http://schemas.microsoft.com/office/drawing/2014/main" id="{852D9601-F614-BB7F-76DE-BDAE4108A45C}"/>
              </a:ext>
            </a:extLst>
          </p:cNvPr>
          <p:cNvCxnSpPr/>
          <p:nvPr/>
        </p:nvCxnSpPr>
        <p:spPr>
          <a:xfrm>
            <a:off x="200727" y="4129316"/>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cxnSp>
        <p:nvCxnSpPr>
          <p:cNvPr id="321" name="Straight Connector 320">
            <a:extLst>
              <a:ext uri="{FF2B5EF4-FFF2-40B4-BE49-F238E27FC236}">
                <a16:creationId xmlns:a16="http://schemas.microsoft.com/office/drawing/2014/main" id="{F00B0E48-1ADA-C641-45EC-5D99881578EF}"/>
              </a:ext>
            </a:extLst>
          </p:cNvPr>
          <p:cNvCxnSpPr/>
          <p:nvPr/>
        </p:nvCxnSpPr>
        <p:spPr>
          <a:xfrm>
            <a:off x="248070" y="4593770"/>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cxnSp>
        <p:nvCxnSpPr>
          <p:cNvPr id="322" name="Straight Connector 321">
            <a:extLst>
              <a:ext uri="{FF2B5EF4-FFF2-40B4-BE49-F238E27FC236}">
                <a16:creationId xmlns:a16="http://schemas.microsoft.com/office/drawing/2014/main" id="{74272730-A907-34C9-FE1C-ABF8138F7041}"/>
              </a:ext>
            </a:extLst>
          </p:cNvPr>
          <p:cNvCxnSpPr/>
          <p:nvPr/>
        </p:nvCxnSpPr>
        <p:spPr>
          <a:xfrm>
            <a:off x="200727" y="5891428"/>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pic>
        <p:nvPicPr>
          <p:cNvPr id="22" name="Picture Placeholder 21">
            <a:extLst>
              <a:ext uri="{FF2B5EF4-FFF2-40B4-BE49-F238E27FC236}">
                <a16:creationId xmlns:a16="http://schemas.microsoft.com/office/drawing/2014/main" id="{0C756ED2-26C1-B8B5-7533-C333A9A14D84}"/>
              </a:ext>
            </a:extLst>
          </p:cNvPr>
          <p:cNvPicPr>
            <a:picLocks noGrp="1" noChangeAspect="1"/>
          </p:cNvPicPr>
          <p:nvPr>
            <p:ph type="pic" sz="quarter" idx="66"/>
          </p:nvPr>
        </p:nvPicPr>
        <p:blipFill rotWithShape="1">
          <a:blip r:embed="rId6" cstate="screen">
            <a:extLst>
              <a:ext uri="{28A0092B-C50C-407E-A947-70E740481C1C}">
                <a14:useLocalDpi xmlns:a14="http://schemas.microsoft.com/office/drawing/2010/main"/>
              </a:ext>
            </a:extLst>
          </a:blip>
          <a:srcRect/>
          <a:stretch/>
        </p:blipFill>
        <p:spPr>
          <a:xfrm>
            <a:off x="-1" y="0"/>
            <a:ext cx="4836587" cy="3049375"/>
          </a:xfrm>
        </p:spPr>
      </p:pic>
      <p:pic>
        <p:nvPicPr>
          <p:cNvPr id="9" name="Graphic 8">
            <a:extLst>
              <a:ext uri="{FF2B5EF4-FFF2-40B4-BE49-F238E27FC236}">
                <a16:creationId xmlns:a16="http://schemas.microsoft.com/office/drawing/2014/main" id="{9943556E-996E-1DC5-4704-063D2664884F}"/>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4675917" y="2418683"/>
            <a:ext cx="1973902" cy="501865"/>
          </a:xfrm>
          <a:prstGeom prst="rect">
            <a:avLst/>
          </a:prstGeom>
        </p:spPr>
      </p:pic>
      <p:pic>
        <p:nvPicPr>
          <p:cNvPr id="10" name="Picture 9">
            <a:extLst>
              <a:ext uri="{FF2B5EF4-FFF2-40B4-BE49-F238E27FC236}">
                <a16:creationId xmlns:a16="http://schemas.microsoft.com/office/drawing/2014/main" id="{82DB8681-68D6-3987-313D-F54877BF121A}"/>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110435" y="7331230"/>
            <a:ext cx="2276242" cy="2329964"/>
          </a:xfrm>
          <a:prstGeom prst="rect">
            <a:avLst/>
          </a:prstGeom>
        </p:spPr>
      </p:pic>
    </p:spTree>
    <p:extLst>
      <p:ext uri="{BB962C8B-B14F-4D97-AF65-F5344CB8AC3E}">
        <p14:creationId xmlns:p14="http://schemas.microsoft.com/office/powerpoint/2010/main" val="1288608339"/>
      </p:ext>
    </p:extLst>
  </p:cSld>
  <p:clrMapOvr>
    <a:masterClrMapping/>
  </p:clrMapOvr>
  <p:transition spd="med"/>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893950" y="3616698"/>
            <a:ext cx="5430160" cy="348400"/>
          </a:xfrm>
        </p:spPr>
        <p:txBody>
          <a:bodyPr/>
          <a:lstStyle/>
          <a:p>
            <a:r>
              <a:rPr lang="hr-BA" sz="1800" b="1" dirty="0">
                <a:latin typeface="Calibri" panose="020F0502020204030204" pitchFamily="34" charset="0"/>
                <a:cs typeface="Calibri" panose="020F0502020204030204" pitchFamily="34" charset="0"/>
              </a:rPr>
              <a:t>#DHL4Her</a:t>
            </a:r>
            <a:endParaRPr lang="en-US" sz="1800" b="1"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p:txBody>
          <a:bodyPr/>
          <a:lstStyle/>
          <a:p>
            <a:r>
              <a:rPr lang="en-US" sz="1200" dirty="0">
                <a:effectLst/>
                <a:latin typeface="Calibri" panose="020F0502020204030204" pitchFamily="34" charset="0"/>
                <a:cs typeface="Calibri" panose="020F0502020204030204" pitchFamily="34" charset="0"/>
              </a:rPr>
              <a:t>Während die Logistik traditionell eine von Männern dominierte Branche ist, will DHL4HER ein </a:t>
            </a:r>
            <a:r>
              <a:rPr lang="hr-BA" sz="1200" dirty="0">
                <a:effectLst/>
                <a:latin typeface="Calibri" panose="020F0502020204030204" pitchFamily="34" charset="0"/>
                <a:cs typeface="Calibri" panose="020F0502020204030204" pitchFamily="34" charset="0"/>
              </a:rPr>
              <a:t>ausgewogenes Geschlechterverhältnis </a:t>
            </a:r>
            <a:r>
              <a:rPr lang="en-US" sz="1200" dirty="0">
                <a:effectLst/>
                <a:latin typeface="Calibri" panose="020F0502020204030204" pitchFamily="34" charset="0"/>
                <a:cs typeface="Calibri" panose="020F0502020204030204" pitchFamily="34" charset="0"/>
              </a:rPr>
              <a:t>schaffen, indem mehr Frauen ermutigt werden, eine Karriere in der Logistik in Betracht zu ziehen, und indem wir einen starken Fokus auf die Förderung der vorhandenen weiblichen Talente bei DHL Express legen. Von weiblichen Kurieren bis hin zu leitenden Angestellten verändern wir die Wahrnehmung der Logistik und inspirieren Teams auf der ganzen Welt, vielfältige Arbeitsplätze zu schaffen, die gleiche Chancen für alle bieten. </a:t>
            </a:r>
            <a:endParaRPr lang="hr-BA" sz="1200" dirty="0">
              <a:effectLst/>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Als das internationalste Unternehmen der Welt hat DHL die Verantwortung, bei der Förderung von Vielfalt eine Vorreiterrolle zu spielen. Mit der Einführung von </a:t>
            </a:r>
            <a:r>
              <a:rPr lang="en-US" sz="1200" dirty="0">
                <a:latin typeface="Calibri" panose="020F0502020204030204" pitchFamily="34" charset="0"/>
                <a:cs typeface="Calibri" panose="020F0502020204030204" pitchFamily="34" charset="0"/>
                <a:hlinkClick r:id="rId3"/>
              </a:rPr>
              <a:t>#DHL4Her hat </a:t>
            </a:r>
            <a:r>
              <a:rPr lang="en-US" sz="1200" dirty="0">
                <a:latin typeface="Calibri" panose="020F0502020204030204" pitchFamily="34" charset="0"/>
                <a:cs typeface="Calibri" panose="020F0502020204030204" pitchFamily="34" charset="0"/>
              </a:rPr>
              <a:t>die </a:t>
            </a:r>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Ziel ist es, eine Infrastruktur aufzubauen, die es Frauen ermöglicht, sich beruflich weiterzuentwickeln und die nächste Generation von weiblichen Führungskräften zu inspirieren. </a:t>
            </a:r>
            <a:r>
              <a:rPr lang="en-US" sz="1200" dirty="0">
                <a:latin typeface="Calibri" panose="020F0502020204030204" pitchFamily="34" charset="0"/>
                <a:cs typeface="Calibri" panose="020F0502020204030204" pitchFamily="34" charset="0"/>
                <a:hlinkClick r:id="rId4"/>
              </a:rPr>
              <a:t>#EachforEqual</a:t>
            </a:r>
            <a:r>
              <a:rPr lang="hr-BA" sz="1200" dirty="0">
                <a:latin typeface="Calibri" panose="020F0502020204030204" pitchFamily="34" charset="0"/>
                <a:cs typeface="Calibri" panose="020F0502020204030204" pitchFamily="34" charset="0"/>
              </a:rPr>
              <a:t>.</a:t>
            </a:r>
          </a:p>
          <a:p>
            <a:endParaRPr lang="en-US" sz="1200" dirty="0">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749457" y="421699"/>
            <a:ext cx="2715367" cy="1632228"/>
          </a:xfrm>
        </p:spPr>
        <p:txBody>
          <a:bodyPr/>
          <a:lstStyle/>
          <a:p>
            <a:endParaRPr lang="hr-BA" sz="1600" dirty="0"/>
          </a:p>
          <a:p>
            <a:r>
              <a:rPr lang="en-US" sz="1600" dirty="0"/>
              <a:t>"Die Auszeichnung von Great Places To Work bestätigt, dass DGF Irland erfolgreich eine Kultur der Integrität, Inklusivität und Offenheit pflegt, in der gegenseitige Rücksichtnahme Priorität hat und die Zusammenarbeit im Team zu hervorragenden Ergebnissen in unserem Unternehmen führt."</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r>
              <a:rPr lang="en-US" sz="1800" b="1" dirty="0">
                <a:latin typeface="Gotham Medium"/>
                <a:cs typeface="Calibri" panose="020F0502020204030204" pitchFamily="34" charset="0"/>
              </a:rPr>
              <a:t>DHL Express Irland - Vielfalt und Inklusion</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4496355" y="7987130"/>
            <a:ext cx="2064786" cy="323818"/>
          </a:xfrm>
        </p:spPr>
        <p:txBody>
          <a:bodyPr/>
          <a:lstStyle/>
          <a:p>
            <a:pPr marL="0" indent="0">
              <a:buClr>
                <a:srgbClr val="24CAF8"/>
              </a:buClr>
              <a:buNone/>
            </a:pPr>
            <a:r>
              <a:rPr lang="hr-BA" sz="1800" b="1" dirty="0"/>
              <a:t>Das Video ansehen</a:t>
            </a:r>
            <a:endParaRPr lang="en-US" sz="1800" b="1" dirty="0"/>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746222"/>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Placeholder 16">
            <a:extLst>
              <a:ext uri="{FF2B5EF4-FFF2-40B4-BE49-F238E27FC236}">
                <a16:creationId xmlns:a16="http://schemas.microsoft.com/office/drawing/2014/main" id="{10B0908C-1D6A-4418-BFE8-AF6CC4671C7B}"/>
              </a:ext>
            </a:extLst>
          </p:cNvPr>
          <p:cNvPicPr>
            <a:picLocks noGrp="1" noChangeAspect="1"/>
          </p:cNvPicPr>
          <p:nvPr>
            <p:ph type="pic" sz="quarter" idx="56"/>
          </p:nvPr>
        </p:nvPicPr>
        <p:blipFill rotWithShape="1">
          <a:blip r:embed="rId5" cstate="screen">
            <a:extLst>
              <a:ext uri="{28A0092B-C50C-407E-A947-70E740481C1C}">
                <a14:useLocalDpi xmlns:a14="http://schemas.microsoft.com/office/drawing/2010/main"/>
              </a:ext>
            </a:extLst>
          </a:blip>
          <a:srcRect/>
          <a:stretch/>
        </p:blipFill>
        <p:spPr>
          <a:xfrm>
            <a:off x="10885" y="-16269"/>
            <a:ext cx="3045016" cy="3124790"/>
          </a:xfrm>
        </p:spPr>
      </p:pic>
      <p:sp>
        <p:nvSpPr>
          <p:cNvPr id="20" name="TextBox 19">
            <a:extLst>
              <a:ext uri="{FF2B5EF4-FFF2-40B4-BE49-F238E27FC236}">
                <a16:creationId xmlns:a16="http://schemas.microsoft.com/office/drawing/2014/main" id="{905B20D0-3E24-AB48-8992-204C1FECB09E}"/>
              </a:ext>
            </a:extLst>
          </p:cNvPr>
          <p:cNvSpPr txBox="1"/>
          <p:nvPr/>
        </p:nvSpPr>
        <p:spPr>
          <a:xfrm>
            <a:off x="3324225" y="2263087"/>
            <a:ext cx="3429000" cy="3385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lang="it-IT" sz="1600" b="1" i="1" dirty="0">
                <a:solidFill>
                  <a:schemeClr val="bg1"/>
                </a:solidFill>
                <a:latin typeface="Gotham Medium" pitchFamily="2" charset="0"/>
                <a:sym typeface="Montserrat Light"/>
              </a:rPr>
              <a:t>- Maurice Meade, CEO DGF Irland</a:t>
            </a:r>
            <a:endParaRPr lang="en-US" sz="1600" b="1" i="1" dirty="0">
              <a:solidFill>
                <a:schemeClr val="bg1"/>
              </a:solidFill>
              <a:latin typeface="Gotham Medium" pitchFamily="2" charset="0"/>
              <a:sym typeface="Montserrat Light"/>
            </a:endParaRPr>
          </a:p>
        </p:txBody>
      </p:sp>
      <p:pic>
        <p:nvPicPr>
          <p:cNvPr id="4" name="Graphic 3" descr="Open quotation mark with solid fill">
            <a:extLst>
              <a:ext uri="{FF2B5EF4-FFF2-40B4-BE49-F238E27FC236}">
                <a16:creationId xmlns:a16="http://schemas.microsoft.com/office/drawing/2014/main" id="{BAD6B6D2-B0FF-DB14-3B01-6FC1BC4BBDC9}"/>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236885" y="154505"/>
            <a:ext cx="1242278" cy="1242278"/>
          </a:xfrm>
          <a:prstGeom prst="rect">
            <a:avLst/>
          </a:prstGeom>
        </p:spPr>
      </p:pic>
      <p:pic>
        <p:nvPicPr>
          <p:cNvPr id="14" name="Online Media 13" title="DHL Express Ireland - Diversity &amp; Inclusion">
            <a:hlinkClick r:id="" action="ppaction://media"/>
            <a:extLst>
              <a:ext uri="{FF2B5EF4-FFF2-40B4-BE49-F238E27FC236}">
                <a16:creationId xmlns:a16="http://schemas.microsoft.com/office/drawing/2014/main" id="{48B4261E-329C-4278-B5B4-C71AE18C20DC}"/>
              </a:ext>
            </a:extLst>
          </p:cNvPr>
          <p:cNvPicPr>
            <a:picLocks noRot="1" noChangeAspect="1"/>
          </p:cNvPicPr>
          <p:nvPr>
            <a:videoFile r:link="rId1"/>
          </p:nvPr>
        </p:nvPicPr>
        <p:blipFill>
          <a:blip r:embed="rId8"/>
          <a:stretch>
            <a:fillRect/>
          </a:stretch>
        </p:blipFill>
        <p:spPr>
          <a:xfrm>
            <a:off x="1061472" y="7696929"/>
            <a:ext cx="3108325" cy="1756204"/>
          </a:xfrm>
          <a:prstGeom prst="round2DiagRect">
            <a:avLst>
              <a:gd name="adj1" fmla="val 16667"/>
              <a:gd name="adj2" fmla="val 0"/>
            </a:avLst>
          </a:prstGeom>
          <a:ln w="88900" cap="sq">
            <a:solidFill>
              <a:srgbClr val="3D3C7D"/>
            </a:solidFill>
            <a:miter lim="800000"/>
          </a:ln>
          <a:effectLst>
            <a:outerShdw blurRad="254000" algn="tl" rotWithShape="0">
              <a:srgbClr val="000000">
                <a:alpha val="43000"/>
              </a:srgbClr>
            </a:outerShdw>
          </a:effectLst>
        </p:spPr>
      </p:pic>
      <p:sp>
        <p:nvSpPr>
          <p:cNvPr id="24" name="TextBox 23">
            <a:extLst>
              <a:ext uri="{FF2B5EF4-FFF2-40B4-BE49-F238E27FC236}">
                <a16:creationId xmlns:a16="http://schemas.microsoft.com/office/drawing/2014/main" id="{9B535B84-CD3B-31BD-36D8-AB0FE275CE8B}"/>
              </a:ext>
            </a:extLst>
          </p:cNvPr>
          <p:cNvSpPr txBox="1"/>
          <p:nvPr/>
        </p:nvSpPr>
        <p:spPr>
          <a:xfrm rot="826917">
            <a:off x="3306033" y="6323879"/>
            <a:ext cx="3429000" cy="46166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lang="en-US" sz="2400" i="1" dirty="0">
                <a:hlinkClick r:id="rId3"/>
              </a:rPr>
              <a:t>#DHL4Her  </a:t>
            </a:r>
            <a:endParaRPr lang="en-US" sz="2400" i="1" dirty="0"/>
          </a:p>
        </p:txBody>
      </p:sp>
      <p:sp>
        <p:nvSpPr>
          <p:cNvPr id="21" name="TextBox 20">
            <a:extLst>
              <a:ext uri="{FF2B5EF4-FFF2-40B4-BE49-F238E27FC236}">
                <a16:creationId xmlns:a16="http://schemas.microsoft.com/office/drawing/2014/main" id="{928E5B61-1344-76FB-0BBB-9BCFF56ACE18}"/>
              </a:ext>
            </a:extLst>
          </p:cNvPr>
          <p:cNvSpPr txBox="1"/>
          <p:nvPr/>
        </p:nvSpPr>
        <p:spPr>
          <a:xfrm rot="716278">
            <a:off x="4388698" y="6031251"/>
            <a:ext cx="1519112" cy="34795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hr-BA" sz="1400" b="0" i="0" u="none" strike="noStrike" cap="none" spc="0" normalizeH="0" baseline="0" dirty="0">
                <a:ln>
                  <a:noFill/>
                </a:ln>
                <a:solidFill>
                  <a:srgbClr val="3D3C7D"/>
                </a:solidFill>
                <a:effectLst/>
                <a:uFillTx/>
                <a:latin typeface="FontAwesome"/>
                <a:ea typeface="FontAwesome"/>
                <a:cs typeface="FontAwesome"/>
                <a:sym typeface="FontAwesome"/>
              </a:rPr>
              <a:t>Folgen Sie dem Hashtag</a:t>
            </a:r>
            <a:endParaRPr kumimoji="0" lang="en-US" sz="1400" b="0" i="0" u="none" strike="noStrike" cap="none" spc="0" normalizeH="0" baseline="0" dirty="0">
              <a:ln>
                <a:noFill/>
              </a:ln>
              <a:solidFill>
                <a:srgbClr val="3D3C7D"/>
              </a:solidFill>
              <a:effectLst/>
              <a:uFillTx/>
              <a:latin typeface="FontAwesome"/>
              <a:ea typeface="FontAwesome"/>
              <a:cs typeface="FontAwesome"/>
              <a:sym typeface="FontAwesome"/>
            </a:endParaRPr>
          </a:p>
        </p:txBody>
      </p:sp>
      <p:pic>
        <p:nvPicPr>
          <p:cNvPr id="23" name="Graphic 22" descr="Arrow: Rotate right with solid fill">
            <a:extLst>
              <a:ext uri="{FF2B5EF4-FFF2-40B4-BE49-F238E27FC236}">
                <a16:creationId xmlns:a16="http://schemas.microsoft.com/office/drawing/2014/main" id="{171B2F4A-FD7D-DEEB-A4BC-E70E3AFE9C77}"/>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rot="3958369">
            <a:off x="5611367" y="5963583"/>
            <a:ext cx="914400" cy="914400"/>
          </a:xfrm>
          <a:prstGeom prst="rect">
            <a:avLst/>
          </a:prstGeom>
        </p:spPr>
      </p:pic>
      <p:pic>
        <p:nvPicPr>
          <p:cNvPr id="30" name="Graphic 29" descr="Arrow: Rotate right with solid fill">
            <a:extLst>
              <a:ext uri="{FF2B5EF4-FFF2-40B4-BE49-F238E27FC236}">
                <a16:creationId xmlns:a16="http://schemas.microsoft.com/office/drawing/2014/main" id="{80256743-98A3-A504-52F7-A270EAFADCA6}"/>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rot="3958369">
            <a:off x="4642898" y="8331193"/>
            <a:ext cx="914400" cy="914400"/>
          </a:xfrm>
          <a:prstGeom prst="rect">
            <a:avLst/>
          </a:prstGeom>
        </p:spPr>
      </p:pic>
    </p:spTree>
    <p:extLst>
      <p:ext uri="{BB962C8B-B14F-4D97-AF65-F5344CB8AC3E}">
        <p14:creationId xmlns:p14="http://schemas.microsoft.com/office/powerpoint/2010/main" val="229702735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654937" y="2704114"/>
            <a:ext cx="3116038" cy="5891605"/>
          </a:xfrm>
        </p:spPr>
        <p:txBody>
          <a:bodyPr/>
          <a:lstStyle/>
          <a:p>
            <a:r>
              <a:rPr lang="en-US" sz="1200" dirty="0">
                <a:solidFill>
                  <a:srgbClr val="2E495E"/>
                </a:solidFill>
                <a:latin typeface="Calibri" panose="020F0502020204030204" pitchFamily="34" charset="0"/>
                <a:cs typeface="Calibri" panose="020F0502020204030204" pitchFamily="34" charset="0"/>
              </a:rPr>
              <a:t>Seit 1996 bietet </a:t>
            </a:r>
            <a:r>
              <a:rPr lang="en-US" sz="1200" dirty="0" err="1">
                <a:solidFill>
                  <a:srgbClr val="2E495E"/>
                </a:solidFill>
                <a:latin typeface="Calibri" panose="020F0502020204030204" pitchFamily="34" charset="0"/>
                <a:cs typeface="Calibri" panose="020F0502020204030204" pitchFamily="34" charset="0"/>
              </a:rPr>
              <a:t>Kühne+Nagel </a:t>
            </a:r>
            <a:r>
              <a:rPr lang="en-US" sz="1200" dirty="0">
                <a:solidFill>
                  <a:srgbClr val="2E495E"/>
                </a:solidFill>
                <a:latin typeface="Calibri" panose="020F0502020204030204" pitchFamily="34" charset="0"/>
                <a:cs typeface="Calibri" panose="020F0502020204030204" pitchFamily="34" charset="0"/>
              </a:rPr>
              <a:t>Irland nationalen und internationalen Kunden ein umfassendes Angebot an Speditions- und Logistikdienstleistungen. Die 250 Experten des Unternehmens bieten integrierte und wettbewerbsfähige Supply-Chain-Lösungen, die durch modernste Informationstechnologie unterstützt werden und auf die spezifischen Anforderungen der Kunden zugeschnitten sind.</a:t>
            </a:r>
            <a:endParaRPr lang="hr-BA" sz="1200" dirty="0">
              <a:solidFill>
                <a:srgbClr val="2E495E"/>
              </a:solidFill>
              <a:latin typeface="Calibri" panose="020F0502020204030204" pitchFamily="34" charset="0"/>
              <a:cs typeface="Calibri" panose="020F0502020204030204" pitchFamily="34" charset="0"/>
            </a:endParaRPr>
          </a:p>
          <a:p>
            <a:endParaRPr lang="hr-BA" sz="1200" dirty="0">
              <a:solidFill>
                <a:srgbClr val="2E495E"/>
              </a:solidFill>
              <a:latin typeface="Calibri" panose="020F0502020204030204" pitchFamily="34" charset="0"/>
              <a:cs typeface="Calibri" panose="020F0502020204030204" pitchFamily="34" charset="0"/>
            </a:endParaRPr>
          </a:p>
          <a:p>
            <a:r>
              <a:rPr lang="en-US" sz="1200" dirty="0">
                <a:solidFill>
                  <a:srgbClr val="2E495E"/>
                </a:solidFill>
                <a:latin typeface="Calibri" panose="020F0502020204030204" pitchFamily="34" charset="0"/>
                <a:cs typeface="Calibri" panose="020F0502020204030204" pitchFamily="34" charset="0"/>
              </a:rPr>
              <a:t>Great Place to Work hat </a:t>
            </a:r>
            <a:r>
              <a:rPr lang="en-US" sz="1200" dirty="0" err="1">
                <a:solidFill>
                  <a:srgbClr val="2E495E"/>
                </a:solidFill>
                <a:latin typeface="Calibri" panose="020F0502020204030204" pitchFamily="34" charset="0"/>
                <a:cs typeface="Calibri" panose="020F0502020204030204" pitchFamily="34" charset="0"/>
              </a:rPr>
              <a:t>Kühne+Nagel </a:t>
            </a:r>
            <a:r>
              <a:rPr lang="en-US" sz="1200" dirty="0">
                <a:solidFill>
                  <a:srgbClr val="2E495E"/>
                </a:solidFill>
                <a:latin typeface="Calibri" panose="020F0502020204030204" pitchFamily="34" charset="0"/>
                <a:cs typeface="Calibri" panose="020F0502020204030204" pitchFamily="34" charset="0"/>
              </a:rPr>
              <a:t>Irland im Jahr 2021 bereits zum zehnten Mal in Folge ausgezeichnet. Neben der </a:t>
            </a:r>
            <a:r>
              <a:rPr lang="en-US" sz="1200" dirty="0" err="1">
                <a:solidFill>
                  <a:srgbClr val="2E495E"/>
                </a:solidFill>
                <a:latin typeface="Calibri" panose="020F0502020204030204" pitchFamily="34" charset="0"/>
                <a:cs typeface="Calibri" panose="020F0502020204030204" pitchFamily="34" charset="0"/>
              </a:rPr>
              <a:t>Anerkennung </a:t>
            </a:r>
            <a:r>
              <a:rPr lang="en-US" sz="1200" dirty="0">
                <a:solidFill>
                  <a:srgbClr val="2E495E"/>
                </a:solidFill>
                <a:latin typeface="Calibri" panose="020F0502020204030204" pitchFamily="34" charset="0"/>
                <a:cs typeface="Calibri" panose="020F0502020204030204" pitchFamily="34" charset="0"/>
              </a:rPr>
              <a:t>als einer der besten Arbeitgeber </a:t>
            </a:r>
            <a:r>
              <a:rPr lang="en-US" sz="1200" dirty="0" err="1">
                <a:solidFill>
                  <a:srgbClr val="2E495E"/>
                </a:solidFill>
                <a:latin typeface="Calibri" panose="020F0502020204030204" pitchFamily="34" charset="0"/>
                <a:cs typeface="Calibri" panose="020F0502020204030204" pitchFamily="34" charset="0"/>
              </a:rPr>
              <a:t>Irlands </a:t>
            </a:r>
            <a:r>
              <a:rPr lang="en-US" sz="1200" dirty="0">
                <a:solidFill>
                  <a:srgbClr val="2E495E"/>
                </a:solidFill>
                <a:latin typeface="Calibri" panose="020F0502020204030204" pitchFamily="34" charset="0"/>
                <a:cs typeface="Calibri" panose="020F0502020204030204" pitchFamily="34" charset="0"/>
              </a:rPr>
              <a:t>2021 wurde </a:t>
            </a:r>
            <a:r>
              <a:rPr lang="en-US" sz="1200" dirty="0" err="1">
                <a:solidFill>
                  <a:srgbClr val="2E495E"/>
                </a:solidFill>
                <a:latin typeface="Calibri" panose="020F0502020204030204" pitchFamily="34" charset="0"/>
                <a:cs typeface="Calibri" panose="020F0502020204030204" pitchFamily="34" charset="0"/>
              </a:rPr>
              <a:t>Kühne+Nagel </a:t>
            </a:r>
            <a:r>
              <a:rPr lang="en-US" sz="1200" dirty="0">
                <a:solidFill>
                  <a:srgbClr val="2E495E"/>
                </a:solidFill>
                <a:latin typeface="Calibri" panose="020F0502020204030204" pitchFamily="34" charset="0"/>
                <a:cs typeface="Calibri" panose="020F0502020204030204" pitchFamily="34" charset="0"/>
              </a:rPr>
              <a:t>Irland in diesem Jahr auch als einer der besten Arbeitgeber für Frauen </a:t>
            </a:r>
            <a:r>
              <a:rPr lang="en-US" sz="1200" dirty="0" err="1">
                <a:solidFill>
                  <a:srgbClr val="2E495E"/>
                </a:solidFill>
                <a:latin typeface="Calibri" panose="020F0502020204030204" pitchFamily="34" charset="0"/>
                <a:cs typeface="Calibri" panose="020F0502020204030204" pitchFamily="34" charset="0"/>
              </a:rPr>
              <a:t>ausgezeichnet</a:t>
            </a:r>
            <a:r>
              <a:rPr lang="en-US" sz="1200" dirty="0">
                <a:solidFill>
                  <a:srgbClr val="2E495E"/>
                </a:solidFill>
                <a:latin typeface="Calibri" panose="020F0502020204030204" pitchFamily="34" charset="0"/>
                <a:cs typeface="Calibri" panose="020F0502020204030204" pitchFamily="34" charset="0"/>
              </a:rPr>
              <a:t>.</a:t>
            </a:r>
          </a:p>
          <a:p>
            <a:endParaRPr lang="en-US" sz="1200" dirty="0">
              <a:solidFill>
                <a:srgbClr val="2E495E"/>
              </a:solidFill>
              <a:latin typeface="Calibri" panose="020F0502020204030204" pitchFamily="34" charset="0"/>
              <a:cs typeface="Calibri" panose="020F0502020204030204" pitchFamily="34" charset="0"/>
            </a:endParaRPr>
          </a:p>
          <a:p>
            <a:r>
              <a:rPr lang="en-US" sz="1200" dirty="0">
                <a:solidFill>
                  <a:srgbClr val="2E495E"/>
                </a:solidFill>
                <a:latin typeface="Calibri" panose="020F0502020204030204" pitchFamily="34" charset="0"/>
                <a:cs typeface="Calibri" panose="020F0502020204030204" pitchFamily="34" charset="0"/>
              </a:rPr>
              <a:t>Mit dieser Auszeichnung werden Organisationen gewürdigt, die mehr tun als nur dafür zu sorgen, dass Frauen in ihrer Belegschaft in Bezug auf Entlohnung, Anerkennung, Weiterbildung und Aufstiegschancen fair behandelt werden. </a:t>
            </a:r>
          </a:p>
          <a:p>
            <a:endParaRPr lang="en-US" sz="1200" dirty="0">
              <a:solidFill>
                <a:srgbClr val="2E495E"/>
              </a:solidFill>
              <a:latin typeface="Calibri" panose="020F0502020204030204" pitchFamily="34" charset="0"/>
              <a:cs typeface="Calibri" panose="020F0502020204030204" pitchFamily="34" charset="0"/>
            </a:endParaRPr>
          </a:p>
          <a:p>
            <a:r>
              <a:rPr lang="en-US" sz="1200" dirty="0" err="1">
                <a:solidFill>
                  <a:srgbClr val="2E495E"/>
                </a:solidFill>
                <a:latin typeface="Calibri" panose="020F0502020204030204" pitchFamily="34" charset="0"/>
                <a:cs typeface="Calibri" panose="020F0502020204030204" pitchFamily="34" charset="0"/>
              </a:rPr>
              <a:t>Kühne+Nagel </a:t>
            </a:r>
            <a:r>
              <a:rPr lang="en-US" sz="1200" dirty="0">
                <a:solidFill>
                  <a:srgbClr val="2E495E"/>
                </a:solidFill>
                <a:latin typeface="Calibri" panose="020F0502020204030204" pitchFamily="34" charset="0"/>
                <a:cs typeface="Calibri" panose="020F0502020204030204" pitchFamily="34" charset="0"/>
              </a:rPr>
              <a:t>Irland erhielt die Auszeichnung dafür, dass die Frauen, die mit dem Unternehmen zusammenarbeiten, ständig befähigt und unterstützt werden, ihre beste Arbeit zu leisten, während sie gleichzeitig die Flexibilität erhalten, ihre Prioritäten außerhalb des Arbeitsplatzes zu erfüllen.</a:t>
            </a:r>
          </a:p>
          <a:p>
            <a:endParaRPr lang="hr-BA" sz="1200" dirty="0">
              <a:solidFill>
                <a:srgbClr val="2E495E"/>
              </a:solidFill>
              <a:latin typeface="Calibri" panose="020F0502020204030204" pitchFamily="34" charset="0"/>
              <a:cs typeface="Calibri" panose="020F0502020204030204" pitchFamily="34" charset="0"/>
            </a:endParaRPr>
          </a:p>
          <a:p>
            <a:r>
              <a:rPr lang="en-US" sz="1200" b="0" dirty="0" err="1">
                <a:solidFill>
                  <a:srgbClr val="2E495E"/>
                </a:solidFill>
                <a:effectLst/>
                <a:latin typeface="Calibri" panose="020F0502020204030204" pitchFamily="34" charset="0"/>
                <a:cs typeface="Calibri" panose="020F0502020204030204" pitchFamily="34" charset="0"/>
              </a:rPr>
              <a:t>Kühne+Nagel </a:t>
            </a:r>
            <a:r>
              <a:rPr lang="en-US" sz="1200" b="0" dirty="0">
                <a:solidFill>
                  <a:srgbClr val="2E495E"/>
                </a:solidFill>
                <a:effectLst/>
                <a:latin typeface="Calibri" panose="020F0502020204030204" pitchFamily="34" charset="0"/>
                <a:cs typeface="Calibri" panose="020F0502020204030204" pitchFamily="34" charset="0"/>
              </a:rPr>
              <a:t>ist stolz darauf, ein sicheres und sympathisches Arbeitsumfeld zu schaffen, das auf einer nachhaltigen Vertrauenskultur aufbaut. Dies wurde im Rahmen des Great Place to Work"</a:t>
            </a:r>
            <a:r>
              <a:rPr lang="en-US" sz="1200" b="0" dirty="0" err="1">
                <a:solidFill>
                  <a:srgbClr val="2E495E"/>
                </a:solidFill>
                <a:effectLst/>
                <a:latin typeface="Calibri" panose="020F0502020204030204" pitchFamily="34" charset="0"/>
                <a:cs typeface="Calibri" panose="020F0502020204030204" pitchFamily="34" charset="0"/>
              </a:rPr>
              <a:t>-Programms </a:t>
            </a:r>
            <a:r>
              <a:rPr lang="en-US" sz="1200" b="0" dirty="0">
                <a:solidFill>
                  <a:srgbClr val="2E495E"/>
                </a:solidFill>
                <a:effectLst/>
                <a:latin typeface="Calibri" panose="020F0502020204030204" pitchFamily="34" charset="0"/>
                <a:cs typeface="Calibri" panose="020F0502020204030204" pitchFamily="34" charset="0"/>
              </a:rPr>
              <a:t>bereits zum zehnten Mal in Folge </a:t>
            </a:r>
            <a:r>
              <a:rPr lang="en-US" sz="1200" b="0" dirty="0" err="1">
                <a:solidFill>
                  <a:srgbClr val="2E495E"/>
                </a:solidFill>
                <a:effectLst/>
                <a:latin typeface="Calibri" panose="020F0502020204030204" pitchFamily="34" charset="0"/>
                <a:cs typeface="Calibri" panose="020F0502020204030204" pitchFamily="34" charset="0"/>
              </a:rPr>
              <a:t>ausgezeichnet</a:t>
            </a:r>
            <a:r>
              <a:rPr lang="en-US" sz="1200" b="0" dirty="0">
                <a:solidFill>
                  <a:srgbClr val="2E495E"/>
                </a:solidFill>
                <a:effectLst/>
                <a:latin typeface="Calibri" panose="020F0502020204030204" pitchFamily="34" charset="0"/>
                <a:cs typeface="Calibri" panose="020F0502020204030204" pitchFamily="34" charset="0"/>
              </a:rPr>
              <a:t>.</a:t>
            </a:r>
            <a:endParaRPr lang="hr-BA" sz="1200" b="0" dirty="0">
              <a:solidFill>
                <a:srgbClr val="2E495E"/>
              </a:solidFill>
              <a:effectLst/>
              <a:latin typeface="Calibri" panose="020F0502020204030204" pitchFamily="34" charset="0"/>
              <a:cs typeface="Calibri" panose="020F0502020204030204" pitchFamily="34" charset="0"/>
            </a:endParaRPr>
          </a:p>
          <a:p>
            <a:endParaRPr lang="en-US" sz="1200" dirty="0">
              <a:solidFill>
                <a:srgbClr val="2E495E"/>
              </a:solidFill>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354390"/>
            <a:ext cx="2694087" cy="349177"/>
          </a:xfrm>
          <a:prstGeom prst="rect">
            <a:avLst/>
          </a:prstGeom>
        </p:spPr>
        <p:txBody>
          <a:bodyPr/>
          <a:lstStyle/>
          <a:p>
            <a:r>
              <a:rPr lang="hr-BA" dirty="0"/>
              <a:t>Quellen:</a:t>
            </a:r>
            <a:endParaRPr lang="en-US" dirty="0"/>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t>Unternehmen</a:t>
            </a:r>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en-US" dirty="0" err="1"/>
              <a:t>Kühne+Nagel </a:t>
            </a:r>
            <a:r>
              <a:rPr lang="en-US" dirty="0"/>
              <a:t>Irland</a:t>
            </a:r>
          </a:p>
        </p:txBody>
      </p:sp>
      <p:pic>
        <p:nvPicPr>
          <p:cNvPr id="32" name="Picture Placeholder 31" descr="A group of people posing for a photo&#10;&#10;Description automatically generated">
            <a:extLst>
              <a:ext uri="{FF2B5EF4-FFF2-40B4-BE49-F238E27FC236}">
                <a16:creationId xmlns:a16="http://schemas.microsoft.com/office/drawing/2014/main" id="{CDB1FB4E-C910-B121-E187-047A090A9E0C}"/>
              </a:ext>
            </a:extLst>
          </p:cNvPr>
          <p:cNvPicPr>
            <a:picLocks noGrp="1" noChangeAspect="1"/>
          </p:cNvPicPr>
          <p:nvPr>
            <p:ph type="pic" sz="quarter" idx="66"/>
          </p:nvPr>
        </p:nvPicPr>
        <p:blipFill rotWithShape="1">
          <a:blip r:embed="rId2" cstate="screen">
            <a:extLst>
              <a:ext uri="{28A0092B-C50C-407E-A947-70E740481C1C}">
                <a14:useLocalDpi xmlns:a14="http://schemas.microsoft.com/office/drawing/2010/main"/>
              </a:ext>
            </a:extLst>
          </a:blip>
          <a:srcRect l="-205"/>
          <a:stretch/>
        </p:blipFill>
        <p:spPr>
          <a:xfrm>
            <a:off x="8465" y="6022"/>
            <a:ext cx="5013662" cy="3138283"/>
          </a:xfrm>
          <a:solidFill>
            <a:srgbClr val="F05856"/>
          </a:solidFill>
        </p:spPr>
      </p:pic>
      <p:grpSp>
        <p:nvGrpSpPr>
          <p:cNvPr id="17" name="Group 16">
            <a:extLst>
              <a:ext uri="{FF2B5EF4-FFF2-40B4-BE49-F238E27FC236}">
                <a16:creationId xmlns:a16="http://schemas.microsoft.com/office/drawing/2014/main" id="{03FE64B4-10BA-B54D-85FA-0A11220FF92B}"/>
              </a:ext>
            </a:extLst>
          </p:cNvPr>
          <p:cNvGrpSpPr/>
          <p:nvPr/>
        </p:nvGrpSpPr>
        <p:grpSpPr>
          <a:xfrm>
            <a:off x="2311018" y="7378621"/>
            <a:ext cx="872187" cy="832733"/>
            <a:chOff x="4048369" y="2586650"/>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4048369" y="2586650"/>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081882" y="2723191"/>
              <a:ext cx="805029" cy="464230"/>
            </a:xfrm>
            <a:prstGeom prst="rect">
              <a:avLst/>
            </a:prstGeom>
          </p:spPr>
          <p:txBody>
            <a:bodyPr wrap="none">
              <a:spAutoFit/>
            </a:bodyPr>
            <a:lstStyle/>
            <a:p>
              <a:pPr marL="12700" algn="ctr">
                <a:lnSpc>
                  <a:spcPts val="1420"/>
                </a:lnSpc>
                <a:spcBef>
                  <a:spcPts val="100"/>
                </a:spcBef>
              </a:pPr>
              <a:r>
                <a:rPr lang="en-IE" sz="1300" b="1"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CLICK</a:t>
              </a:r>
            </a:p>
            <a:p>
              <a:pPr marL="12700" algn="ctr">
                <a:lnSpc>
                  <a:spcPts val="1420"/>
                </a:lnSpc>
                <a:spcBef>
                  <a:spcPts val="100"/>
                </a:spcBef>
              </a:pPr>
              <a:r>
                <a:rPr lang="en-IE" sz="1300" b="1"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ANSCHAUEN</a:t>
              </a:r>
              <a:endParaRPr lang="en-IE" sz="1300" b="1" dirty="0">
                <a:solidFill>
                  <a:schemeClr val="bg1"/>
                </a:solidFill>
                <a:latin typeface="Gotham Medium" pitchFamily="2" charset="0"/>
                <a:cs typeface="Gotham Medium" pitchFamily="2" charset="0"/>
              </a:endParaRP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486968"/>
            <a:ext cx="3121713" cy="349177"/>
          </a:xfrm>
          <a:prstGeom prst="rect">
            <a:avLst/>
          </a:prstGeom>
        </p:spPr>
        <p:txBody>
          <a:bodyPr/>
          <a:lstStyle/>
          <a:p>
            <a:pPr>
              <a:lnSpc>
                <a:spcPct val="100000"/>
              </a:lnSpc>
            </a:pPr>
            <a:r>
              <a:rPr lang="en-US" sz="1600" dirty="0"/>
              <a:t>Logistikunternehmen zu einem der besten Arbeitsplätze für Frauen in Irland gewählt</a:t>
            </a: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178271" y="5781438"/>
            <a:ext cx="2935135"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50000"/>
              </a:lnSpc>
              <a:spcBef>
                <a:spcPts val="0"/>
              </a:spcBef>
              <a:buFont typeface="Arial" panose="020B0604020202020204" pitchFamily="34" charset="0"/>
              <a:buChar char="•"/>
            </a:pPr>
            <a:r>
              <a:rPr lang="en-US" sz="700" dirty="0">
                <a:solidFill>
                  <a:schemeClr val="accent1">
                    <a:lumMod val="20000"/>
                    <a:lumOff val="80000"/>
                  </a:schemeClr>
                </a:solidFill>
                <a:hlinkClick r:id="rId3">
                  <a:extLst>
                    <a:ext uri="{A12FA001-AC4F-418D-AE19-62706E023703}">
                      <ahyp:hlinkClr xmlns:ahyp="http://schemas.microsoft.com/office/drawing/2018/hyperlinkcolor" val="tx"/>
                    </a:ext>
                  </a:extLst>
                </a:hlinkClick>
              </a:rPr>
              <a:t>https://ie.kuehne-nagel.com/ </a:t>
            </a:r>
          </a:p>
          <a:p>
            <a:pPr marL="171450" indent="-171450" hangingPunct="1">
              <a:lnSpc>
                <a:spcPct val="150000"/>
              </a:lnSpc>
              <a:spcBef>
                <a:spcPts val="0"/>
              </a:spcBef>
              <a:buFont typeface="Arial" panose="020B0604020202020204" pitchFamily="34" charset="0"/>
              <a:buChar char="•"/>
            </a:pPr>
            <a:r>
              <a:rPr lang="en-US" sz="700" dirty="0">
                <a:solidFill>
                  <a:schemeClr val="accent1">
                    <a:lumMod val="20000"/>
                    <a:lumOff val="80000"/>
                  </a:schemeClr>
                </a:solidFill>
                <a:hlinkClick r:id="rId4">
                  <a:extLst>
                    <a:ext uri="{A12FA001-AC4F-418D-AE19-62706E023703}">
                      <ahyp:hlinkClr xmlns:ahyp="http://schemas.microsoft.com/office/drawing/2018/hyperlinkcolor" val="tx"/>
                    </a:ext>
                  </a:extLst>
                </a:hlinkClick>
              </a:rPr>
              <a:t>https://www.image.ie/agenda/this-logistics-company-was-voted-one-of-the-best-workplaces-for-women-in-ireland-248788 </a:t>
            </a:r>
          </a:p>
          <a:p>
            <a:pPr marL="171450" indent="-171450" hangingPunct="1">
              <a:lnSpc>
                <a:spcPct val="150000"/>
              </a:lnSpc>
              <a:spcBef>
                <a:spcPts val="0"/>
              </a:spcBef>
              <a:buFont typeface="Arial" panose="020B0604020202020204" pitchFamily="34" charset="0"/>
              <a:buChar char="•"/>
            </a:pPr>
            <a:r>
              <a:rPr lang="hr-BA" sz="700" dirty="0">
                <a:solidFill>
                  <a:schemeClr val="accent1">
                    <a:lumMod val="20000"/>
                    <a:lumOff val="80000"/>
                  </a:schemeClr>
                </a:solidFill>
                <a:hlinkClick r:id="rId5">
                  <a:extLst>
                    <a:ext uri="{A12FA001-AC4F-418D-AE19-62706E023703}">
                      <ahyp:hlinkClr xmlns:ahyp="http://schemas.microsoft.com/office/drawing/2018/hyperlinkcolor" val="tx"/>
                    </a:ext>
                  </a:extLst>
                </a:hlinkClick>
              </a:rPr>
              <a:t>https://jobs.kuehne-nagel.com/global/en/blogarticle/let-s-open-our-minds-during-the-international-women-s-week   </a:t>
            </a:r>
          </a:p>
          <a:p>
            <a:pPr marL="171450" indent="-171450" hangingPunct="1">
              <a:lnSpc>
                <a:spcPct val="150000"/>
              </a:lnSpc>
              <a:spcBef>
                <a:spcPts val="0"/>
              </a:spcBef>
              <a:buFont typeface="Arial" panose="020B0604020202020204" pitchFamily="34" charset="0"/>
              <a:buChar char="•"/>
            </a:pPr>
            <a:r>
              <a:rPr lang="hr-BA" sz="700" dirty="0">
                <a:solidFill>
                  <a:schemeClr val="accent1">
                    <a:lumMod val="20000"/>
                    <a:lumOff val="80000"/>
                  </a:schemeClr>
                </a:solidFill>
                <a:hlinkClick r:id="rId6">
                  <a:extLst>
                    <a:ext uri="{A12FA001-AC4F-418D-AE19-62706E023703}">
                      <ahyp:hlinkClr xmlns:ahyp="http://schemas.microsoft.com/office/drawing/2018/hyperlinkcolor" val="tx"/>
                    </a:ext>
                  </a:extLst>
                </a:hlinkClick>
              </a:rPr>
              <a:t>https://2019-annual-report.kuehne-nagel.com/sustainability/making-the-difference/raising-diversity-awareness </a:t>
            </a:r>
            <a:endParaRPr lang="en-US" sz="700" dirty="0">
              <a:solidFill>
                <a:schemeClr val="accent1">
                  <a:lumMod val="20000"/>
                  <a:lumOff val="80000"/>
                </a:schemeClr>
              </a:solidFill>
            </a:endParaRPr>
          </a:p>
        </p:txBody>
      </p:sp>
      <p:pic>
        <p:nvPicPr>
          <p:cNvPr id="28" name="Picture 27" descr="Text&#10;&#10;Description automatically generated">
            <a:hlinkClick r:id="rId7"/>
            <a:extLst>
              <a:ext uri="{FF2B5EF4-FFF2-40B4-BE49-F238E27FC236}">
                <a16:creationId xmlns:a16="http://schemas.microsoft.com/office/drawing/2014/main" id="{3E73FA2A-B568-BF4D-9A04-6CF95B7FAACA}"/>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25319" y="8379054"/>
            <a:ext cx="1821529" cy="355122"/>
          </a:xfrm>
          <a:prstGeom prst="rect">
            <a:avLst/>
          </a:prstGeom>
        </p:spPr>
      </p:pic>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22766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dirty="0"/>
              <a:t>Entlohnung, Anerkennung, Ausbildung und Aufstiegsmöglichkeiten </a:t>
            </a:r>
            <a:r>
              <a:rPr lang="hr-BA" dirty="0"/>
              <a:t>für Frauen</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321" name="Picture 320" descr="Text&#10;&#10;Description automatically generated">
            <a:hlinkClick r:id="rId7"/>
            <a:extLst>
              <a:ext uri="{FF2B5EF4-FFF2-40B4-BE49-F238E27FC236}">
                <a16:creationId xmlns:a16="http://schemas.microsoft.com/office/drawing/2014/main" id="{52746B17-6717-D74B-D90E-EA8D1AC7B5A4}"/>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817829" y="1397602"/>
            <a:ext cx="1821529" cy="355122"/>
          </a:xfrm>
          <a:prstGeom prst="rect">
            <a:avLst/>
          </a:prstGeom>
        </p:spPr>
      </p:pic>
    </p:spTree>
    <p:extLst>
      <p:ext uri="{BB962C8B-B14F-4D97-AF65-F5344CB8AC3E}">
        <p14:creationId xmlns:p14="http://schemas.microsoft.com/office/powerpoint/2010/main" val="812882933"/>
      </p:ext>
    </p:extLst>
  </p:cSld>
  <p:clrMapOvr>
    <a:masterClrMapping/>
  </p:clrMapOvr>
  <p:transition spd="med"/>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p:txBody>
          <a:bodyPr/>
          <a:lstStyle/>
          <a:p>
            <a:r>
              <a:rPr lang="hr-BA" sz="1400" b="1" dirty="0">
                <a:solidFill>
                  <a:srgbClr val="2E495E"/>
                </a:solidFill>
                <a:latin typeface="Calibri" panose="020F0502020204030204" pitchFamily="34" charset="0"/>
                <a:cs typeface="Calibri" panose="020F0502020204030204" pitchFamily="34" charset="0"/>
              </a:rPr>
              <a:t>Frauenfreundliche Politik, kombiniert mit einem hohen Vertrauensindex</a:t>
            </a:r>
            <a:endParaRPr lang="en-US" sz="1400" b="1" dirty="0">
              <a:solidFill>
                <a:srgbClr val="2E495E"/>
              </a:solidFill>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60496" y="1259979"/>
            <a:ext cx="5435600" cy="1219983"/>
          </a:xfrm>
        </p:spPr>
        <p:txBody>
          <a:bodyPr/>
          <a:lstStyle/>
          <a:p>
            <a:r>
              <a:rPr lang="en-US" sz="1200" b="0" dirty="0">
                <a:solidFill>
                  <a:srgbClr val="2E495E"/>
                </a:solidFill>
                <a:effectLst/>
                <a:latin typeface="Calibri" panose="020F0502020204030204" pitchFamily="34" charset="0"/>
                <a:cs typeface="Calibri" panose="020F0502020204030204" pitchFamily="34" charset="0"/>
              </a:rPr>
              <a:t>Bei der Prüfung für die Preisverleihung wurde festgestellt, dass </a:t>
            </a:r>
            <a:r>
              <a:rPr lang="en-US" sz="1200" b="0" dirty="0" err="1">
                <a:solidFill>
                  <a:srgbClr val="2E495E"/>
                </a:solidFill>
                <a:effectLst/>
                <a:latin typeface="Calibri" panose="020F0502020204030204" pitchFamily="34" charset="0"/>
                <a:cs typeface="Calibri" panose="020F0502020204030204" pitchFamily="34" charset="0"/>
              </a:rPr>
              <a:t>Kühne+Nagel </a:t>
            </a:r>
            <a:r>
              <a:rPr lang="en-US" sz="1200" b="0" dirty="0">
                <a:solidFill>
                  <a:srgbClr val="2E495E"/>
                </a:solidFill>
                <a:effectLst/>
                <a:latin typeface="Calibri" panose="020F0502020204030204" pitchFamily="34" charset="0"/>
                <a:cs typeface="Calibri" panose="020F0502020204030204" pitchFamily="34" charset="0"/>
              </a:rPr>
              <a:t>über frauenfreundliche Strategien und Praktiken verfügt, einschließlich der Förderung einer stärkeren Beteiligung von Frauen an Führungspositionen, Aktivierungsmaßnahmen zur Unterstützung des Wiedereinstiegs in das Berufsleben und innovative Ansätze zur Förderung weiblicher Talente. </a:t>
            </a:r>
            <a:endParaRPr lang="hr-BA" sz="1200" b="0" dirty="0">
              <a:solidFill>
                <a:srgbClr val="2E495E"/>
              </a:solidFill>
              <a:effectLst/>
              <a:latin typeface="Calibri" panose="020F0502020204030204" pitchFamily="34" charset="0"/>
              <a:cs typeface="Calibri" panose="020F0502020204030204" pitchFamily="34" charset="0"/>
            </a:endParaRPr>
          </a:p>
          <a:p>
            <a:r>
              <a:rPr lang="en-US" sz="1200" b="0" dirty="0">
                <a:solidFill>
                  <a:srgbClr val="2E495E"/>
                </a:solidFill>
                <a:effectLst/>
                <a:latin typeface="Calibri" panose="020F0502020204030204" pitchFamily="34" charset="0"/>
                <a:cs typeface="Calibri" panose="020F0502020204030204" pitchFamily="34" charset="0"/>
              </a:rPr>
              <a:t>Sie hatten auch einen extrem hohen Vertrauensindex von 70 Prozent unter den weiblichen Befragten, als sie zum Arbeitsumfeld befragt wurden.</a:t>
            </a:r>
            <a:endParaRPr lang="hr-BA" sz="1200" b="0" dirty="0">
              <a:solidFill>
                <a:srgbClr val="2E495E"/>
              </a:solidFill>
              <a:effectLst/>
              <a:latin typeface="Calibri" panose="020F0502020204030204" pitchFamily="34" charset="0"/>
              <a:cs typeface="Calibri" panose="020F0502020204030204" pitchFamily="34" charset="0"/>
            </a:endParaRPr>
          </a:p>
          <a:p>
            <a:endParaRPr lang="hr-BA" sz="1200" dirty="0">
              <a:solidFill>
                <a:srgbClr val="2E495E"/>
              </a:solidFill>
              <a:latin typeface="Calibri" panose="020F0502020204030204" pitchFamily="34" charset="0"/>
              <a:cs typeface="Calibri" panose="020F0502020204030204" pitchFamily="34" charset="0"/>
            </a:endParaRPr>
          </a:p>
          <a:p>
            <a:r>
              <a:rPr lang="en-US" sz="1200" b="0" dirty="0" err="1">
                <a:solidFill>
                  <a:srgbClr val="2E495E"/>
                </a:solidFill>
                <a:effectLst/>
                <a:latin typeface="Calibri" panose="020F0502020204030204" pitchFamily="34" charset="0"/>
                <a:cs typeface="Calibri" panose="020F0502020204030204" pitchFamily="34" charset="0"/>
              </a:rPr>
              <a:t>Kühne+Nagel </a:t>
            </a:r>
            <a:r>
              <a:rPr lang="en-US" sz="1200" b="0" dirty="0">
                <a:solidFill>
                  <a:srgbClr val="2E495E"/>
                </a:solidFill>
                <a:effectLst/>
                <a:latin typeface="Calibri" panose="020F0502020204030204" pitchFamily="34" charset="0"/>
                <a:cs typeface="Calibri" panose="020F0502020204030204" pitchFamily="34" charset="0"/>
              </a:rPr>
              <a:t>stellt </a:t>
            </a:r>
            <a:r>
              <a:rPr lang="hr-BA" sz="1200" b="0" dirty="0">
                <a:solidFill>
                  <a:srgbClr val="2E495E"/>
                </a:solidFill>
                <a:effectLst/>
                <a:latin typeface="Calibri" panose="020F0502020204030204" pitchFamily="34" charset="0"/>
                <a:cs typeface="Calibri" panose="020F0502020204030204" pitchFamily="34" charset="0"/>
              </a:rPr>
              <a:t>häufig </a:t>
            </a:r>
            <a:r>
              <a:rPr lang="en-US" sz="1200" b="0" dirty="0">
                <a:solidFill>
                  <a:srgbClr val="2E495E"/>
                </a:solidFill>
                <a:effectLst/>
                <a:latin typeface="Calibri" panose="020F0502020204030204" pitchFamily="34" charset="0"/>
                <a:cs typeface="Calibri" panose="020F0502020204030204" pitchFamily="34" charset="0"/>
              </a:rPr>
              <a:t>neue Mitarbeiter für eine Vielzahl von Positionen ein. Wenn Sie sich bewerben möchten, können Sie dies </a:t>
            </a:r>
            <a:r>
              <a:rPr lang="en-US" sz="1200" b="0" dirty="0">
                <a:solidFill>
                  <a:srgbClr val="2E495E"/>
                </a:solidFill>
                <a:effectLst/>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hier </a:t>
            </a:r>
            <a:r>
              <a:rPr lang="en-US" sz="1200" b="0" dirty="0">
                <a:solidFill>
                  <a:srgbClr val="2E495E"/>
                </a:solidFill>
                <a:effectLst/>
                <a:latin typeface="Calibri" panose="020F0502020204030204" pitchFamily="34" charset="0"/>
                <a:cs typeface="Calibri" panose="020F0502020204030204" pitchFamily="34" charset="0"/>
              </a:rPr>
              <a:t>tun</a:t>
            </a:r>
            <a:endParaRPr lang="en-US" sz="1200" dirty="0">
              <a:solidFill>
                <a:srgbClr val="2E495E"/>
              </a:solidFill>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60496" y="4861342"/>
            <a:ext cx="5435600" cy="446871"/>
          </a:xfrm>
        </p:spPr>
        <p:txBody>
          <a:bodyPr/>
          <a:lstStyle/>
          <a:p>
            <a:pPr fontAlgn="base"/>
            <a:r>
              <a:rPr lang="hr-BA" sz="1400" b="1" dirty="0">
                <a:solidFill>
                  <a:srgbClr val="2E495E"/>
                </a:solidFill>
                <a:latin typeface="Calibri" panose="020F0502020204030204" pitchFamily="34" charset="0"/>
                <a:cs typeface="Calibri" panose="020F0502020204030204" pitchFamily="34" charset="0"/>
              </a:rPr>
              <a:t>Ein Blog voller inspirierender Geschichten von Logistikfachfrauen</a:t>
            </a:r>
            <a:endParaRPr lang="en-IE" sz="1400" b="1" dirty="0">
              <a:solidFill>
                <a:srgbClr val="2E495E"/>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860496" y="5470105"/>
            <a:ext cx="5435600" cy="2743062"/>
          </a:xfrm>
        </p:spPr>
        <p:txBody>
          <a:bodyPr numCol="1"/>
          <a:lstStyle/>
          <a:p>
            <a:r>
              <a:rPr lang="hr-BA" sz="1200" dirty="0">
                <a:solidFill>
                  <a:srgbClr val="2E495E"/>
                </a:solidFill>
                <a:latin typeface="Calibri" panose="020F0502020204030204" pitchFamily="34" charset="0"/>
                <a:cs typeface="Calibri" panose="020F0502020204030204" pitchFamily="34" charset="0"/>
              </a:rPr>
              <a:t>Auf ihrer Website </a:t>
            </a:r>
            <a:r>
              <a:rPr lang="hr-BA" sz="1200" b="0" dirty="0">
                <a:solidFill>
                  <a:srgbClr val="2E495E"/>
                </a:solidFill>
                <a:effectLst/>
                <a:latin typeface="Calibri" panose="020F0502020204030204" pitchFamily="34" charset="0"/>
                <a:cs typeface="Calibri" panose="020F0502020204030204" pitchFamily="34" charset="0"/>
              </a:rPr>
              <a:t>machen </a:t>
            </a:r>
            <a:r>
              <a:rPr lang="en-US" sz="1200" b="0" dirty="0" err="1">
                <a:solidFill>
                  <a:srgbClr val="2E495E"/>
                </a:solidFill>
                <a:effectLst/>
                <a:latin typeface="Calibri" panose="020F0502020204030204" pitchFamily="34" charset="0"/>
                <a:cs typeface="Calibri" panose="020F0502020204030204" pitchFamily="34" charset="0"/>
              </a:rPr>
              <a:t>Kühne+Nagel </a:t>
            </a:r>
            <a:r>
              <a:rPr lang="hr-BA" sz="1200" b="0" dirty="0">
                <a:solidFill>
                  <a:srgbClr val="2E495E"/>
                </a:solidFill>
                <a:effectLst/>
                <a:latin typeface="Calibri" panose="020F0502020204030204" pitchFamily="34" charset="0"/>
                <a:cs typeface="Calibri" panose="020F0502020204030204" pitchFamily="34" charset="0"/>
              </a:rPr>
              <a:t>auf Frauen in der Logistik aufmerksam und setzen sich für sie ein, indem sie Geschichten von weiblichen Logistikern erzählen und so Frauen weiter inspirieren.</a:t>
            </a:r>
          </a:p>
          <a:p>
            <a:endParaRPr lang="hr-BA" sz="1200" dirty="0">
              <a:solidFill>
                <a:srgbClr val="2E495E"/>
              </a:solidFill>
              <a:latin typeface="Calibri" panose="020F0502020204030204" pitchFamily="34" charset="0"/>
              <a:cs typeface="Calibri" panose="020F0502020204030204" pitchFamily="34" charset="0"/>
            </a:endParaRPr>
          </a:p>
          <a:p>
            <a:r>
              <a:rPr lang="hr-BA" sz="1200" dirty="0">
                <a:solidFill>
                  <a:srgbClr val="2E495E"/>
                </a:solidFill>
                <a:latin typeface="Calibri" panose="020F0502020204030204" pitchFamily="34" charset="0"/>
                <a:cs typeface="Calibri" panose="020F0502020204030204" pitchFamily="34" charset="0"/>
              </a:rPr>
              <a:t>Lesen Sie den Blog von </a:t>
            </a:r>
            <a:r>
              <a:rPr lang="en-US" sz="1200" dirty="0">
                <a:solidFill>
                  <a:srgbClr val="2E495E"/>
                </a:solidFill>
                <a:effectLst/>
                <a:latin typeface="Calibri" panose="020F0502020204030204" pitchFamily="34" charset="0"/>
                <a:cs typeface="Calibri" panose="020F0502020204030204" pitchFamily="34" charset="0"/>
              </a:rPr>
              <a:t>Senior Vice President Human Resources, Region Asien-Pazifik.  Claudine arbeitet seit über 16 Jahren für </a:t>
            </a:r>
            <a:r>
              <a:rPr lang="en-US" sz="1200" dirty="0" err="1">
                <a:solidFill>
                  <a:srgbClr val="2E495E"/>
                </a:solidFill>
                <a:effectLst/>
                <a:latin typeface="Calibri" panose="020F0502020204030204" pitchFamily="34" charset="0"/>
                <a:cs typeface="Calibri" panose="020F0502020204030204" pitchFamily="34" charset="0"/>
              </a:rPr>
              <a:t>Kühne+Nagel</a:t>
            </a:r>
            <a:r>
              <a:rPr lang="en-US" sz="1200" dirty="0">
                <a:solidFill>
                  <a:srgbClr val="2E495E"/>
                </a:solidFill>
                <a:effectLst/>
                <a:latin typeface="Calibri" panose="020F0502020204030204" pitchFamily="34" charset="0"/>
                <a:cs typeface="Calibri" panose="020F0502020204030204" pitchFamily="34" charset="0"/>
              </a:rPr>
              <a:t>. Claudine begann bei </a:t>
            </a:r>
            <a:r>
              <a:rPr lang="en-US" sz="1200" dirty="0" err="1">
                <a:solidFill>
                  <a:srgbClr val="2E495E"/>
                </a:solidFill>
                <a:effectLst/>
                <a:latin typeface="Calibri" panose="020F0502020204030204" pitchFamily="34" charset="0"/>
                <a:cs typeface="Calibri" panose="020F0502020204030204" pitchFamily="34" charset="0"/>
              </a:rPr>
              <a:t>Kühne+Nagel </a:t>
            </a:r>
            <a:r>
              <a:rPr lang="en-US" sz="1200" dirty="0">
                <a:solidFill>
                  <a:srgbClr val="2E495E"/>
                </a:solidFill>
                <a:effectLst/>
                <a:latin typeface="Calibri" panose="020F0502020204030204" pitchFamily="34" charset="0"/>
                <a:cs typeface="Calibri" panose="020F0502020204030204" pitchFamily="34" charset="0"/>
              </a:rPr>
              <a:t>UK, dann bei </a:t>
            </a:r>
            <a:r>
              <a:rPr lang="en-US" sz="1200" dirty="0" err="1">
                <a:solidFill>
                  <a:srgbClr val="2E495E"/>
                </a:solidFill>
                <a:effectLst/>
                <a:latin typeface="Calibri" panose="020F0502020204030204" pitchFamily="34" charset="0"/>
                <a:cs typeface="Calibri" panose="020F0502020204030204" pitchFamily="34" charset="0"/>
              </a:rPr>
              <a:t>Kühne+Nagel </a:t>
            </a:r>
            <a:r>
              <a:rPr lang="en-US" sz="1200" dirty="0">
                <a:solidFill>
                  <a:srgbClr val="2E495E"/>
                </a:solidFill>
                <a:effectLst/>
                <a:latin typeface="Calibri" panose="020F0502020204030204" pitchFamily="34" charset="0"/>
                <a:cs typeface="Calibri" panose="020F0502020204030204" pitchFamily="34" charset="0"/>
              </a:rPr>
              <a:t>Nordwesteuropa und schliesslich in unserem Hauptsitz in </a:t>
            </a:r>
            <a:r>
              <a:rPr lang="en-US" sz="1200" dirty="0" err="1">
                <a:solidFill>
                  <a:srgbClr val="2E495E"/>
                </a:solidFill>
                <a:effectLst/>
                <a:latin typeface="Calibri" panose="020F0502020204030204" pitchFamily="34" charset="0"/>
                <a:cs typeface="Calibri" panose="020F0502020204030204" pitchFamily="34" charset="0"/>
              </a:rPr>
              <a:t>Schindellegi</a:t>
            </a:r>
            <a:r>
              <a:rPr lang="en-US" sz="1200" dirty="0">
                <a:solidFill>
                  <a:srgbClr val="2E495E"/>
                </a:solidFill>
                <a:effectLst/>
                <a:latin typeface="Calibri" panose="020F0502020204030204" pitchFamily="34" charset="0"/>
                <a:cs typeface="Calibri" panose="020F0502020204030204" pitchFamily="34" charset="0"/>
              </a:rPr>
              <a:t>.  In ihrer derzeitigen Funktion ist Claudine in Singapur tätig</a:t>
            </a:r>
            <a:r>
              <a:rPr lang="hr-BA" sz="1200" dirty="0">
                <a:solidFill>
                  <a:srgbClr val="2E495E"/>
                </a:solidFill>
                <a:effectLst/>
                <a:latin typeface="Calibri" panose="020F0502020204030204" pitchFamily="34" charset="0"/>
                <a:cs typeface="Calibri" panose="020F0502020204030204" pitchFamily="34" charset="0"/>
              </a:rPr>
              <a:t>:</a:t>
            </a:r>
          </a:p>
          <a:p>
            <a:pPr algn="ctr"/>
            <a:endParaRPr lang="en-US" sz="1400" b="1" dirty="0">
              <a:solidFill>
                <a:srgbClr val="2E495E"/>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endParaRPr>
          </a:p>
          <a:p>
            <a:pPr algn="ctr"/>
            <a:r>
              <a:rPr lang="en-US" sz="1400" b="1" dirty="0">
                <a:solidFill>
                  <a:srgbClr val="2E495E"/>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Neugierde ist von Vorteil</a:t>
            </a:r>
            <a:endParaRPr lang="hr-BA" sz="1400" b="1" dirty="0">
              <a:solidFill>
                <a:srgbClr val="2E495E"/>
              </a:solidFill>
              <a:latin typeface="Calibri" panose="020F0502020204030204" pitchFamily="34" charset="0"/>
              <a:cs typeface="Calibri" panose="020F0502020204030204" pitchFamily="34" charset="0"/>
            </a:endParaRPr>
          </a:p>
          <a:p>
            <a:pPr algn="ctr"/>
            <a:endParaRPr lang="hr-BA" sz="1200" b="1" dirty="0">
              <a:solidFill>
                <a:srgbClr val="2E495E"/>
              </a:solidFill>
              <a:latin typeface="Calibri" panose="020F0502020204030204" pitchFamily="34" charset="0"/>
              <a:cs typeface="Calibri" panose="020F0502020204030204" pitchFamily="34" charset="0"/>
            </a:endParaRPr>
          </a:p>
          <a:p>
            <a:pPr algn="ctr"/>
            <a:r>
              <a:rPr lang="en-GB" sz="1200" b="1" dirty="0">
                <a:solidFill>
                  <a:srgbClr val="2E495E"/>
                </a:solidFill>
                <a:latin typeface="Calibri" panose="020F0502020204030204" pitchFamily="34" charset="0"/>
                <a:cs typeface="Calibri" panose="020F0502020204030204" pitchFamily="34" charset="0"/>
              </a:rPr>
              <a:t>Was </a:t>
            </a:r>
            <a:r>
              <a:rPr lang="hr-BA" sz="1200" b="1" dirty="0">
                <a:solidFill>
                  <a:srgbClr val="2E495E"/>
                </a:solidFill>
                <a:latin typeface="Calibri" panose="020F0502020204030204" pitchFamily="34" charset="0"/>
                <a:cs typeface="Calibri" panose="020F0502020204030204" pitchFamily="34" charset="0"/>
              </a:rPr>
              <a:t>sie zu ihren weiblichen Kollegen sagt:</a:t>
            </a:r>
          </a:p>
          <a:p>
            <a:pPr algn="ctr"/>
            <a:endParaRPr lang="hr-BA" sz="1200" b="1" dirty="0">
              <a:solidFill>
                <a:srgbClr val="2E495E"/>
              </a:solidFill>
              <a:latin typeface="Calibri" panose="020F0502020204030204" pitchFamily="34" charset="0"/>
              <a:cs typeface="Calibri" panose="020F0502020204030204" pitchFamily="34" charset="0"/>
            </a:endParaRPr>
          </a:p>
          <a:p>
            <a:pPr algn="ctr"/>
            <a:r>
              <a:rPr lang="en-US" sz="1200" i="1" dirty="0">
                <a:solidFill>
                  <a:srgbClr val="2E495E"/>
                </a:solidFill>
                <a:effectLst/>
                <a:latin typeface="Calibri" panose="020F0502020204030204" pitchFamily="34" charset="0"/>
                <a:cs typeface="Calibri" panose="020F0502020204030204" pitchFamily="34" charset="0"/>
              </a:rPr>
              <a:t> "Sprich lauter, rede ein bisschen lauter, sei ein bisschen stolzer.  Denken Sie daran, dass Sie genauso fähig und wertvoll sind wie die andere Hälfte der Welt.  Kennen Sie die Menschen, die Ihnen ein sinnvolles Feedback geben können, und hören Sie zu, auch wenn es weh tut.  Kämpfen Sie als Frau, das ist eine Stärke </a:t>
            </a:r>
            <a:r>
              <a:rPr lang="hr-BA" sz="1200" i="1" dirty="0">
                <a:solidFill>
                  <a:srgbClr val="2E495E"/>
                </a:solidFill>
                <a:effectLst/>
                <a:latin typeface="Calibri" panose="020F0502020204030204" pitchFamily="34" charset="0"/>
                <a:cs typeface="Calibri" panose="020F0502020204030204" pitchFamily="34" charset="0"/>
              </a:rPr>
              <a:t>..."</a:t>
            </a:r>
            <a:endParaRPr lang="hr-BA" sz="1200" b="1" i="1" dirty="0">
              <a:solidFill>
                <a:srgbClr val="2E495E"/>
              </a:solidFill>
              <a:latin typeface="Calibri" panose="020F0502020204030204" pitchFamily="34" charset="0"/>
              <a:cs typeface="Calibri" panose="020F0502020204030204" pitchFamily="34" charset="0"/>
            </a:endParaRPr>
          </a:p>
          <a:p>
            <a:endParaRPr lang="en-US" sz="1200" b="1" dirty="0">
              <a:solidFill>
                <a:srgbClr val="2E495E"/>
              </a:solidFill>
              <a:latin typeface="Calibri" panose="020F0502020204030204" pitchFamily="34" charset="0"/>
              <a:cs typeface="Calibri" panose="020F0502020204030204" pitchFamily="34" charset="0"/>
            </a:endParaRPr>
          </a:p>
          <a:p>
            <a:endParaRPr lang="en-US" sz="1200" dirty="0">
              <a:solidFill>
                <a:srgbClr val="2E495E"/>
              </a:solidFill>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solidFill>
                  <a:srgbClr val="2E495E"/>
                </a:solidFill>
              </a:endParaRPr>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solidFill>
                  <a:srgbClr val="2E495E"/>
                </a:solidFill>
              </a:endParaRPr>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solidFill>
                  <a:srgbClr val="2E495E"/>
                </a:solidFill>
              </a:endParaRPr>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solidFill>
                  <a:srgbClr val="2E495E"/>
                </a:solidFill>
              </a:endParaRPr>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solidFill>
                  <a:srgbClr val="2E495E"/>
                </a:solidFill>
              </a:endParaRPr>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solidFill>
                  <a:srgbClr val="2E495E"/>
                </a:solidFill>
              </a:endParaRPr>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solidFill>
                  <a:srgbClr val="2E495E"/>
                </a:solidFill>
              </a:endParaRPr>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solidFill>
                  <a:srgbClr val="2E495E"/>
                </a:solidFill>
              </a:endParaRPr>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solidFill>
                  <a:srgbClr val="2E495E"/>
                </a:solidFill>
              </a:endParaRPr>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solidFill>
                <a:srgbClr val="2E495E"/>
              </a:solidFill>
            </a:endParaRPr>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222118" y="927722"/>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E495E"/>
                </a:solidFill>
              </a:endParaRPr>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222118" y="5033852"/>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E495E"/>
                </a:solidFill>
              </a:endParaRPr>
            </a:p>
          </p:txBody>
        </p:sp>
      </p:grpSp>
      <p:pic>
        <p:nvPicPr>
          <p:cNvPr id="12" name="Picture 11" descr="A picture containing text, businesscard&#10;&#10;Description automatically generated">
            <a:extLst>
              <a:ext uri="{FF2B5EF4-FFF2-40B4-BE49-F238E27FC236}">
                <a16:creationId xmlns:a16="http://schemas.microsoft.com/office/drawing/2014/main" id="{6575D255-77D7-74FD-FA25-D5F125C6B6F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3105427"/>
            <a:ext cx="6858000" cy="1584223"/>
          </a:xfrm>
          <a:prstGeom prst="rect">
            <a:avLst/>
          </a:prstGeom>
        </p:spPr>
      </p:pic>
    </p:spTree>
    <p:extLst>
      <p:ext uri="{BB962C8B-B14F-4D97-AF65-F5344CB8AC3E}">
        <p14:creationId xmlns:p14="http://schemas.microsoft.com/office/powerpoint/2010/main" val="3221545079"/>
      </p:ext>
    </p:extLst>
  </p:cSld>
  <p:clrMapOvr>
    <a:masterClrMapping/>
  </p:clrMapOvr>
  <p:transition spd="med"/>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886927" y="3467478"/>
            <a:ext cx="5430160" cy="348400"/>
          </a:xfrm>
        </p:spPr>
        <p:txBody>
          <a:bodyPr/>
          <a:lstStyle/>
          <a:p>
            <a:r>
              <a:rPr lang="en-US" sz="1400" b="1" dirty="0" err="1">
                <a:latin typeface="Gotham Medium"/>
                <a:cs typeface="Calibri" panose="020F0502020204030204" pitchFamily="34" charset="0"/>
              </a:rPr>
              <a:t>Programm </a:t>
            </a:r>
            <a:r>
              <a:rPr lang="en-US" sz="1400" b="1" dirty="0" err="1">
                <a:solidFill>
                  <a:srgbClr val="2E495E"/>
                </a:solidFill>
                <a:latin typeface="Gotham Medium"/>
                <a:cs typeface="Calibri" panose="020F0502020204030204" pitchFamily="34" charset="0"/>
              </a:rPr>
              <a:t>Gleichgewicht+Zugehörigkeit</a:t>
            </a:r>
            <a:endParaRPr lang="en-US" sz="1400" b="1"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726967" y="3977773"/>
            <a:ext cx="6131033" cy="2652700"/>
          </a:xfrm>
        </p:spPr>
        <p:txBody>
          <a:bodyPr/>
          <a:lstStyle/>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"Als Teil unserer Transformationsreise haben wir im vergangenen Jahr unser Programm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Balance+Belonging ins Leben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gerufen. In den vergangenen Jahren und Monaten haben sich Dutzende von Kolleginnen und Kollegen auf der ganzen Welt dem Geist und der Arbeit von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Balance+Belonging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innerhalb von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Kühne+Nagel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verschrieben und regionale und globale Teams gebildet, die sich der Verwirklichung unseres Ziels einer gerechten und integrativen Organisation widmen. </a:t>
            </a:r>
          </a:p>
          <a:p>
            <a:endParaRPr lang="en-US" dirty="0">
              <a:solidFill>
                <a:srgbClr val="2E495E"/>
              </a:solidFill>
              <a:latin typeface="Calibri" panose="020F0502020204030204" pitchFamily="34" charset="0"/>
              <a:ea typeface="Calibri" panose="020F0502020204030204" pitchFamily="34" charset="0"/>
              <a:cs typeface="Calibri" panose="020F0502020204030204" pitchFamily="34" charset="0"/>
            </a:endParaRP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Wir bauen auf dieser Arbeit auf und treiben unser Programm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Balance+Belonging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weiter voran:</a:t>
            </a:r>
          </a:p>
          <a:p>
            <a:endParaRPr lang="en-US" dirty="0">
              <a:solidFill>
                <a:srgbClr val="2E495E"/>
              </a:solidFill>
              <a:latin typeface="Calibri" panose="020F0502020204030204" pitchFamily="34" charset="0"/>
              <a:ea typeface="Calibri" panose="020F0502020204030204" pitchFamily="34" charset="0"/>
              <a:cs typeface="Calibri" panose="020F0502020204030204" pitchFamily="34" charset="0"/>
            </a:endParaRP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Wir hören unseren Kollegen auf der ganzen Welt zu, beginnend mit einer globalen Umfrage im Jahr 2020, die Probleme und Möglichkeiten aufzeigen wird; </a:t>
            </a: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Miteinander lernen, beginnend mit einer Workshop-Reihe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Balance+Belonging"</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die für unser globales Führungsteam entwickelt wurde und sich mit Vorurteilen und anderen Hindernissen für die Zugehörigkeit, mit der Gestaltung stärkerer und integrativerer Teams und mit integrativer Führung beschäftigt;</a:t>
            </a: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Gestaltung und Änderung von Prozessen, Richtlinien und Programmen in den Bereichen Rekrutierung + Bewerbungsgespräche, Einstellung + Onboarding, Talententwicklung, Beförderung + Nachfolgeplanung, Work-Life-Integration, Fernarbeit + Reisen sowie Belohnung + Anerkennung; und</a:t>
            </a: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Durch Care, unser Kultur- und Engagementprogramm, das Kollegen auf der ganzen Welt dazu einlädt, Verantwortung zu übernehmen und zu handeln.</a:t>
            </a:r>
          </a:p>
          <a:p>
            <a:endParaRPr lang="en-US" dirty="0">
              <a:solidFill>
                <a:srgbClr val="2E495E"/>
              </a:solidFill>
              <a:latin typeface="Calibri" panose="020F0502020204030204" pitchFamily="34" charset="0"/>
              <a:ea typeface="Calibri" panose="020F0502020204030204" pitchFamily="34" charset="0"/>
              <a:cs typeface="Calibri" panose="020F0502020204030204" pitchFamily="34" charset="0"/>
            </a:endParaRP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Bei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Kühne+Nagel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streben wir eine Zukunft an, die mit Sorgfalt und Gerechtigkeit für alle gestaltet wird. )</a:t>
            </a:r>
            <a:r>
              <a:rPr lang="hr-BA" dirty="0">
                <a:solidFill>
                  <a:srgbClr val="2E495E"/>
                </a:solidFill>
                <a:latin typeface="Calibri" panose="020F0502020204030204" pitchFamily="34" charset="0"/>
                <a:ea typeface="Calibri" panose="020F0502020204030204" pitchFamily="34" charset="0"/>
                <a:cs typeface="Calibri" panose="020F0502020204030204" pitchFamily="34" charset="0"/>
              </a:rPr>
              <a:t>",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Die Kühne+Nagel-Geschäftsführung</a:t>
            </a: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August 2020</a:t>
            </a:r>
          </a:p>
          <a:p>
            <a:endParaRPr lang="en-US" dirty="0">
              <a:solidFill>
                <a:srgbClr val="2E495E"/>
              </a:solidFill>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328426" y="470877"/>
            <a:ext cx="2822859" cy="1202470"/>
          </a:xfrm>
        </p:spPr>
        <p:txBody>
          <a:bodyPr/>
          <a:lstStyle/>
          <a:p>
            <a:r>
              <a:rPr lang="en-US" dirty="0"/>
              <a:t>Wir sehen Sie. Wir wollen Sie hören. Und wir versprechen Ihnen, mit Ihnen zusammen ein Unternehmen zu schaffen, das Ihr Talent und Ihr Herz willkommen heißt. </a:t>
            </a:r>
          </a:p>
          <a:p>
            <a:r>
              <a:rPr lang="en-US" dirty="0"/>
              <a:t>Wir haben uns verpflichtet, die Gesellschaft voranzubringen und unsere Zukunft zu gestalten - ohne Ausgrenzung.</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1" name="Text Placeholder 10">
            <a:extLst>
              <a:ext uri="{FF2B5EF4-FFF2-40B4-BE49-F238E27FC236}">
                <a16:creationId xmlns:a16="http://schemas.microsoft.com/office/drawing/2014/main" id="{F03A7AF6-DE2A-1D4B-AFF7-28A89BB6E6A3}"/>
              </a:ext>
            </a:extLst>
          </p:cNvPr>
          <p:cNvSpPr>
            <a:spLocks noGrp="1"/>
          </p:cNvSpPr>
          <p:nvPr>
            <p:ph type="body" sz="quarter" idx="61"/>
          </p:nvPr>
        </p:nvSpPr>
        <p:spPr>
          <a:xfrm>
            <a:off x="2889631" y="1613390"/>
            <a:ext cx="3700448" cy="638015"/>
          </a:xfrm>
          <a:prstGeom prst="rect">
            <a:avLst/>
          </a:prstGeom>
        </p:spPr>
        <p:txBody>
          <a:bodyPr/>
          <a:lstStyle/>
          <a:p>
            <a:r>
              <a:rPr lang="en-US" dirty="0"/>
              <a:t>Die Kühne+Nagel-Geschäftsleitung</a:t>
            </a:r>
          </a:p>
          <a:p>
            <a:r>
              <a:rPr lang="en-US" dirty="0"/>
              <a:t>August 2020</a:t>
            </a:r>
            <a:endParaRPr lang="en-US" b="0" dirty="0"/>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r>
              <a:rPr lang="en-US" sz="1400" b="1" dirty="0">
                <a:latin typeface="Gotham Medium"/>
                <a:cs typeface="Calibri" panose="020F0502020204030204" pitchFamily="34" charset="0"/>
              </a:rPr>
              <a:t> Den Unterschied machen</a:t>
            </a:r>
            <a:r>
              <a:rPr lang="hr-BA" sz="1400" b="1" dirty="0">
                <a:cs typeface="Calibri" panose="020F0502020204030204" pitchFamily="34" charset="0"/>
              </a:rPr>
              <a:t>: </a:t>
            </a:r>
            <a:r>
              <a:rPr lang="en-US" sz="1400" b="1" dirty="0">
                <a:latin typeface="Gotham Medium"/>
                <a:cs typeface="Calibri" panose="020F0502020204030204" pitchFamily="34" charset="0"/>
              </a:rPr>
              <a:t>Das Bewusstsein für Vielfalt schärfen</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674915" y="7617180"/>
            <a:ext cx="6123086" cy="2187220"/>
          </a:xfrm>
        </p:spPr>
        <p:txBody>
          <a:bodyPr/>
          <a:lstStyle/>
          <a:p>
            <a:pPr>
              <a:buClr>
                <a:srgbClr val="31475E"/>
              </a:buClr>
            </a:pPr>
            <a:r>
              <a:rPr lang="en-US" dirty="0">
                <a:latin typeface="Calibri" panose="020F0502020204030204" pitchFamily="34" charset="0"/>
                <a:ea typeface="Calibri" panose="020F0502020204030204" pitchFamily="34" charset="0"/>
                <a:cs typeface="Calibri" panose="020F0502020204030204" pitchFamily="34" charset="0"/>
              </a:rPr>
              <a:t>Die verstärkten Bemühungen um eine ausgewogenere Verteilung der Geschlechter in Führungspositionen beginnen sich auszuzahlen, auch wenn die Ausgangslage in der Logistikbranche zugegebenermaßen schwierig war. Inzwischen sind weltweit bereits 20 % der Führungspositionen mit weiblichen Kollegen besetzt, und es hat sich eine gute Pipeline zusätzlicher weiblicher Kandidaten gebildet.</a:t>
            </a:r>
            <a:endParaRPr lang="hr-BA" dirty="0">
              <a:latin typeface="Calibri" panose="020F0502020204030204" pitchFamily="34" charset="0"/>
              <a:ea typeface="Calibri" panose="020F0502020204030204" pitchFamily="34" charset="0"/>
              <a:cs typeface="Calibri" panose="020F0502020204030204" pitchFamily="34" charset="0"/>
            </a:endParaRPr>
          </a:p>
          <a:p>
            <a:pPr>
              <a:buClr>
                <a:srgbClr val="31475E"/>
              </a:buClr>
            </a:pPr>
            <a:endParaRPr lang="hr-BA" dirty="0">
              <a:latin typeface="Calibri" panose="020F0502020204030204" pitchFamily="34" charset="0"/>
              <a:ea typeface="Calibri" panose="020F0502020204030204" pitchFamily="34" charset="0"/>
              <a:cs typeface="Calibri" panose="020F0502020204030204" pitchFamily="34" charset="0"/>
            </a:endParaRPr>
          </a:p>
          <a:p>
            <a:pPr>
              <a:buClr>
                <a:srgbClr val="31475E"/>
              </a:buClr>
            </a:pPr>
            <a:r>
              <a:rPr lang="en-US" dirty="0" err="1">
                <a:latin typeface="Calibri" panose="020F0502020204030204" pitchFamily="34" charset="0"/>
                <a:ea typeface="Calibri" panose="020F0502020204030204" pitchFamily="34" charset="0"/>
                <a:cs typeface="Calibri" panose="020F0502020204030204" pitchFamily="34" charset="0"/>
              </a:rPr>
              <a:t>Kühne+Nagel </a:t>
            </a:r>
            <a:r>
              <a:rPr lang="en-US" dirty="0">
                <a:latin typeface="Calibri" panose="020F0502020204030204" pitchFamily="34" charset="0"/>
                <a:ea typeface="Calibri" panose="020F0502020204030204" pitchFamily="34" charset="0"/>
                <a:cs typeface="Calibri" panose="020F0502020204030204" pitchFamily="34" charset="0"/>
              </a:rPr>
              <a:t>ist der Ansicht, dass die Schaffung eines Umfelds, das Vielfalt und Integration respektiert und anstrebt, die Grundlage für Nachhaltigkeit am Arbeitsplatz ist und sein muss. Die vielfältigen Aspekte der Nachhaltigkeit erfordern die Einbeziehung verschiedener Interessengruppen, wobei Kreativität, die Fähigkeit zum Perspektivenwechsel und Einfühlungsvermögen erforderlich sind, um die gewünschten vielschichtigen Lösungen zu erreichen. Für das Jahr 2019 hat </a:t>
            </a:r>
            <a:r>
              <a:rPr lang="en-US" dirty="0" err="1">
                <a:latin typeface="Calibri" panose="020F0502020204030204" pitchFamily="34" charset="0"/>
                <a:ea typeface="Calibri" panose="020F0502020204030204" pitchFamily="34" charset="0"/>
                <a:cs typeface="Calibri" panose="020F0502020204030204" pitchFamily="34" charset="0"/>
              </a:rPr>
              <a:t>Kühne+Nagel den </a:t>
            </a:r>
            <a:r>
              <a:rPr lang="en-US" dirty="0">
                <a:latin typeface="Calibri" panose="020F0502020204030204" pitchFamily="34" charset="0"/>
                <a:ea typeface="Calibri" panose="020F0502020204030204" pitchFamily="34" charset="0"/>
                <a:cs typeface="Calibri" panose="020F0502020204030204" pitchFamily="34" charset="0"/>
              </a:rPr>
              <a:t>Schwerpunkt auf die Geschlechtervielfalt gelegt und die folgenden Maßnahmen ergriffen:</a:t>
            </a:r>
            <a:endParaRPr lang="hr-BA" dirty="0">
              <a:latin typeface="Calibri" panose="020F0502020204030204" pitchFamily="34" charset="0"/>
              <a:ea typeface="Calibri" panose="020F0502020204030204" pitchFamily="34" charset="0"/>
              <a:cs typeface="Calibri" panose="020F0502020204030204" pitchFamily="34" charset="0"/>
            </a:endParaRPr>
          </a:p>
          <a:p>
            <a:pPr>
              <a:buClr>
                <a:srgbClr val="31475E"/>
              </a:buClr>
            </a:pPr>
            <a:endParaRPr lang="hr-BA" dirty="0"/>
          </a:p>
          <a:p>
            <a:pPr marL="515938">
              <a:buClr>
                <a:srgbClr val="31475E"/>
              </a:buClr>
              <a:buFont typeface="Wingdings" panose="05000000000000000000" pitchFamily="2" charset="2"/>
              <a:buChar char="ü"/>
            </a:pPr>
            <a:r>
              <a:rPr lang="en-US" b="1" dirty="0"/>
              <a:t>Aktive Beteiligung aller Regionen an den Feierlichkeiten zum Internationalen Frauentag.</a:t>
            </a:r>
          </a:p>
          <a:p>
            <a:pPr marL="515938">
              <a:buClr>
                <a:srgbClr val="31475E"/>
              </a:buClr>
              <a:buFont typeface="Wingdings" panose="05000000000000000000" pitchFamily="2" charset="2"/>
              <a:buChar char="ü"/>
            </a:pPr>
            <a:r>
              <a:rPr lang="en-US" b="1" dirty="0"/>
              <a:t>Einführung von </a:t>
            </a:r>
            <a:r>
              <a:rPr lang="en-US" b="1" dirty="0" err="1"/>
              <a:t>Mentoring-Programmen </a:t>
            </a:r>
            <a:r>
              <a:rPr lang="en-US" b="1" dirty="0"/>
              <a:t>für weibliche Führungskräfte</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568415"/>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Placeholder 3" descr="A picture containing person, outdoor, people, crowd&#10;&#10;Description automatically generated">
            <a:extLst>
              <a:ext uri="{FF2B5EF4-FFF2-40B4-BE49-F238E27FC236}">
                <a16:creationId xmlns:a16="http://schemas.microsoft.com/office/drawing/2014/main" id="{7A16AE56-9891-FB38-ADBE-EB260BF1F13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001544637"/>
      </p:ext>
    </p:extLst>
  </p:cSld>
  <p:clrMapOvr>
    <a:masterClrMapping/>
  </p:clrMapOvr>
  <p:transition spd="med"/>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6123086" cy="510194"/>
          </a:xfrm>
        </p:spPr>
        <p:txBody>
          <a:bodyPr/>
          <a:lstStyle/>
          <a:p>
            <a:r>
              <a:rPr lang="en-GB" sz="2000" b="1" dirty="0">
                <a:solidFill>
                  <a:srgbClr val="ED5957"/>
                </a:solidFill>
                <a:effectLst/>
                <a:latin typeface="Gotham Medium"/>
                <a:ea typeface="Calibri" panose="020F0502020204030204" pitchFamily="34" charset="0"/>
                <a:cs typeface="Times New Roman" panose="02020603050405020304" pitchFamily="18" charset="0"/>
              </a:rPr>
              <a:t>5. Netzwerke, Bildung und politisches Engagement </a:t>
            </a:r>
            <a:endParaRPr lang="en-US" sz="20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3031216"/>
          </a:xfrm>
        </p:spPr>
        <p:txBody>
          <a:bodyPr/>
          <a:lstStyle/>
          <a:p>
            <a:pPr lvl="1">
              <a:spcBef>
                <a:spcPts val="195"/>
              </a:spcBef>
              <a:tabLst>
                <a:tab pos="450215" algn="l"/>
              </a:tabLst>
            </a:pP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SKILLNET</a:t>
            </a: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WOODSIDES: Nordirland </a:t>
            </a: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MENTORME</a:t>
            </a: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DAMEN-LOGISTIK-LOUNGE</a:t>
            </a:r>
          </a:p>
          <a:p>
            <a:pPr marL="171450" indent="-171450" algn="just">
              <a:spcBef>
                <a:spcPts val="195"/>
              </a:spcBef>
              <a:spcAft>
                <a:spcPts val="0"/>
              </a:spcAft>
              <a:buFont typeface="Arial" panose="020B0604020202020204" pitchFamily="34" charset="0"/>
              <a:buChar char="•"/>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64853969"/>
      </p:ext>
    </p:extLst>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03811" y="2806380"/>
            <a:ext cx="3043187" cy="6483894"/>
          </a:xfrm>
        </p:spPr>
        <p:txBody>
          <a:bodyPr/>
          <a:lstStyle/>
          <a:p>
            <a:r>
              <a:rPr lang="en-US" sz="1200" dirty="0">
                <a:solidFill>
                  <a:schemeClr val="tx1"/>
                </a:solidFill>
                <a:latin typeface="Calibri" panose="020F0502020204030204" pitchFamily="34" charset="0"/>
                <a:cs typeface="Calibri" panose="020F0502020204030204" pitchFamily="34" charset="0"/>
              </a:rPr>
              <a:t>Das CILT Mobility &amp; Supply Chain </a:t>
            </a:r>
            <a:r>
              <a:rPr lang="en-US" sz="1200" dirty="0" err="1">
                <a:solidFill>
                  <a:schemeClr val="tx1"/>
                </a:solidFill>
                <a:latin typeface="Calibri" panose="020F0502020204030204" pitchFamily="34" charset="0"/>
                <a:cs typeface="Calibri" panose="020F0502020204030204" pitchFamily="34" charset="0"/>
              </a:rPr>
              <a:t>Skillnet wird von Skillnet </a:t>
            </a:r>
            <a:r>
              <a:rPr lang="en-US" sz="1200" dirty="0">
                <a:solidFill>
                  <a:schemeClr val="tx1"/>
                </a:solidFill>
                <a:latin typeface="Calibri" panose="020F0502020204030204" pitchFamily="34" charset="0"/>
                <a:cs typeface="Calibri" panose="020F0502020204030204" pitchFamily="34" charset="0"/>
              </a:rPr>
              <a:t>Ireland und Netzwerkunternehmen mitfinanziert.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Ireland wird aus dem Nationalen Ausbildungsfonds durch das Ministerium für Weiterbildung und Hochschulbildung, Forschung, Innovation und Wissenschaft finanziert.</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CILT Mobility &amp; Supply Chain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ist ein Lernnetzwerk für Unternehmen aller Größen in den Bereichen Transport, Logistik und Lieferkettenmanagement. Wir bieten Unternehmen in der Republik Irland </a:t>
            </a:r>
            <a:r>
              <a:rPr lang="en-US" sz="1200" dirty="0" err="1">
                <a:solidFill>
                  <a:schemeClr val="tx1"/>
                </a:solidFill>
                <a:latin typeface="Calibri" panose="020F0502020204030204" pitchFamily="34" charset="0"/>
                <a:cs typeface="Calibri" panose="020F0502020204030204" pitchFamily="34" charset="0"/>
              </a:rPr>
              <a:t>subventionierte</a:t>
            </a:r>
            <a:r>
              <a:rPr lang="en-US" sz="1200" dirty="0">
                <a:solidFill>
                  <a:schemeClr val="tx1"/>
                </a:solidFill>
                <a:latin typeface="Calibri" panose="020F0502020204030204" pitchFamily="34" charset="0"/>
                <a:cs typeface="Calibri" panose="020F0502020204030204" pitchFamily="34" charset="0"/>
              </a:rPr>
              <a:t>, industriegeführte Schulungskurse an. CILT Mobility &amp; Supply Chain </a:t>
            </a:r>
            <a:r>
              <a:rPr lang="en-US" sz="1200" dirty="0" err="1">
                <a:solidFill>
                  <a:schemeClr val="tx1"/>
                </a:solidFill>
                <a:latin typeface="Calibri" panose="020F0502020204030204" pitchFamily="34" charset="0"/>
                <a:cs typeface="Calibri" panose="020F0502020204030204" pitchFamily="34" charset="0"/>
              </a:rPr>
              <a:t>Skillnet ist </a:t>
            </a:r>
            <a:r>
              <a:rPr lang="en-US" sz="1200" dirty="0">
                <a:solidFill>
                  <a:schemeClr val="tx1"/>
                </a:solidFill>
                <a:latin typeface="Calibri" panose="020F0502020204030204" pitchFamily="34" charset="0"/>
                <a:cs typeface="Calibri" panose="020F0502020204030204" pitchFamily="34" charset="0"/>
              </a:rPr>
              <a:t>das einzige Skillnet-Lernnetzwerk, das sich der Unterstützung dieser Sektoren widmet.</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Ziel dieses nationalen Netzwerks ist es, das Wachstum der irischen Transport-, Logistik- und Lieferkettenmanagementbranche zu unterstützen, indem es Fachwissen und Fertigkeiten fördert, den Zugang zu Qualifizierungsmöglichkeiten verbessert und eine kontinuierliche berufliche Weiterentwicklung anregt. CILT Mobility &amp; Supply Chain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erhält einen jährlichen Zuschuss von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Ireland, der es ermöglicht, eine breite Palette an </a:t>
            </a:r>
            <a:r>
              <a:rPr lang="en-US" sz="1200" dirty="0" err="1">
                <a:solidFill>
                  <a:schemeClr val="tx1"/>
                </a:solidFill>
                <a:latin typeface="Calibri" panose="020F0502020204030204" pitchFamily="34" charset="0"/>
                <a:cs typeface="Calibri" panose="020F0502020204030204" pitchFamily="34" charset="0"/>
              </a:rPr>
              <a:t>subventionierten </a:t>
            </a:r>
            <a:r>
              <a:rPr lang="en-US" sz="1200" dirty="0">
                <a:solidFill>
                  <a:schemeClr val="tx1"/>
                </a:solidFill>
                <a:latin typeface="Calibri" panose="020F0502020204030204" pitchFamily="34" charset="0"/>
                <a:cs typeface="Calibri" panose="020F0502020204030204" pitchFamily="34" charset="0"/>
              </a:rPr>
              <a:t>Kursen für Unternehmen und Einzelunternehmer in diesem Sektor anzubieten.</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Anlässlich des Internationalen Frauentags veranstaltet CILT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am 8. März ein KOSTENLOSES Webinar. </a:t>
            </a:r>
          </a:p>
          <a:p>
            <a:endParaRPr lang="en-US" sz="1200" dirty="0">
              <a:solidFill>
                <a:schemeClr val="tx1"/>
              </a:solidFill>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22620" y="5856986"/>
            <a:ext cx="2694087" cy="349177"/>
          </a:xfrm>
          <a:prstGeom prst="rect">
            <a:avLst/>
          </a:prstGeom>
        </p:spPr>
        <p:txBody>
          <a:bodyPr/>
          <a:lstStyle/>
          <a:p>
            <a:r>
              <a:rPr lang="hr-BA" dirty="0">
                <a:latin typeface="Gotham Medium"/>
                <a:cs typeface="Calibri" panose="020F0502020204030204" pitchFamily="34" charset="0"/>
              </a:rPr>
              <a:t>Quellen:</a:t>
            </a:r>
            <a:endParaRPr lang="en-US"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2090" y="4574092"/>
            <a:ext cx="2694087" cy="349177"/>
          </a:xfrm>
          <a:prstGeom prst="rect">
            <a:avLst/>
          </a:prstGeom>
        </p:spPr>
        <p:txBody>
          <a:bodyPr/>
          <a:lstStyle/>
          <a:p>
            <a:r>
              <a:rPr lang="hr-BA" dirty="0">
                <a:latin typeface="Gotham Medium"/>
                <a:cs typeface="Calibri" panose="020F0502020204030204" pitchFamily="34" charset="0"/>
              </a:rPr>
              <a:t>Ressourcen:</a:t>
            </a:r>
            <a:endParaRPr lang="en-US"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68727" y="4953000"/>
            <a:ext cx="3185723" cy="525078"/>
          </a:xfrm>
          <a:prstGeom prst="rect">
            <a:avLst/>
          </a:prstGeom>
        </p:spPr>
        <p:txBody>
          <a:bodyPr/>
          <a:lstStyle/>
          <a:p>
            <a:pPr marL="171450" indent="-171450">
              <a:spcBef>
                <a:spcPts val="0"/>
              </a:spcBef>
              <a:buFont typeface="Wingdings" panose="05000000000000000000" pitchFamily="2" charset="2"/>
              <a:buChar char="Ø"/>
            </a:pP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Zertifikat für nachhaltige Lieferketten und Logistik</a:t>
            </a:r>
            <a:endParaRPr lang="hr-BA" sz="11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a:spcBef>
                <a:spcPts val="0"/>
              </a:spcBef>
              <a:buFont typeface="Wingdings" panose="05000000000000000000" pitchFamily="2" charset="2"/>
              <a:buChar char="Ø"/>
            </a:pP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Year Two Higher Certificate in Sustainable Supply Chains, </a:t>
            </a:r>
            <a:r>
              <a:rPr lang="en-US" sz="1100" dirty="0" err="1">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Digitalisation </a:t>
            </a: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&amp; Logistics</a:t>
            </a:r>
            <a:endParaRPr lang="hr-BA" sz="11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37768" y="3489449"/>
            <a:ext cx="2959457" cy="370180"/>
          </a:xfrm>
          <a:prstGeom prst="rect">
            <a:avLst/>
          </a:prstGeom>
        </p:spPr>
        <p:txBody>
          <a:bodyPr/>
          <a:lstStyle/>
          <a:p>
            <a:pPr>
              <a:lnSpc>
                <a:spcPct val="100000"/>
              </a:lnSpc>
            </a:pPr>
            <a:r>
              <a:rPr lang="hr-BA" dirty="0">
                <a:latin typeface="Gotham Medium"/>
                <a:cs typeface="Calibri" panose="020F0502020204030204" pitchFamily="34" charset="0"/>
              </a:rPr>
              <a:t>Webinar zum Internationalen Frauentag: Frauen verändern den Transport, die Logistik und die Lieferkette in Irland</a:t>
            </a:r>
            <a:endParaRPr lang="en-US" dirty="0">
              <a:latin typeface="Gotham Medium"/>
              <a:cs typeface="Calibri" panose="020F0502020204030204" pitchFamily="34" charset="0"/>
            </a:endParaRP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194020" y="6339616"/>
            <a:ext cx="2935135" cy="580450"/>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lnSpc>
                <a:spcPct val="100000"/>
              </a:lnSpc>
              <a:spcBef>
                <a:spcPts val="0"/>
              </a:spcBef>
            </a:pP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https://ciltskillnet.ie/news/women-transforming-transport-logistics-and-supply-chain-in-ireland/</a:t>
            </a:r>
            <a:endParaRPr lang="hr-BA" sz="1100" dirty="0">
              <a:solidFill>
                <a:schemeClr val="accent1">
                  <a:lumMod val="20000"/>
                  <a:lumOff val="80000"/>
                </a:schemeClr>
              </a:solidFill>
              <a:latin typeface="Calibri" panose="020F0502020204030204" pitchFamily="34" charset="0"/>
              <a:cs typeface="Calibri" panose="020F0502020204030204" pitchFamily="34" charset="0"/>
            </a:endParaRPr>
          </a:p>
          <a:p>
            <a:pPr hangingPunct="1">
              <a:lnSpc>
                <a:spcPct val="100000"/>
              </a:lnSpc>
              <a:spcBef>
                <a:spcPts val="0"/>
              </a:spcBef>
            </a:pP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https://www.cilt.ie/Join-CILT/Women-in-Logistics-Transport </a:t>
            </a:r>
            <a:endParaRPr lang="en-US" sz="11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165438"/>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latin typeface="Calibri" panose="020F0502020204030204" pitchFamily="34" charset="0"/>
                <a:cs typeface="Calibri" panose="020F0502020204030204" pitchFamily="34" charset="0"/>
              </a:rPr>
              <a:t>Ausbildung und berufliches Fortkommen</a:t>
            </a:r>
            <a:endParaRPr lang="en-US" dirty="0">
              <a:latin typeface="Calibri" panose="020F0502020204030204" pitchFamily="34" charset="0"/>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cxnSp>
        <p:nvCxnSpPr>
          <p:cNvPr id="322" name="Straight Connector 321">
            <a:extLst>
              <a:ext uri="{FF2B5EF4-FFF2-40B4-BE49-F238E27FC236}">
                <a16:creationId xmlns:a16="http://schemas.microsoft.com/office/drawing/2014/main" id="{74272730-A907-34C9-FE1C-ABF8138F7041}"/>
              </a:ext>
            </a:extLst>
          </p:cNvPr>
          <p:cNvCxnSpPr>
            <a:cxnSpLocks/>
          </p:cNvCxnSpPr>
          <p:nvPr/>
        </p:nvCxnSpPr>
        <p:spPr>
          <a:xfrm>
            <a:off x="222619" y="5856986"/>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grpSp>
        <p:nvGrpSpPr>
          <p:cNvPr id="17" name="Group 16">
            <a:extLst>
              <a:ext uri="{FF2B5EF4-FFF2-40B4-BE49-F238E27FC236}">
                <a16:creationId xmlns:a16="http://schemas.microsoft.com/office/drawing/2014/main" id="{03FE64B4-10BA-B54D-85FA-0A11220FF92B}"/>
              </a:ext>
            </a:extLst>
          </p:cNvPr>
          <p:cNvGrpSpPr/>
          <p:nvPr/>
        </p:nvGrpSpPr>
        <p:grpSpPr>
          <a:xfrm>
            <a:off x="470230" y="7654073"/>
            <a:ext cx="1763183" cy="1747801"/>
            <a:chOff x="4402381" y="3872850"/>
            <a:chExt cx="872187" cy="832733"/>
          </a:xfrm>
        </p:grpSpPr>
        <p:sp>
          <p:nvSpPr>
            <p:cNvPr id="18" name="Freeform 17">
              <a:hlinkClick r:id="rId4"/>
              <a:extLst>
                <a:ext uri="{FF2B5EF4-FFF2-40B4-BE49-F238E27FC236}">
                  <a16:creationId xmlns:a16="http://schemas.microsoft.com/office/drawing/2014/main" id="{574498D0-4F11-424D-B4A3-7FAC66C4C3FA}"/>
                </a:ext>
              </a:extLst>
            </p:cNvPr>
            <p:cNvSpPr/>
            <p:nvPr/>
          </p:nvSpPr>
          <p:spPr>
            <a:xfrm>
              <a:off x="4402381" y="3872850"/>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425589" y="4037947"/>
              <a:ext cx="825771" cy="402035"/>
            </a:xfrm>
            <a:prstGeom prst="rect">
              <a:avLst/>
            </a:prstGeom>
          </p:spPr>
          <p:txBody>
            <a:bodyPr wrap="square">
              <a:spAutoFit/>
            </a:bodyPr>
            <a:lstStyle/>
            <a:p>
              <a:pPr marL="12700" algn="ctr">
                <a:spcBef>
                  <a:spcPts val="100"/>
                </a:spcBef>
              </a:pPr>
              <a:r>
                <a:rPr lang="en-IE" sz="16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CLICK</a:t>
              </a:r>
            </a:p>
            <a:p>
              <a:pPr marL="12700" algn="ctr">
                <a:spcBef>
                  <a:spcPts val="100"/>
                </a:spcBef>
              </a:pPr>
              <a:r>
                <a:rPr lang="hr-BA" sz="16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um das WEBINAR-VIDEO zu finden</a:t>
              </a:r>
              <a:endParaRPr lang="en-IE" sz="1600" dirty="0">
                <a:solidFill>
                  <a:schemeClr val="bg1"/>
                </a:solidFill>
                <a:latin typeface="Calibri" panose="020F0502020204030204" pitchFamily="34" charset="0"/>
                <a:cs typeface="Calibri" panose="020F0502020204030204" pitchFamily="34" charset="0"/>
              </a:endParaRPr>
            </a:p>
          </p:txBody>
        </p:sp>
      </p:grpSp>
      <p:pic>
        <p:nvPicPr>
          <p:cNvPr id="22" name="Picture Placeholder 21">
            <a:extLst>
              <a:ext uri="{FF2B5EF4-FFF2-40B4-BE49-F238E27FC236}">
                <a16:creationId xmlns:a16="http://schemas.microsoft.com/office/drawing/2014/main" id="{0C756ED2-26C1-B8B5-7533-C333A9A14D84}"/>
              </a:ext>
            </a:extLst>
          </p:cNvPr>
          <p:cNvPicPr>
            <a:picLocks noGrp="1" noChangeAspect="1"/>
          </p:cNvPicPr>
          <p:nvPr>
            <p:ph type="pic" sz="quarter" idx="66"/>
          </p:nvPr>
        </p:nvPicPr>
        <p:blipFill rotWithShape="1">
          <a:blip r:embed="rId6" cstate="screen">
            <a:extLst>
              <a:ext uri="{28A0092B-C50C-407E-A947-70E740481C1C}">
                <a14:useLocalDpi xmlns:a14="http://schemas.microsoft.com/office/drawing/2010/main"/>
              </a:ext>
            </a:extLst>
          </a:blip>
          <a:srcRect/>
          <a:stretch/>
        </p:blipFill>
        <p:spPr>
          <a:xfrm>
            <a:off x="-1" y="0"/>
            <a:ext cx="4998431" cy="3049375"/>
          </a:xfrm>
        </p:spPr>
      </p:pic>
      <p:pic>
        <p:nvPicPr>
          <p:cNvPr id="5" name="Picture 4" descr="Graphical user interface, text, application&#10;&#10;Description automatically generated">
            <a:extLst>
              <a:ext uri="{FF2B5EF4-FFF2-40B4-BE49-F238E27FC236}">
                <a16:creationId xmlns:a16="http://schemas.microsoft.com/office/drawing/2014/main" id="{497A052F-E8FD-4876-919E-1F5CEEAB5183}"/>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624213" y="1524687"/>
            <a:ext cx="2193375" cy="1259985"/>
          </a:xfrm>
          <a:prstGeom prst="rect">
            <a:avLst/>
          </a:prstGeom>
        </p:spPr>
      </p:pic>
      <p:pic>
        <p:nvPicPr>
          <p:cNvPr id="16" name="Graphic 15" descr="Arrow: Clockwise curve with solid fill">
            <a:extLst>
              <a:ext uri="{FF2B5EF4-FFF2-40B4-BE49-F238E27FC236}">
                <a16:creationId xmlns:a16="http://schemas.microsoft.com/office/drawing/2014/main" id="{37A43894-BB91-0C33-0DF2-B53275FE2BA2}"/>
              </a:ext>
            </a:extLst>
          </p:cNvPr>
          <p:cNvPicPr>
            <a:picLocks noChangeAspect="1"/>
          </p:cNvPicPr>
          <p:nvPr/>
        </p:nvPicPr>
        <p:blipFill>
          <a:blip r:embed="rId8">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rot="16200000">
            <a:off x="2504864" y="8160953"/>
            <a:ext cx="823686" cy="1163114"/>
          </a:xfrm>
          <a:prstGeom prst="rect">
            <a:avLst/>
          </a:prstGeom>
        </p:spPr>
      </p:pic>
    </p:spTree>
    <p:extLst>
      <p:ext uri="{BB962C8B-B14F-4D97-AF65-F5344CB8AC3E}">
        <p14:creationId xmlns:p14="http://schemas.microsoft.com/office/powerpoint/2010/main" val="2858327148"/>
      </p:ext>
    </p:extLst>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2"/>
          </p:nvPr>
        </p:nvSpPr>
        <p:spPr>
          <a:xfrm>
            <a:off x="3756541" y="2775795"/>
            <a:ext cx="2865335" cy="5864101"/>
          </a:xfrm>
        </p:spPr>
        <p:txBody>
          <a:bodyPr/>
          <a:lstStyle/>
          <a:p>
            <a:r>
              <a:rPr lang="en-US" sz="1400" dirty="0">
                <a:latin typeface="Calibri" panose="020F0502020204030204" pitchFamily="34" charset="0"/>
                <a:cs typeface="Calibri" panose="020F0502020204030204" pitchFamily="34" charset="0"/>
              </a:rPr>
              <a:t>Diese Fallstudie wurde auf der Grundlage der Angaben einer in der Logistik tätigen Mitarbeiterin erstellt.</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Aus diesem Interview, das wir während der Telefonkonferenz führten, konnten wir entnehmen, dass die Teilnehmerin eine Veränderung in der Branche anstrebt, was das Wachstum von Frauen in der Industrie betrifft.</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Sie ist der festen Überzeugung, dass Frauen gleichermaßen in der Lage sind, ihre Aufgaben in diesem Bereich zu erfüllen, und dass es kein Hindernis geben muss, das sie daran hindert, voranzukommen.</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Sie ist auch der Meinung, dass Frauen in der Logistik nicht gleich bezahlt werden wie Männer.</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Frauen in der Logistikbranche werden schlechter bezahlt als Männer, und sie ist der Meinung, dass Frauen den gleichen Lohn erhalten sollten wie Männer und dass Frauen für ihre Rechte eintreten sollten.</a:t>
            </a:r>
          </a:p>
        </p:txBody>
      </p:sp>
      <p:sp>
        <p:nvSpPr>
          <p:cNvPr id="8" name="Text Placeholder 7"/>
          <p:cNvSpPr>
            <a:spLocks noGrp="1"/>
          </p:cNvSpPr>
          <p:nvPr>
            <p:ph type="body" sz="quarter" idx="60"/>
          </p:nvPr>
        </p:nvSpPr>
        <p:spPr>
          <a:prstGeom prst="rect">
            <a:avLst/>
          </a:prstGeom>
        </p:spPr>
        <p:txBody>
          <a:bodyPr/>
          <a:lstStyle/>
          <a:p>
            <a:r>
              <a:rPr lang="en-US" dirty="0"/>
              <a:t>Datum des Interviews</a:t>
            </a:r>
          </a:p>
        </p:txBody>
      </p:sp>
      <p:sp>
        <p:nvSpPr>
          <p:cNvPr id="9" name="Text Placeholder 8"/>
          <p:cNvSpPr>
            <a:spLocks noGrp="1"/>
          </p:cNvSpPr>
          <p:nvPr>
            <p:ph type="body" sz="quarter" idx="61"/>
          </p:nvPr>
        </p:nvSpPr>
        <p:spPr>
          <a:prstGeom prst="rect">
            <a:avLst/>
          </a:prstGeom>
        </p:spPr>
        <p:txBody>
          <a:bodyPr/>
          <a:lstStyle/>
          <a:p>
            <a:r>
              <a:rPr lang="en-US" dirty="0"/>
              <a:t>05.01.2022</a:t>
            </a:r>
          </a:p>
        </p:txBody>
      </p:sp>
      <p:sp>
        <p:nvSpPr>
          <p:cNvPr id="10" name="Text Placeholder 9"/>
          <p:cNvSpPr>
            <a:spLocks noGrp="1"/>
          </p:cNvSpPr>
          <p:nvPr>
            <p:ph type="body" sz="quarter" idx="62"/>
          </p:nvPr>
        </p:nvSpPr>
        <p:spPr>
          <a:prstGeom prst="rect">
            <a:avLst/>
          </a:prstGeom>
        </p:spPr>
        <p:txBody>
          <a:bodyPr/>
          <a:lstStyle/>
          <a:p>
            <a:r>
              <a:rPr lang="en-US" dirty="0"/>
              <a:t>Kontaktperson</a:t>
            </a:r>
          </a:p>
        </p:txBody>
      </p:sp>
      <p:sp>
        <p:nvSpPr>
          <p:cNvPr id="11" name="Text Placeholder 10"/>
          <p:cNvSpPr>
            <a:spLocks noGrp="1"/>
          </p:cNvSpPr>
          <p:nvPr>
            <p:ph type="body" sz="quarter" idx="63"/>
          </p:nvPr>
        </p:nvSpPr>
        <p:spPr>
          <a:prstGeom prst="rect">
            <a:avLst/>
          </a:prstGeom>
        </p:spPr>
        <p:txBody>
          <a:bodyPr/>
          <a:lstStyle/>
          <a:p>
            <a:r>
              <a:rPr lang="en-US" dirty="0"/>
              <a:t>Anonym</a:t>
            </a:r>
          </a:p>
        </p:txBody>
      </p:sp>
      <p:sp>
        <p:nvSpPr>
          <p:cNvPr id="12" name="Text Placeholder 11"/>
          <p:cNvSpPr>
            <a:spLocks noGrp="1"/>
          </p:cNvSpPr>
          <p:nvPr>
            <p:ph type="body" sz="quarter" idx="64"/>
          </p:nvPr>
        </p:nvSpPr>
        <p:spPr>
          <a:prstGeom prst="rect">
            <a:avLst/>
          </a:prstGeom>
        </p:spPr>
        <p:txBody>
          <a:bodyPr/>
          <a:lstStyle/>
          <a:p>
            <a:r>
              <a:rPr lang="en-US" dirty="0"/>
              <a:t>E-Mail</a:t>
            </a:r>
          </a:p>
        </p:txBody>
      </p:sp>
      <p:sp>
        <p:nvSpPr>
          <p:cNvPr id="13" name="Text Placeholder 12"/>
          <p:cNvSpPr>
            <a:spLocks noGrp="1"/>
          </p:cNvSpPr>
          <p:nvPr>
            <p:ph type="body" sz="quarter" idx="65"/>
          </p:nvPr>
        </p:nvSpPr>
        <p:spPr>
          <a:prstGeom prst="rect">
            <a:avLst/>
          </a:prstGeom>
        </p:spPr>
        <p:txBody>
          <a:bodyPr/>
          <a:lstStyle/>
          <a:p>
            <a:r>
              <a:rPr lang="en-US" dirty="0"/>
              <a:t>Anonym</a:t>
            </a:r>
          </a:p>
        </p:txBody>
      </p:sp>
      <p:sp>
        <p:nvSpPr>
          <p:cNvPr id="6" name="Text Placeholder 5"/>
          <p:cNvSpPr>
            <a:spLocks noGrp="1"/>
          </p:cNvSpPr>
          <p:nvPr>
            <p:ph type="body" sz="quarter" idx="58"/>
          </p:nvPr>
        </p:nvSpPr>
        <p:spPr>
          <a:xfrm>
            <a:off x="264746" y="3523328"/>
            <a:ext cx="2694087" cy="349177"/>
          </a:xfrm>
          <a:prstGeom prst="rect">
            <a:avLst/>
          </a:prstGeom>
        </p:spPr>
        <p:txBody>
          <a:bodyPr/>
          <a:lstStyle/>
          <a:p>
            <a:r>
              <a:rPr lang="en-US" dirty="0"/>
              <a:t>Name</a:t>
            </a:r>
          </a:p>
        </p:txBody>
      </p:sp>
      <p:sp>
        <p:nvSpPr>
          <p:cNvPr id="7" name="Text Placeholder 6"/>
          <p:cNvSpPr>
            <a:spLocks noGrp="1"/>
          </p:cNvSpPr>
          <p:nvPr>
            <p:ph type="body" sz="quarter" idx="59"/>
          </p:nvPr>
        </p:nvSpPr>
        <p:spPr>
          <a:prstGeom prst="rect">
            <a:avLst/>
          </a:prstGeom>
        </p:spPr>
        <p:txBody>
          <a:bodyPr/>
          <a:lstStyle/>
          <a:p>
            <a:r>
              <a:rPr lang="en-US" dirty="0"/>
              <a:t>Anonym</a:t>
            </a:r>
          </a:p>
        </p:txBody>
      </p:sp>
      <p:grpSp>
        <p:nvGrpSpPr>
          <p:cNvPr id="17" name="Group 16"/>
          <p:cNvGrpSpPr/>
          <p:nvPr/>
        </p:nvGrpSpPr>
        <p:grpSpPr>
          <a:xfrm>
            <a:off x="2759134" y="7228751"/>
            <a:ext cx="971741" cy="832733"/>
            <a:chOff x="3916507" y="3269513"/>
            <a:chExt cx="971741" cy="832733"/>
          </a:xfrm>
        </p:grpSpPr>
        <p:sp>
          <p:nvSpPr>
            <p:cNvPr id="18" name="Freeform 17"/>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CLICK</a:t>
              </a:r>
            </a:p>
            <a:p>
              <a:pPr marL="12700" algn="ctr">
                <a:lnSpc>
                  <a:spcPts val="1420"/>
                </a:lnSpc>
                <a:spcBef>
                  <a:spcPts val="100"/>
                </a:spcBef>
              </a:pPr>
              <a:r>
                <a:rPr lang="en-IE" sz="1300" dirty="0">
                  <a:solidFill>
                    <a:schemeClr val="bg1"/>
                  </a:solidFill>
                  <a:latin typeface="Gotham Medium" pitchFamily="2" charset="0"/>
                  <a:cs typeface="Gotham Medium" pitchFamily="2" charset="0"/>
                </a:rPr>
                <a:t>ANSCHAUEN</a:t>
              </a:r>
            </a:p>
          </p:txBody>
        </p:sp>
      </p:grpSp>
      <p:pic>
        <p:nvPicPr>
          <p:cNvPr id="31" name="Picture Placeholder 30"/>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a:xfrm>
            <a:off x="37059" y="70521"/>
            <a:ext cx="5062508" cy="3191814"/>
          </a:xfrm>
        </p:spPr>
      </p:pic>
      <p:pic>
        <p:nvPicPr>
          <p:cNvPr id="35" name="Picture Placeholder 34"/>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rcRect/>
          <a:stretch>
            <a:fillRect/>
          </a:stretch>
        </p:blipFill>
        <p:spPr>
          <a:xfrm>
            <a:off x="0" y="7649937"/>
            <a:ext cx="2739604" cy="1721116"/>
          </a:xfrm>
        </p:spPr>
      </p:pic>
    </p:spTree>
  </p:cSld>
  <p:clrMapOvr>
    <a:masterClrMapping/>
  </p:clrMapOvr>
  <p:transition spd="med"/>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914058" y="3410019"/>
            <a:ext cx="5430160" cy="348400"/>
          </a:xfrm>
        </p:spPr>
        <p:txBody>
          <a:bodyPr/>
          <a:lstStyle/>
          <a:p>
            <a:r>
              <a:rPr lang="hr-BA" sz="1400" b="1" dirty="0">
                <a:latin typeface="Gotham Medium"/>
                <a:cs typeface="Calibri" panose="020F0502020204030204" pitchFamily="34" charset="0"/>
              </a:rPr>
              <a:t>Möglichkeiten für Bildung</a:t>
            </a:r>
            <a:endParaRPr lang="en-US" sz="1400" b="1"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3907073"/>
            <a:ext cx="5412847" cy="2570340"/>
          </a:xfrm>
        </p:spPr>
        <p:txBody>
          <a:bodyPr/>
          <a:lstStyle/>
          <a:p>
            <a:r>
              <a:rPr lang="en-US" sz="1200" dirty="0">
                <a:solidFill>
                  <a:schemeClr val="tx1"/>
                </a:solidFill>
                <a:latin typeface="Calibri" panose="020F0502020204030204" pitchFamily="34" charset="0"/>
                <a:cs typeface="Calibri" panose="020F0502020204030204" pitchFamily="34" charset="0"/>
              </a:rPr>
              <a:t>CILT Mobility &amp; Supply Chain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bietet Standardkurse an, die speziell ausgewählt und auf den Schulungsbedarf von Unternehmen zugeschnitten sind. </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r>
              <a:rPr lang="hr-BA" sz="1200" dirty="0">
                <a:solidFill>
                  <a:schemeClr val="tx1"/>
                </a:solidFill>
                <a:latin typeface="Calibri" panose="020F0502020204030204" pitchFamily="34" charset="0"/>
                <a:cs typeface="Calibri" panose="020F0502020204030204" pitchFamily="34" charset="0"/>
              </a:rPr>
              <a:t> CILT </a:t>
            </a:r>
            <a:r>
              <a:rPr lang="en-US" sz="1200" dirty="0">
                <a:solidFill>
                  <a:schemeClr val="tx1"/>
                </a:solidFill>
                <a:latin typeface="Calibri" panose="020F0502020204030204" pitchFamily="34" charset="0"/>
                <a:cs typeface="Calibri" panose="020F0502020204030204" pitchFamily="34" charset="0"/>
              </a:rPr>
              <a:t>setzt sich für die Entwicklung von Fähigkeiten und die Verbesserung der Professionalität in unserer Branche ein. </a:t>
            </a:r>
            <a:endParaRPr lang="hr-BA"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solidFill>
                  <a:schemeClr val="tx1"/>
                </a:solidFill>
                <a:latin typeface="Calibri" panose="020F0502020204030204" pitchFamily="34" charset="0"/>
                <a:cs typeface="Calibri" panose="020F0502020204030204" pitchFamily="34" charset="0"/>
              </a:rPr>
              <a:t> Als etablierter Anbieter von Bildungsdienstleistungen können Studierende in einem flexiblen und unterstützenden Umfeld CILT-Qualifikationen erwerben.    </a:t>
            </a:r>
            <a:endParaRPr lang="hr-BA"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solidFill>
                  <a:schemeClr val="tx1"/>
                </a:solidFill>
                <a:latin typeface="Calibri" panose="020F0502020204030204" pitchFamily="34" charset="0"/>
                <a:cs typeface="Calibri" panose="020F0502020204030204" pitchFamily="34" charset="0"/>
              </a:rPr>
              <a:t> Die Dozenten kommen aus einer Vielzahl von Disziplinen und Instituten der dritten Ebene, während die Kursmodule durch die Unterstützung von CILT-Mitgliedern auf Führungsebene bereichert werden, die ihr einzigartiges Wissen und ihre Erfahrung in die Lernerfahrung der Studenten einbringen. </a:t>
            </a:r>
            <a:endParaRPr lang="hr-BA"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endParaRPr lang="en-US"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solidFill>
                  <a:schemeClr val="tx1"/>
                </a:solidFill>
                <a:latin typeface="Calibri" panose="020F0502020204030204" pitchFamily="34" charset="0"/>
                <a:cs typeface="Calibri" panose="020F0502020204030204" pitchFamily="34" charset="0"/>
              </a:rPr>
              <a:t> Die Kurse sind für erfahrene Fachleute geeignet, die eine formale Akkreditierung und Anerkennung ihrer praktischen Fähigkeiten anstreben.</a:t>
            </a:r>
          </a:p>
          <a:p>
            <a:pPr algn="l"/>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749458" y="421699"/>
            <a:ext cx="2584258" cy="1632228"/>
          </a:xfrm>
        </p:spPr>
        <p:txBody>
          <a:bodyPr/>
          <a:lstStyle/>
          <a:p>
            <a:endParaRPr lang="hr-BA" sz="1200" dirty="0">
              <a:latin typeface="Calibri" panose="020F0502020204030204" pitchFamily="34" charset="0"/>
              <a:cs typeface="Calibri" panose="020F0502020204030204" pitchFamily="34" charset="0"/>
            </a:endParaRPr>
          </a:p>
          <a:p>
            <a:r>
              <a:rPr lang="en-US" sz="1200" dirty="0">
                <a:latin typeface="Gotham Medium"/>
                <a:cs typeface="Calibri" panose="020F0502020204030204" pitchFamily="34" charset="0"/>
              </a:rPr>
              <a:t>Weibliche Mitglieder von CILT sind automatisch Mitglieder von </a:t>
            </a:r>
            <a:r>
              <a:rPr lang="en-US" sz="1200" dirty="0" err="1">
                <a:latin typeface="Gotham Medium"/>
                <a:cs typeface="Calibri" panose="020F0502020204030204" pitchFamily="34" charset="0"/>
              </a:rPr>
              <a:t>WiLAT </a:t>
            </a:r>
            <a:r>
              <a:rPr lang="en-US" sz="1200" dirty="0">
                <a:latin typeface="Gotham Medium"/>
                <a:cs typeface="Calibri" panose="020F0502020204030204" pitchFamily="34" charset="0"/>
              </a:rPr>
              <a:t>International.</a:t>
            </a:r>
          </a:p>
          <a:p>
            <a:r>
              <a:rPr lang="en-US" sz="1200" dirty="0">
                <a:latin typeface="Gotham Medium"/>
                <a:cs typeface="Calibri" panose="020F0502020204030204" pitchFamily="34" charset="0"/>
              </a:rPr>
              <a:t>Männliche Mitglieder des Instituts oder Personen, die sich für die Gruppe interessieren, aber keine CILT-Mitglieder sind, können ein Freund von </a:t>
            </a:r>
            <a:r>
              <a:rPr lang="en-US" sz="1200" dirty="0" err="1">
                <a:latin typeface="Gotham Medium"/>
                <a:cs typeface="Calibri" panose="020F0502020204030204" pitchFamily="34" charset="0"/>
              </a:rPr>
              <a:t>WiLAT </a:t>
            </a:r>
            <a:r>
              <a:rPr lang="en-US" sz="1200" dirty="0">
                <a:latin typeface="Gotham Medium"/>
                <a:cs typeface="Calibri" panose="020F0502020204030204" pitchFamily="34" charset="0"/>
              </a:rPr>
              <a:t>werden.</a:t>
            </a:r>
          </a:p>
          <a:p>
            <a:r>
              <a:rPr lang="en-US" sz="1200" dirty="0">
                <a:latin typeface="Gotham Medium"/>
                <a:cs typeface="Calibri" panose="020F0502020204030204" pitchFamily="34" charset="0"/>
              </a:rPr>
              <a:t>Weitere Informationen erhalten Sie unter: www.cilt.org</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r>
              <a:rPr lang="en-US" sz="1400" b="1" dirty="0">
                <a:latin typeface="Gotham Medium"/>
                <a:cs typeface="Calibri" panose="020F0502020204030204" pitchFamily="34" charset="0"/>
              </a:rPr>
              <a:t>Frauen in Logistik und Transport (</a:t>
            </a:r>
            <a:r>
              <a:rPr lang="en-US" sz="1400" b="1" dirty="0" err="1">
                <a:latin typeface="Gotham Medium"/>
                <a:cs typeface="Calibri" panose="020F0502020204030204" pitchFamily="34" charset="0"/>
              </a:rPr>
              <a:t>WiLAT</a:t>
            </a:r>
            <a:r>
              <a:rPr lang="en-US" sz="1400" b="1" dirty="0">
                <a:latin typeface="Gotham Medium"/>
                <a:cs typeface="Calibri" panose="020F0502020204030204" pitchFamily="34" charset="0"/>
              </a:rPr>
              <a:t>)</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905402" y="7546492"/>
            <a:ext cx="5725159" cy="1526820"/>
          </a:xfrm>
        </p:spPr>
        <p:txBody>
          <a:bodyPr/>
          <a:lstStyle/>
          <a:p>
            <a:pPr marL="0" indent="0">
              <a:buClrTx/>
              <a:buNone/>
            </a:pPr>
            <a:r>
              <a:rPr lang="en-US" sz="1200" dirty="0" err="1">
                <a:solidFill>
                  <a:schemeClr val="tx1"/>
                </a:solidFill>
                <a:latin typeface="Calibri" panose="020F0502020204030204" pitchFamily="34" charset="0"/>
                <a:cs typeface="Calibri" panose="020F0502020204030204" pitchFamily="34" charset="0"/>
              </a:rPr>
              <a:t>WiLAT </a:t>
            </a:r>
            <a:r>
              <a:rPr lang="en-US" sz="1200" dirty="0">
                <a:solidFill>
                  <a:schemeClr val="tx1"/>
                </a:solidFill>
                <a:latin typeface="Calibri" panose="020F0502020204030204" pitchFamily="34" charset="0"/>
                <a:cs typeface="Calibri" panose="020F0502020204030204" pitchFamily="34" charset="0"/>
              </a:rPr>
              <a:t>ist eine Mitgliedergruppe zur Unterstützung von Frauen in der Logistik-, Transport- und Lieferkettenbranche. Sie ist Teil des größeren Netzwerks von CILT International mit Niederlassungen in 14 Ländern und über 1600 Mitgliedern weltweit. </a:t>
            </a:r>
          </a:p>
          <a:p>
            <a:pPr marL="0" indent="0">
              <a:buClrTx/>
              <a:buNone/>
            </a:pPr>
            <a:r>
              <a:rPr lang="en-US" sz="1200" dirty="0">
                <a:solidFill>
                  <a:schemeClr val="tx1"/>
                </a:solidFill>
                <a:latin typeface="Calibri" panose="020F0502020204030204" pitchFamily="34" charset="0"/>
                <a:cs typeface="Calibri" panose="020F0502020204030204" pitchFamily="34" charset="0"/>
              </a:rPr>
              <a:t>Vision</a:t>
            </a:r>
            <a:r>
              <a:rPr lang="hr-BA" sz="1200" dirty="0">
                <a:solidFill>
                  <a:schemeClr val="tx1"/>
                </a:solidFill>
                <a:latin typeface="Calibri" panose="020F0502020204030204" pitchFamily="34" charset="0"/>
                <a:cs typeface="Calibri" panose="020F0502020204030204" pitchFamily="34" charset="0"/>
              </a:rPr>
              <a:t>: Die begehrteste </a:t>
            </a:r>
            <a:r>
              <a:rPr lang="en-US" sz="1200" dirty="0">
                <a:solidFill>
                  <a:schemeClr val="tx1"/>
                </a:solidFill>
                <a:latin typeface="Calibri" panose="020F0502020204030204" pitchFamily="34" charset="0"/>
                <a:cs typeface="Calibri" panose="020F0502020204030204" pitchFamily="34" charset="0"/>
              </a:rPr>
              <a:t>Gruppe für die Interessenvertretung, Professionalität und Stärkung von Frauen in der Transport-, Logistik- und Lieferkettenbranche zu sein.</a:t>
            </a:r>
            <a:endParaRPr lang="hr-BA"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r>
              <a:rPr lang="en-US" sz="1200" b="1" dirty="0">
                <a:solidFill>
                  <a:schemeClr val="tx1"/>
                </a:solidFill>
                <a:latin typeface="Calibri" panose="020F0502020204030204" pitchFamily="34" charset="0"/>
                <a:cs typeface="Calibri" panose="020F0502020204030204" pitchFamily="34" charset="0"/>
              </a:rPr>
              <a:t>Auftrag</a:t>
            </a:r>
            <a:r>
              <a:rPr lang="hr-BA" sz="1200" b="1" dirty="0">
                <a:solidFill>
                  <a:schemeClr val="tx1"/>
                </a:solidFill>
                <a:latin typeface="Calibri" panose="020F0502020204030204" pitchFamily="34" charset="0"/>
                <a:cs typeface="Calibri" panose="020F0502020204030204" pitchFamily="34" charset="0"/>
              </a:rPr>
              <a:t>:  </a:t>
            </a:r>
            <a:r>
              <a:rPr lang="en-US" sz="1200" dirty="0" err="1">
                <a:solidFill>
                  <a:schemeClr val="tx1"/>
                </a:solidFill>
                <a:latin typeface="Calibri" panose="020F0502020204030204" pitchFamily="34" charset="0"/>
                <a:cs typeface="Calibri" panose="020F0502020204030204" pitchFamily="34" charset="0"/>
              </a:rPr>
              <a:t>WiLAT </a:t>
            </a:r>
            <a:r>
              <a:rPr lang="en-US" sz="1200" dirty="0">
                <a:solidFill>
                  <a:schemeClr val="tx1"/>
                </a:solidFill>
                <a:latin typeface="Calibri" panose="020F0502020204030204" pitchFamily="34" charset="0"/>
                <a:cs typeface="Calibri" panose="020F0502020204030204" pitchFamily="34" charset="0"/>
              </a:rPr>
              <a:t>existiert, um:</a:t>
            </a:r>
          </a:p>
          <a:p>
            <a:pPr>
              <a:buClr>
                <a:srgbClr val="24CAF8"/>
              </a:buClr>
            </a:pPr>
            <a:r>
              <a:rPr lang="en-US" sz="1200" dirty="0">
                <a:solidFill>
                  <a:schemeClr val="tx1"/>
                </a:solidFill>
                <a:latin typeface="Calibri" panose="020F0502020204030204" pitchFamily="34" charset="0"/>
                <a:cs typeface="Calibri" panose="020F0502020204030204" pitchFamily="34" charset="0"/>
              </a:rPr>
              <a:t>    Förderung der Stellung der Frauen in der Logistik-, Transport- und Lieferkettenbranche.</a:t>
            </a:r>
          </a:p>
          <a:p>
            <a:pPr>
              <a:buClr>
                <a:srgbClr val="24CAF8"/>
              </a:buClr>
            </a:pPr>
            <a:r>
              <a:rPr lang="en-US" sz="1200" dirty="0">
                <a:solidFill>
                  <a:schemeClr val="tx1"/>
                </a:solidFill>
                <a:latin typeface="Calibri" panose="020F0502020204030204" pitchFamily="34" charset="0"/>
                <a:cs typeface="Calibri" panose="020F0502020204030204" pitchFamily="34" charset="0"/>
              </a:rPr>
              <a:t>    Bringen Sie diejenigen zusammen, die die Talent- und Karriereentwicklung von Frauen unterstützen.</a:t>
            </a:r>
          </a:p>
          <a:p>
            <a:pPr>
              <a:buClr>
                <a:srgbClr val="24CAF8"/>
              </a:buClr>
            </a:pPr>
            <a:r>
              <a:rPr lang="en-US" sz="1200" dirty="0">
                <a:solidFill>
                  <a:schemeClr val="tx1"/>
                </a:solidFill>
                <a:latin typeface="Calibri" panose="020F0502020204030204" pitchFamily="34" charset="0"/>
                <a:cs typeface="Calibri" panose="020F0502020204030204" pitchFamily="34" charset="0"/>
              </a:rPr>
              <a:t>    Bereitstellung eines Unterstützungsnetzes und von Mentoring-Möglichkeiten für in der Branche tätige Frauen. </a:t>
            </a:r>
          </a:p>
          <a:p>
            <a:pPr>
              <a:buClr>
                <a:srgbClr val="24CAF8"/>
              </a:buClr>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45649" y="3459163"/>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pic>
        <p:nvPicPr>
          <p:cNvPr id="17" name="Picture Placeholder 16">
            <a:extLst>
              <a:ext uri="{FF2B5EF4-FFF2-40B4-BE49-F238E27FC236}">
                <a16:creationId xmlns:a16="http://schemas.microsoft.com/office/drawing/2014/main" id="{10B0908C-1D6A-4418-BFE8-AF6CC4671C7B}"/>
              </a:ext>
            </a:extLst>
          </p:cNvPr>
          <p:cNvPicPr>
            <a:picLocks noGrp="1" noChangeAspect="1"/>
          </p:cNvPicPr>
          <p:nvPr>
            <p:ph type="pic" sz="quarter" idx="56"/>
          </p:nvPr>
        </p:nvPicPr>
        <p:blipFill rotWithShape="1">
          <a:blip r:embed="rId2" cstate="screen">
            <a:extLst>
              <a:ext uri="{28A0092B-C50C-407E-A947-70E740481C1C}">
                <a14:useLocalDpi xmlns:a14="http://schemas.microsoft.com/office/drawing/2010/main"/>
              </a:ext>
            </a:extLst>
          </a:blip>
          <a:srcRect b="-2257"/>
          <a:stretch/>
        </p:blipFill>
        <p:spPr>
          <a:xfrm>
            <a:off x="10885" y="-16269"/>
            <a:ext cx="3045016" cy="3124790"/>
          </a:xfrm>
        </p:spPr>
      </p:pic>
      <p:pic>
        <p:nvPicPr>
          <p:cNvPr id="15" name="Graphic 14">
            <a:hlinkClick r:id="rId3"/>
            <a:extLst>
              <a:ext uri="{FF2B5EF4-FFF2-40B4-BE49-F238E27FC236}">
                <a16:creationId xmlns:a16="http://schemas.microsoft.com/office/drawing/2014/main" id="{9BB6F34B-CD7B-1469-B351-044A25FD881A}"/>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841750" y="6260019"/>
            <a:ext cx="2062012" cy="775316"/>
          </a:xfrm>
          <a:prstGeom prst="rect">
            <a:avLst/>
          </a:prstGeom>
        </p:spPr>
      </p:pic>
      <p:pic>
        <p:nvPicPr>
          <p:cNvPr id="5" name="Graphic 4" descr="Exclamation mark with solid fill">
            <a:extLst>
              <a:ext uri="{FF2B5EF4-FFF2-40B4-BE49-F238E27FC236}">
                <a16:creationId xmlns:a16="http://schemas.microsoft.com/office/drawing/2014/main" id="{2908669A-4CC8-7DB6-A10F-4E0C86478F6A}"/>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333716" y="377333"/>
            <a:ext cx="1145447" cy="1145447"/>
          </a:xfrm>
          <a:prstGeom prst="rect">
            <a:avLst/>
          </a:prstGeom>
        </p:spPr>
      </p:pic>
    </p:spTree>
    <p:extLst>
      <p:ext uri="{BB962C8B-B14F-4D97-AF65-F5344CB8AC3E}">
        <p14:creationId xmlns:p14="http://schemas.microsoft.com/office/powerpoint/2010/main" val="814352650"/>
      </p:ext>
    </p:extLst>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Placeholder 32">
            <a:extLst>
              <a:ext uri="{FF2B5EF4-FFF2-40B4-BE49-F238E27FC236}">
                <a16:creationId xmlns:a16="http://schemas.microsoft.com/office/drawing/2014/main" id="{827418B2-A6C0-0A54-E5A8-3449F3B7A71A}"/>
              </a:ext>
            </a:extLst>
          </p:cNvPr>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rcRect/>
          <a:stretch>
            <a:fillRect/>
          </a:stretch>
        </p:blipFill>
        <p:spPr>
          <a:xfrm>
            <a:off x="0" y="7707313"/>
            <a:ext cx="2740025" cy="1720850"/>
          </a:xfr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44595" y="2823030"/>
            <a:ext cx="2865335" cy="4590728"/>
          </a:xfrm>
        </p:spPr>
        <p:txBody>
          <a:bodyPr/>
          <a:lstStyle/>
          <a:p>
            <a:r>
              <a:rPr lang="en-US" sz="1200" dirty="0">
                <a:solidFill>
                  <a:schemeClr val="tx1"/>
                </a:solidFill>
                <a:latin typeface="Calibri" panose="020F0502020204030204" pitchFamily="34" charset="0"/>
                <a:cs typeface="Calibri" panose="020F0502020204030204" pitchFamily="34" charset="0"/>
              </a:rPr>
              <a:t>Die Woodside Logistics Group steht an der Spitze des Wandels in der Logistikbranche, und sie hat diese Reise begonnen, indem sie zunächst Maßnahmen und Veränderungen in ihrer eigenen </a:t>
            </a:r>
            <a:r>
              <a:rPr lang="en-US" sz="1200" dirty="0" err="1">
                <a:solidFill>
                  <a:schemeClr val="tx1"/>
                </a:solidFill>
                <a:latin typeface="Calibri" panose="020F0502020204030204" pitchFamily="34" charset="0"/>
                <a:cs typeface="Calibri" panose="020F0502020204030204" pitchFamily="34" charset="0"/>
              </a:rPr>
              <a:t>Organisation </a:t>
            </a:r>
            <a:r>
              <a:rPr lang="en-US" sz="1200" dirty="0">
                <a:solidFill>
                  <a:schemeClr val="tx1"/>
                </a:solidFill>
                <a:latin typeface="Calibri" panose="020F0502020204030204" pitchFamily="34" charset="0"/>
                <a:cs typeface="Calibri" panose="020F0502020204030204" pitchFamily="34" charset="0"/>
              </a:rPr>
              <a:t>umsetzt. </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In den Führungsebenen sind Männer und Frauen fast gleich stark vertreten. Woodsides strebt nach Gleichberechtigung im gesamten </a:t>
            </a:r>
            <a:r>
              <a:rPr lang="en-US" sz="1200" dirty="0" err="1">
                <a:solidFill>
                  <a:schemeClr val="tx1"/>
                </a:solidFill>
                <a:latin typeface="Calibri" panose="020F0502020204030204" pitchFamily="34" charset="0"/>
                <a:cs typeface="Calibri" panose="020F0502020204030204" pitchFamily="34" charset="0"/>
              </a:rPr>
              <a:t>Unternehmen </a:t>
            </a:r>
            <a:r>
              <a:rPr lang="en-US" sz="1200" dirty="0">
                <a:solidFill>
                  <a:schemeClr val="tx1"/>
                </a:solidFill>
                <a:latin typeface="Calibri" panose="020F0502020204030204" pitchFamily="34" charset="0"/>
                <a:cs typeface="Calibri" panose="020F0502020204030204" pitchFamily="34" charset="0"/>
              </a:rPr>
              <a:t>und ist sich der Bedürfnisse von Frauen in einem überwiegend männlichen Sektor wie der Logistik sehr bewusst. </a:t>
            </a: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b="1" dirty="0">
                <a:solidFill>
                  <a:schemeClr val="tx1"/>
                </a:solidFill>
                <a:latin typeface="Calibri" panose="020F0502020204030204" pitchFamily="34" charset="0"/>
                <a:cs typeface="Calibri" panose="020F0502020204030204" pitchFamily="34" charset="0"/>
              </a:rPr>
              <a:t>Gegenwärtig sind Frauen in allen Bereichen vertreten, von den </a:t>
            </a:r>
            <a:r>
              <a:rPr lang="en-US" sz="1200" b="1" i="1" dirty="0">
                <a:solidFill>
                  <a:schemeClr val="tx1"/>
                </a:solidFill>
                <a:latin typeface="Calibri" panose="020F0502020204030204" pitchFamily="34" charset="0"/>
                <a:cs typeface="Calibri" panose="020F0502020204030204" pitchFamily="34" charset="0"/>
              </a:rPr>
              <a:t>Anfängern </a:t>
            </a:r>
            <a:r>
              <a:rPr lang="en-US" sz="1200" b="1" dirty="0">
                <a:solidFill>
                  <a:schemeClr val="tx1"/>
                </a:solidFill>
                <a:latin typeface="Calibri" panose="020F0502020204030204" pitchFamily="34" charset="0"/>
                <a:cs typeface="Calibri" panose="020F0502020204030204" pitchFamily="34" charset="0"/>
              </a:rPr>
              <a:t>bis zu den </a:t>
            </a:r>
            <a:r>
              <a:rPr lang="en-US" sz="1200" b="1" i="1" dirty="0">
                <a:solidFill>
                  <a:schemeClr val="tx1"/>
                </a:solidFill>
                <a:latin typeface="Calibri" panose="020F0502020204030204" pitchFamily="34" charset="0"/>
                <a:cs typeface="Calibri" panose="020F0502020204030204" pitchFamily="34" charset="0"/>
              </a:rPr>
              <a:t>Managern</a:t>
            </a:r>
            <a:r>
              <a:rPr lang="en-US" sz="1200" b="1" dirty="0">
                <a:solidFill>
                  <a:schemeClr val="tx1"/>
                </a:solidFill>
                <a:latin typeface="Calibri" panose="020F0502020204030204" pitchFamily="34" charset="0"/>
                <a:cs typeface="Calibri" panose="020F0502020204030204" pitchFamily="34" charset="0"/>
              </a:rPr>
              <a:t>, von den </a:t>
            </a:r>
            <a:r>
              <a:rPr lang="en-US" sz="1200" b="1" i="1" dirty="0">
                <a:solidFill>
                  <a:schemeClr val="tx1"/>
                </a:solidFill>
                <a:latin typeface="Calibri" panose="020F0502020204030204" pitchFamily="34" charset="0"/>
                <a:cs typeface="Calibri" panose="020F0502020204030204" pitchFamily="34" charset="0"/>
              </a:rPr>
              <a:t>Verkehrsplanern </a:t>
            </a:r>
            <a:r>
              <a:rPr lang="en-US" sz="1200" b="1" dirty="0">
                <a:solidFill>
                  <a:schemeClr val="tx1"/>
                </a:solidFill>
                <a:latin typeface="Calibri" panose="020F0502020204030204" pitchFamily="34" charset="0"/>
                <a:cs typeface="Calibri" panose="020F0502020204030204" pitchFamily="34" charset="0"/>
              </a:rPr>
              <a:t>bis zu den </a:t>
            </a:r>
            <a:r>
              <a:rPr lang="en-US" sz="1200" b="1" i="1" dirty="0">
                <a:solidFill>
                  <a:schemeClr val="tx1"/>
                </a:solidFill>
                <a:latin typeface="Calibri" panose="020F0502020204030204" pitchFamily="34" charset="0"/>
                <a:cs typeface="Calibri" panose="020F0502020204030204" pitchFamily="34" charset="0"/>
              </a:rPr>
              <a:t>Fahrern</a:t>
            </a:r>
            <a:r>
              <a:rPr lang="en-US" sz="1200" b="1" dirty="0">
                <a:solidFill>
                  <a:schemeClr val="tx1"/>
                </a:solidFill>
                <a:latin typeface="Calibri" panose="020F0502020204030204" pitchFamily="34" charset="0"/>
                <a:cs typeface="Calibri" panose="020F0502020204030204" pitchFamily="34" charset="0"/>
              </a:rPr>
              <a:t>, vom </a:t>
            </a:r>
            <a:r>
              <a:rPr lang="en-US" sz="1200" b="1" i="1" dirty="0">
                <a:solidFill>
                  <a:schemeClr val="tx1"/>
                </a:solidFill>
                <a:latin typeface="Calibri" panose="020F0502020204030204" pitchFamily="34" charset="0"/>
                <a:cs typeface="Calibri" panose="020F0502020204030204" pitchFamily="34" charset="0"/>
              </a:rPr>
              <a:t>Kundendienst </a:t>
            </a:r>
            <a:r>
              <a:rPr lang="en-US" sz="1200" b="1" dirty="0">
                <a:solidFill>
                  <a:schemeClr val="tx1"/>
                </a:solidFill>
                <a:latin typeface="Calibri" panose="020F0502020204030204" pitchFamily="34" charset="0"/>
                <a:cs typeface="Calibri" panose="020F0502020204030204" pitchFamily="34" charset="0"/>
              </a:rPr>
              <a:t>bis zur </a:t>
            </a:r>
            <a:r>
              <a:rPr lang="en-US" sz="1200" b="1" i="1" dirty="0">
                <a:solidFill>
                  <a:schemeClr val="tx1"/>
                </a:solidFill>
                <a:latin typeface="Calibri" panose="020F0502020204030204" pitchFamily="34" charset="0"/>
                <a:cs typeface="Calibri" panose="020F0502020204030204" pitchFamily="34" charset="0"/>
              </a:rPr>
              <a:t>Flottenwartung </a:t>
            </a:r>
            <a:r>
              <a:rPr lang="en-US" sz="1200" b="1" dirty="0">
                <a:solidFill>
                  <a:schemeClr val="tx1"/>
                </a:solidFill>
                <a:latin typeface="Calibri" panose="020F0502020204030204" pitchFamily="34" charset="0"/>
                <a:cs typeface="Calibri" panose="020F0502020204030204" pitchFamily="34" charset="0"/>
              </a:rPr>
              <a:t>und dem </a:t>
            </a:r>
            <a:r>
              <a:rPr lang="en-US" sz="1200" b="1" i="1" dirty="0">
                <a:solidFill>
                  <a:schemeClr val="tx1"/>
                </a:solidFill>
                <a:latin typeface="Calibri" panose="020F0502020204030204" pitchFamily="34" charset="0"/>
                <a:cs typeface="Calibri" panose="020F0502020204030204" pitchFamily="34" charset="0"/>
              </a:rPr>
              <a:t>Lager</a:t>
            </a:r>
            <a:r>
              <a:rPr lang="en-US" sz="1200" b="1" dirty="0">
                <a:solidFill>
                  <a:schemeClr val="tx1"/>
                </a:solidFill>
                <a:latin typeface="Calibri" panose="020F0502020204030204" pitchFamily="34" charset="0"/>
                <a:cs typeface="Calibri" panose="020F0502020204030204" pitchFamily="34" charset="0"/>
              </a:rPr>
              <a:t>. </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pPr>
              <a:lnSpc>
                <a:spcPct val="120000"/>
              </a:lnSpc>
              <a:spcBef>
                <a:spcPts val="4158"/>
              </a:spcBef>
            </a:pPr>
            <a:r>
              <a:rPr lang="en-US" sz="1400" dirty="0">
                <a:latin typeface="Gotham Medium"/>
                <a:cs typeface="Calibri" panose="020F0502020204030204" pitchFamily="34" charset="0"/>
              </a:rPr>
              <a:t>Datum des Interviews</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en-US" dirty="0"/>
              <a:t>August 2022 </a:t>
            </a:r>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r>
              <a:rPr lang="en-US" dirty="0"/>
              <a:t>Kontaktperson</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en-US" dirty="0"/>
              <a:t>Sarah Crowe</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prstGeom prst="rect">
            <a:avLst/>
          </a:prstGeom>
        </p:spPr>
        <p:txBody>
          <a:bodyPr/>
          <a:lstStyle/>
          <a:p>
            <a:r>
              <a:rPr lang="en-US" dirty="0"/>
              <a:t>sarahcrowe@woodsides.com</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0" y="3578636"/>
            <a:ext cx="2694086" cy="349177"/>
          </a:xfrm>
          <a:prstGeom prst="rect">
            <a:avLst/>
          </a:prstGeom>
        </p:spPr>
        <p:txBody>
          <a:bodyPr/>
          <a:lstStyle/>
          <a:p>
            <a:r>
              <a:rPr lang="en-US" sz="1400" b="1" dirty="0">
                <a:latin typeface="Gotham Medium"/>
                <a:cs typeface="Calibri" panose="020F0502020204030204" pitchFamily="34" charset="0"/>
              </a:rPr>
              <a:t>Woodside Logistik Gruppe </a:t>
            </a:r>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2179156" y="8061484"/>
            <a:ext cx="971741" cy="832733"/>
            <a:chOff x="3916507" y="3269513"/>
            <a:chExt cx="971741"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CLICK</a:t>
              </a:r>
            </a:p>
            <a:p>
              <a:pPr marL="12700" algn="ctr">
                <a:lnSpc>
                  <a:spcPts val="1420"/>
                </a:lnSpc>
                <a:spcBef>
                  <a:spcPts val="100"/>
                </a:spcBef>
              </a:pPr>
              <a:r>
                <a:rPr lang="en-IE" sz="1300" dirty="0">
                  <a:solidFill>
                    <a:schemeClr val="bg1"/>
                  </a:solidFill>
                  <a:latin typeface="Gotham Medium" pitchFamily="2" charset="0"/>
                  <a:cs typeface="Gotham Medium" pitchFamily="2" charset="0"/>
                </a:rPr>
                <a:t>ANSCHAUEN</a:t>
              </a:r>
            </a:p>
          </p:txBody>
        </p:sp>
      </p:grpSp>
      <p:pic>
        <p:nvPicPr>
          <p:cNvPr id="31" name="Picture Placeholder 30">
            <a:extLst>
              <a:ext uri="{FF2B5EF4-FFF2-40B4-BE49-F238E27FC236}">
                <a16:creationId xmlns:a16="http://schemas.microsoft.com/office/drawing/2014/main" id="{E33839BE-BF73-1AB8-63A3-5043C56DE05D}"/>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pic>
        <p:nvPicPr>
          <p:cNvPr id="35" name="Picture 34">
            <a:extLst>
              <a:ext uri="{FF2B5EF4-FFF2-40B4-BE49-F238E27FC236}">
                <a16:creationId xmlns:a16="http://schemas.microsoft.com/office/drawing/2014/main" id="{EF213E04-9E07-63C8-D366-2D6E897B63F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97715" y="5350721"/>
            <a:ext cx="2437534" cy="783058"/>
          </a:xfrm>
          <a:prstGeom prst="rect">
            <a:avLst/>
          </a:prstGeom>
        </p:spPr>
      </p:pic>
    </p:spTree>
    <p:extLst>
      <p:ext uri="{BB962C8B-B14F-4D97-AF65-F5344CB8AC3E}">
        <p14:creationId xmlns:p14="http://schemas.microsoft.com/office/powerpoint/2010/main" val="515804087"/>
      </p:ext>
    </p:extLst>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1487306" y="427011"/>
            <a:ext cx="4124457" cy="597212"/>
          </a:xfrm>
        </p:spPr>
        <p:txBody>
          <a:bodyPr/>
          <a:lstStyle/>
          <a:p>
            <a:pPr lvl="1" algn="ctr"/>
            <a:r>
              <a:rPr lang="en-US" sz="1600" b="1" dirty="0">
                <a:solidFill>
                  <a:srgbClr val="31475E"/>
                </a:solidFill>
                <a:latin typeface="Gothic medium"/>
                <a:cs typeface="Calibri" panose="020F0502020204030204" pitchFamily="34" charset="0"/>
              </a:rPr>
              <a:t>Möglichkeiten zur beruflichen Entwicklung - "Eine Frage, die bei jedem Vorstellungsgespräch gestellt wird"</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387755" y="1259979"/>
            <a:ext cx="6381082" cy="2515305"/>
          </a:xfrm>
        </p:spPr>
        <p:txBody>
          <a:bodyPr/>
          <a:lstStyle/>
          <a:p>
            <a:r>
              <a:rPr lang="en-US" sz="1200" dirty="0">
                <a:solidFill>
                  <a:schemeClr val="tx1"/>
                </a:solidFill>
                <a:latin typeface="Calibri" panose="020F0502020204030204" pitchFamily="34" charset="0"/>
                <a:cs typeface="Calibri" panose="020F0502020204030204" pitchFamily="34" charset="0"/>
              </a:rPr>
              <a:t>Mit über 500 Mitarbeitern und einem riesigen Talentpool, der auf allen Ebenen des </a:t>
            </a:r>
            <a:r>
              <a:rPr lang="en-US" sz="1200" dirty="0" err="1">
                <a:solidFill>
                  <a:schemeClr val="tx1"/>
                </a:solidFill>
                <a:latin typeface="Calibri" panose="020F0502020204030204" pitchFamily="34" charset="0"/>
                <a:cs typeface="Calibri" panose="020F0502020204030204" pitchFamily="34" charset="0"/>
              </a:rPr>
              <a:t>Unternehmens </a:t>
            </a:r>
            <a:r>
              <a:rPr lang="en-US" sz="1200" dirty="0">
                <a:solidFill>
                  <a:schemeClr val="tx1"/>
                </a:solidFill>
                <a:latin typeface="Calibri" panose="020F0502020204030204" pitchFamily="34" charset="0"/>
                <a:cs typeface="Calibri" panose="020F0502020204030204" pitchFamily="34" charset="0"/>
              </a:rPr>
              <a:t>gefördert wird, gibt es bei Woodsides klare Aufstiegsmöglichkeiten. </a:t>
            </a:r>
          </a:p>
          <a:p>
            <a:endParaRPr lang="en-US" sz="1200" dirty="0">
              <a:solidFill>
                <a:schemeClr val="tx1"/>
              </a:solidFill>
              <a:latin typeface="Calibri" panose="020F0502020204030204" pitchFamily="34" charset="0"/>
              <a:cs typeface="Calibri" panose="020F0502020204030204" pitchFamily="34" charset="0"/>
            </a:endParaRPr>
          </a:p>
          <a:p>
            <a:r>
              <a:rPr lang="en-US" sz="1200" b="1" i="1" dirty="0">
                <a:solidFill>
                  <a:schemeClr val="tx1"/>
                </a:solidFill>
                <a:latin typeface="Calibri" panose="020F0502020204030204" pitchFamily="34" charset="0"/>
                <a:cs typeface="Calibri" panose="020F0502020204030204" pitchFamily="34" charset="0"/>
              </a:rPr>
              <a:t>"Unser wettbewerbsfähiges Leistungspaket spiegelt dies wider, so dass wir für jede unserer Positionen hochqualifiziertes Personal gewinnen und halten können.</a:t>
            </a:r>
          </a:p>
          <a:p>
            <a:endParaRPr lang="en-US" sz="1200" b="1" i="1"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Woodsides ist stolz darauf, die talentiertesten Mitarbeiter für alle Aufgabenbereiche zu rekrutieren, einzustellen und zu fördern. </a:t>
            </a:r>
          </a:p>
          <a:p>
            <a:r>
              <a:rPr lang="en-US" sz="1200" dirty="0">
                <a:solidFill>
                  <a:schemeClr val="tx1"/>
                </a:solidFill>
                <a:latin typeface="Calibri" panose="020F0502020204030204" pitchFamily="34" charset="0"/>
                <a:cs typeface="Calibri" panose="020F0502020204030204" pitchFamily="34" charset="0"/>
              </a:rPr>
              <a:t>Sie fördern aktiv das Institute of Leadership &amp; Management (ILM) für ihre Mitarbeiter und sind stolz auf die Entwicklung, die ihre Mitarbeiter unter dem Dach von Woodsides erfahren. Interne Förderung und Entwicklung der vorhandenen Talente, die Personalabteilung stellt fest, dass sie immer seltener auf externe Bewerber für Führungspositionen zurückgreifen muss. Einfache Dinge wie eine angemessene Darstellung auf ihrer Website </a:t>
            </a:r>
          </a:p>
          <a:p>
            <a:endParaRPr lang="en-US" sz="1200" dirty="0">
              <a:solidFill>
                <a:schemeClr val="tx1"/>
              </a:solidFill>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2266" y="722913"/>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ext Placeholder 3">
            <a:extLst>
              <a:ext uri="{FF2B5EF4-FFF2-40B4-BE49-F238E27FC236}">
                <a16:creationId xmlns:a16="http://schemas.microsoft.com/office/drawing/2014/main" id="{3B7986D9-11F0-D955-3997-0705CAB4C273}"/>
              </a:ext>
            </a:extLst>
          </p:cNvPr>
          <p:cNvSpPr txBox="1">
            <a:spLocks/>
          </p:cNvSpPr>
          <p:nvPr/>
        </p:nvSpPr>
        <p:spPr>
          <a:xfrm>
            <a:off x="666635" y="9028072"/>
            <a:ext cx="5823321" cy="522350"/>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595959"/>
                </a:solidFill>
                <a:uFillTx/>
                <a:latin typeface="Gotham Book" pitchFamily="2" charset="0"/>
                <a:ea typeface="Montserrat Light"/>
                <a:cs typeface="Gotham Book"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ctr"/>
            <a:r>
              <a:rPr lang="en-US" sz="1200" i="1" dirty="0"/>
              <a:t>Wenn Sie an einer Karriere in der Logistik interessiert sind, besuchen Sie Woodsides Website, indem Sie auf das Bild oben klicken. </a:t>
            </a:r>
          </a:p>
        </p:txBody>
      </p:sp>
      <p:pic>
        <p:nvPicPr>
          <p:cNvPr id="4" name="Picture 3">
            <a:hlinkClick r:id="rId2"/>
            <a:extLst>
              <a:ext uri="{FF2B5EF4-FFF2-40B4-BE49-F238E27FC236}">
                <a16:creationId xmlns:a16="http://schemas.microsoft.com/office/drawing/2014/main" id="{CC0C36D9-FF88-CE47-FEE0-3CE47028A99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6635" y="6449299"/>
            <a:ext cx="5765800" cy="2600020"/>
          </a:xfrm>
          <a:prstGeom prst="rect">
            <a:avLst/>
          </a:prstGeom>
        </p:spPr>
      </p:pic>
      <p:pic>
        <p:nvPicPr>
          <p:cNvPr id="10" name="Picture 9">
            <a:extLst>
              <a:ext uri="{FF2B5EF4-FFF2-40B4-BE49-F238E27FC236}">
                <a16:creationId xmlns:a16="http://schemas.microsoft.com/office/drawing/2014/main" id="{397136D7-DD7C-5800-D6F1-F82C64D4688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20724" y="3609587"/>
            <a:ext cx="6123087" cy="2783222"/>
          </a:xfrm>
          <a:prstGeom prst="rect">
            <a:avLst/>
          </a:prstGeom>
        </p:spPr>
      </p:pic>
    </p:spTree>
    <p:extLst>
      <p:ext uri="{BB962C8B-B14F-4D97-AF65-F5344CB8AC3E}">
        <p14:creationId xmlns:p14="http://schemas.microsoft.com/office/powerpoint/2010/main" val="3557795548"/>
      </p:ext>
    </p:extLst>
  </p:cSld>
  <p:clrMapOvr>
    <a:masterClrMapping/>
  </p:clrMapOvr>
  <p:transition spd="med"/>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2"/>
          </p:nvPr>
        </p:nvSpPr>
        <p:spPr>
          <a:xfrm>
            <a:off x="3715491" y="3283832"/>
            <a:ext cx="2972435" cy="6084570"/>
          </a:xfrm>
        </p:spPr>
        <p:txBody>
          <a:bodyPr/>
          <a:lstStyle/>
          <a:p>
            <a:r>
              <a:rPr lang="en-US" sz="1600" b="1" dirty="0">
                <a:solidFill>
                  <a:srgbClr val="2E495E"/>
                </a:solidFill>
                <a:latin typeface="Gothic medium"/>
                <a:cs typeface="Calibri" panose="020F0502020204030204" pitchFamily="34" charset="0"/>
                <a:sym typeface="+mn-ea"/>
              </a:rPr>
              <a:t>Einführung</a:t>
            </a:r>
            <a:endParaRPr lang="en-US" sz="1600" b="1" dirty="0">
              <a:solidFill>
                <a:srgbClr val="2E495E"/>
              </a:solidFill>
              <a:latin typeface="Gothic medium"/>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MentorME ist ein Förderprogramm für junge Frauen in den Bereichen Einkauf, SCM und Logistik.</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effectLst/>
                <a:latin typeface="Calibri" panose="020F0502020204030204" pitchFamily="34" charset="0"/>
                <a:ea typeface="Calibri" panose="020F0502020204030204" pitchFamily="34" charset="0"/>
                <a:cs typeface="Calibri" panose="020F0502020204030204" pitchFamily="34" charset="0"/>
                <a:sym typeface="+mn-ea"/>
              </a:rPr>
              <a:t>Es hilft jungen Frauen beim Übergang von der Universität in den Beruf, damit sie ihren Berufseinstieg erfolgreich meistern können. </a:t>
            </a:r>
          </a:p>
          <a:p>
            <a:endParaRPr lang="en-US" sz="1200" dirty="0">
              <a:solidFill>
                <a:schemeClr val="tx1"/>
              </a:solidFill>
              <a:effectLst/>
              <a:latin typeface="Calibri" panose="020F0502020204030204" pitchFamily="34" charset="0"/>
              <a:ea typeface="Calibri" panose="020F0502020204030204" pitchFamily="34" charset="0"/>
              <a:cs typeface="Calibri" panose="020F0502020204030204" pitchFamily="34" charset="0"/>
              <a:sym typeface="+mn-ea"/>
            </a:endParaRPr>
          </a:p>
          <a:p>
            <a:r>
              <a:rPr lang="en-US" sz="1200" dirty="0">
                <a:latin typeface="Calibri" panose="020F0502020204030204" pitchFamily="34" charset="0"/>
                <a:cs typeface="Calibri" panose="020F0502020204030204" pitchFamily="34" charset="0"/>
                <a:sym typeface="+mn-ea"/>
              </a:rPr>
              <a:t>Das Projekt "Mentor Me" wurde von einer Organisation namens </a:t>
            </a:r>
            <a:r>
              <a:rPr lang="en-US" sz="1200" dirty="0" err="1">
                <a:latin typeface="Calibri" panose="020F0502020204030204" pitchFamily="34" charset="0"/>
                <a:cs typeface="Calibri" panose="020F0502020204030204" pitchFamily="34" charset="0"/>
                <a:sym typeface="+mn-ea"/>
              </a:rPr>
              <a:t>BME-Verband</a:t>
            </a:r>
            <a:r>
              <a:rPr lang="en-US" sz="1200" dirty="0">
                <a:latin typeface="Calibri" panose="020F0502020204030204" pitchFamily="34" charset="0"/>
                <a:cs typeface="Calibri" panose="020F0502020204030204" pitchFamily="34" charset="0"/>
                <a:sym typeface="+mn-ea"/>
              </a:rPr>
              <a:t> initiiert. Der BME ist eine starke Gemeinschaft für Einkauf, Supply Chain Management und Logistik. Dieser Verband wurde 1954 gegründet und ist der Fachverband für Einkäufer, Supply Chain Manager und Logistiker in Deutschland und auch in Kontinentaleuropa.</a:t>
            </a:r>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sym typeface="+mn-ea"/>
              </a:rPr>
              <a:t>BME steht für </a:t>
            </a:r>
            <a:r>
              <a:rPr lang="en-US" sz="1200" dirty="0" err="1">
                <a:latin typeface="Calibri" panose="020F0502020204030204" pitchFamily="34" charset="0"/>
                <a:cs typeface="Calibri" panose="020F0502020204030204" pitchFamily="34" charset="0"/>
                <a:sym typeface="+mn-ea"/>
              </a:rPr>
              <a:t>Bundesverband Materialwirtschaft</a:t>
            </a:r>
            <a:r>
              <a:rPr lang="en-US" sz="1200" dirty="0">
                <a:latin typeface="Calibri" panose="020F0502020204030204" pitchFamily="34" charset="0"/>
                <a:cs typeface="Calibri" panose="020F0502020204030204" pitchFamily="34" charset="0"/>
                <a:sym typeface="+mn-ea"/>
              </a:rPr>
              <a:t>, </a:t>
            </a:r>
            <a:r>
              <a:rPr lang="en-US" sz="1200" dirty="0" err="1">
                <a:latin typeface="Calibri" panose="020F0502020204030204" pitchFamily="34" charset="0"/>
                <a:cs typeface="Calibri" panose="020F0502020204030204" pitchFamily="34" charset="0"/>
                <a:sym typeface="+mn-ea"/>
              </a:rPr>
              <a:t>Einkauf </a:t>
            </a:r>
            <a:r>
              <a:rPr lang="en-US" sz="1200" dirty="0">
                <a:latin typeface="Calibri" panose="020F0502020204030204" pitchFamily="34" charset="0"/>
                <a:cs typeface="Calibri" panose="020F0502020204030204" pitchFamily="34" charset="0"/>
                <a:sym typeface="+mn-ea"/>
              </a:rPr>
              <a:t>und </a:t>
            </a:r>
            <a:r>
              <a:rPr lang="en-US" sz="1200" dirty="0" err="1">
                <a:latin typeface="Calibri" panose="020F0502020204030204" pitchFamily="34" charset="0"/>
                <a:cs typeface="Calibri" panose="020F0502020204030204" pitchFamily="34" charset="0"/>
                <a:sym typeface="+mn-ea"/>
              </a:rPr>
              <a:t>Logistik e.</a:t>
            </a:r>
            <a:r>
              <a:rPr lang="en-US" sz="1200" dirty="0">
                <a:latin typeface="Calibri" panose="020F0502020204030204" pitchFamily="34" charset="0"/>
                <a:cs typeface="Calibri" panose="020F0502020204030204" pitchFamily="34" charset="0"/>
                <a:sym typeface="+mn-ea"/>
              </a:rPr>
              <a:t>V.</a:t>
            </a:r>
            <a:endParaRPr lang="en-US" sz="1200" dirty="0">
              <a:latin typeface="Calibri" panose="020F0502020204030204" pitchFamily="34" charset="0"/>
              <a:cs typeface="Calibri" panose="020F0502020204030204" pitchFamily="34" charset="0"/>
            </a:endParaRPr>
          </a:p>
          <a:p>
            <a:endParaRPr lang="en-US" sz="1200" dirty="0">
              <a:solidFill>
                <a:schemeClr val="tx1"/>
              </a:solidFill>
              <a:effectLst/>
              <a:latin typeface="Calibri" panose="020F0502020204030204" pitchFamily="34" charset="0"/>
              <a:ea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8" name="Text Placeholder 7"/>
          <p:cNvSpPr>
            <a:spLocks noGrp="1"/>
          </p:cNvSpPr>
          <p:nvPr>
            <p:ph type="body" sz="quarter" idx="60"/>
          </p:nvPr>
        </p:nvSpPr>
        <p:spPr>
          <a:xfrm>
            <a:off x="251460" y="4074795"/>
            <a:ext cx="2705735" cy="574675"/>
          </a:xfrm>
          <a:prstGeom prst="rect">
            <a:avLst/>
          </a:prstGeom>
        </p:spPr>
        <p:txBody>
          <a:bodyPr/>
          <a:lstStyle/>
          <a:p>
            <a:r>
              <a:rPr lang="en-US" sz="1400" dirty="0">
                <a:latin typeface="Gothic medium"/>
                <a:cs typeface="Calibri" panose="020F0502020204030204" pitchFamily="34" charset="0"/>
              </a:rPr>
              <a:t>Förderung der weiblichen Führungskraft</a:t>
            </a:r>
          </a:p>
        </p:txBody>
      </p:sp>
      <p:sp>
        <p:nvSpPr>
          <p:cNvPr id="11" name="Text Placeholder 10"/>
          <p:cNvSpPr>
            <a:spLocks noGrp="1"/>
          </p:cNvSpPr>
          <p:nvPr>
            <p:ph type="body" sz="quarter" idx="63"/>
          </p:nvPr>
        </p:nvSpPr>
        <p:spPr>
          <a:xfrm>
            <a:off x="257284" y="5417545"/>
            <a:ext cx="2694086" cy="349177"/>
          </a:xfrm>
          <a:prstGeom prst="rect">
            <a:avLst/>
          </a:prstGeom>
        </p:spPr>
        <p:txBody>
          <a:bodyPr/>
          <a:lstStyle/>
          <a:p>
            <a:r>
              <a:rPr lang="en-US" sz="1400" b="1" dirty="0">
                <a:latin typeface="Calibri" panose="020F0502020204030204" pitchFamily="34" charset="0"/>
                <a:cs typeface="Calibri" panose="020F0502020204030204" pitchFamily="34" charset="0"/>
              </a:rPr>
              <a:t>Ressourcen : </a:t>
            </a:r>
          </a:p>
          <a:p>
            <a:r>
              <a:rPr lang="en-US" sz="1400" b="1" dirty="0">
                <a:latin typeface="Calibri" panose="020F0502020204030204" pitchFamily="34" charset="0"/>
                <a:cs typeface="Calibri" panose="020F0502020204030204" pitchFamily="34" charset="0"/>
              </a:rPr>
              <a:t>https://www.bme.de/netzwerk/young-professionals/</a:t>
            </a:r>
          </a:p>
        </p:txBody>
      </p:sp>
      <p:sp>
        <p:nvSpPr>
          <p:cNvPr id="6" name="Text Placeholder 5"/>
          <p:cNvSpPr>
            <a:spLocks noGrp="1"/>
          </p:cNvSpPr>
          <p:nvPr>
            <p:ph type="body" sz="quarter" idx="58"/>
          </p:nvPr>
        </p:nvSpPr>
        <p:spPr>
          <a:xfrm>
            <a:off x="278983" y="3697916"/>
            <a:ext cx="2694087" cy="349177"/>
          </a:xfrm>
          <a:prstGeom prst="rect">
            <a:avLst/>
          </a:prstGeom>
        </p:spPr>
        <p:txBody>
          <a:bodyPr/>
          <a:lstStyle/>
          <a:p>
            <a:r>
              <a:rPr lang="en-US" sz="1600" dirty="0">
                <a:latin typeface="Gothic medium"/>
                <a:cs typeface="Calibri" panose="020F0502020204030204" pitchFamily="34" charset="0"/>
              </a:rPr>
              <a:t>MENTOR ME</a:t>
            </a:r>
          </a:p>
        </p:txBody>
      </p:sp>
      <p:pic>
        <p:nvPicPr>
          <p:cNvPr id="3" name="Picture Placeholder 2" descr="woman-courier-flat-color-vector-detailed-character-gender-equality-workplace-cheerful-female-working-delivery-service-189916198"/>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tretch>
            <a:fillRect/>
          </a:stretch>
        </p:blipFill>
        <p:spPr>
          <a:xfrm>
            <a:off x="635" y="7555230"/>
            <a:ext cx="2972435" cy="2177415"/>
          </a:xfrm>
          <a:prstGeom prst="rect">
            <a:avLst/>
          </a:prstGeom>
        </p:spPr>
      </p:pic>
      <p:pic>
        <p:nvPicPr>
          <p:cNvPr id="2" name="Picture Placeholder 1" descr="pic 6"/>
          <p:cNvPicPr>
            <a:picLocks noGrp="1" noChangeAspect="1"/>
          </p:cNvPicPr>
          <p:nvPr>
            <p:ph type="pic" sz="quarter" idx="66"/>
          </p:nvPr>
        </p:nvPicPr>
        <p:blipFill>
          <a:blip r:embed="rId3" cstate="screen">
            <a:extLst>
              <a:ext uri="{28A0092B-C50C-407E-A947-70E740481C1C}">
                <a14:useLocalDpi xmlns:a14="http://schemas.microsoft.com/office/drawing/2010/main"/>
              </a:ext>
            </a:extLst>
          </a:blip>
          <a:srcRect r="-3701"/>
          <a:stretch>
            <a:fillRect/>
          </a:stretch>
        </p:blipFill>
        <p:spPr>
          <a:xfrm>
            <a:off x="86360" y="102870"/>
            <a:ext cx="3559175" cy="2781935"/>
          </a:xfrm>
          <a:prstGeom prst="rect">
            <a:avLst/>
          </a:prstGeom>
          <a:solidFill>
            <a:srgbClr val="F05856"/>
          </a:solidFill>
        </p:spPr>
      </p:pic>
      <p:grpSp>
        <p:nvGrpSpPr>
          <p:cNvPr id="17" name="Group 16"/>
          <p:cNvGrpSpPr/>
          <p:nvPr/>
        </p:nvGrpSpPr>
        <p:grpSpPr>
          <a:xfrm>
            <a:off x="2179156" y="8061484"/>
            <a:ext cx="971741" cy="832733"/>
            <a:chOff x="3916507" y="3269513"/>
            <a:chExt cx="971741" cy="832733"/>
          </a:xfrm>
        </p:grpSpPr>
        <p:sp>
          <p:nvSpPr>
            <p:cNvPr id="18" name="Freeform 17"/>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CLICK</a:t>
              </a:r>
            </a:p>
            <a:p>
              <a:pPr marL="12700" algn="ctr">
                <a:lnSpc>
                  <a:spcPts val="1420"/>
                </a:lnSpc>
                <a:spcBef>
                  <a:spcPts val="100"/>
                </a:spcBef>
              </a:pPr>
              <a:r>
                <a:rPr lang="en-IE" sz="1300" dirty="0">
                  <a:solidFill>
                    <a:schemeClr val="bg1"/>
                  </a:solidFill>
                  <a:latin typeface="Gotham Medium" pitchFamily="2" charset="0"/>
                  <a:cs typeface="Gotham Medium" pitchFamily="2" charset="0"/>
                </a:rPr>
                <a:t>ANSCHAUEN</a:t>
              </a:r>
            </a:p>
          </p:txBody>
        </p:sp>
      </p:grpSp>
      <p:sp>
        <p:nvSpPr>
          <p:cNvPr id="23" name="Text Placeholder 22"/>
          <p:cNvSpPr>
            <a:spLocks noGrp="1"/>
          </p:cNvSpPr>
          <p:nvPr>
            <p:ph type="body" sz="quarter" idx="64"/>
          </p:nvPr>
        </p:nvSpPr>
        <p:spPr/>
        <p:txBody>
          <a:bodyPr anchor="ctr" anchorCtr="0"/>
          <a:lstStyle/>
          <a:p>
            <a:endParaRPr lang="en-US" dirty="0"/>
          </a:p>
          <a:p>
            <a:endParaRPr lang="en-US" dirty="0"/>
          </a:p>
          <a:p>
            <a:endParaRPr lang="en-US" dirty="0"/>
          </a:p>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xmlns:a14="http://schemas.microsoft.com/office/drawing/2010/main">
      <p:transition spd="slow">
        <p:dissolv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58"/>
          </p:nvPr>
        </p:nvSpPr>
        <p:spPr/>
        <p:txBody>
          <a:bodyPr/>
          <a:lstStyle/>
          <a:p>
            <a:r>
              <a:rPr lang="en-US" sz="1400" b="1" dirty="0">
                <a:solidFill>
                  <a:srgbClr val="3D3C7D"/>
                </a:solidFill>
                <a:latin typeface="Gotham Medium"/>
                <a:cs typeface="Calibri" panose="020F0502020204030204" pitchFamily="34" charset="0"/>
              </a:rPr>
              <a:t>ÜBER DAS PROGRAMM</a:t>
            </a:r>
          </a:p>
        </p:txBody>
      </p:sp>
      <p:sp>
        <p:nvSpPr>
          <p:cNvPr id="6" name="Text Placeholder 5"/>
          <p:cNvSpPr>
            <a:spLocks noGrp="1"/>
          </p:cNvSpPr>
          <p:nvPr>
            <p:ph type="body" sz="quarter" idx="32"/>
          </p:nvPr>
        </p:nvSpPr>
        <p:spPr>
          <a:xfrm>
            <a:off x="860425" y="1259840"/>
            <a:ext cx="5763895" cy="2929890"/>
          </a:xfrm>
        </p:spPr>
        <p:txBody>
          <a:bodyPr/>
          <a:lstStyle/>
          <a:p>
            <a:r>
              <a:rPr lang="en-US" sz="1400" dirty="0">
                <a:solidFill>
                  <a:schemeClr val="tx1"/>
                </a:solidFill>
                <a:latin typeface="Calibri" panose="020F0502020204030204" pitchFamily="34" charset="0"/>
                <a:cs typeface="Calibri" panose="020F0502020204030204" pitchFamily="34" charset="0"/>
                <a:sym typeface="+mn-ea"/>
              </a:rPr>
              <a:t>Im Rahmen von </a:t>
            </a:r>
            <a:r>
              <a:rPr lang="en-US" sz="1400" dirty="0" err="1">
                <a:solidFill>
                  <a:schemeClr val="tx1"/>
                </a:solidFill>
                <a:latin typeface="Calibri" panose="020F0502020204030204" pitchFamily="34" charset="0"/>
                <a:cs typeface="Calibri" panose="020F0502020204030204" pitchFamily="34" charset="0"/>
                <a:sym typeface="+mn-ea"/>
              </a:rPr>
              <a:t>MentorMe </a:t>
            </a:r>
            <a:r>
              <a:rPr lang="en-US" sz="1400" dirty="0">
                <a:solidFill>
                  <a:schemeClr val="tx1"/>
                </a:solidFill>
                <a:latin typeface="Calibri" panose="020F0502020204030204" pitchFamily="34" charset="0"/>
                <a:cs typeface="Calibri" panose="020F0502020204030204" pitchFamily="34" charset="0"/>
                <a:sym typeface="+mn-ea"/>
              </a:rPr>
              <a:t>werden weibliche Berufseinsteigerinnen bei der Stellensuche begleitet und bei ihrem beruflichen Aufstieg oder ihrer beruflichen Neuorientierung unterstützt.</a:t>
            </a:r>
            <a:endParaRPr lang="en-US" sz="1400" dirty="0">
              <a:solidFill>
                <a:schemeClr val="tx1"/>
              </a:solidFill>
              <a:latin typeface="Calibri" panose="020F0502020204030204" pitchFamily="34" charset="0"/>
              <a:cs typeface="Calibri" panose="020F0502020204030204" pitchFamily="34" charset="0"/>
            </a:endParaRPr>
          </a:p>
          <a:p>
            <a:endParaRPr lang="en-US" sz="1400" dirty="0">
              <a:solidFill>
                <a:schemeClr val="tx1"/>
              </a:solidFill>
              <a:latin typeface="Calibri" panose="020F0502020204030204" pitchFamily="34" charset="0"/>
              <a:cs typeface="Calibri" panose="020F0502020204030204" pitchFamily="34" charset="0"/>
            </a:endParaRPr>
          </a:p>
          <a:p>
            <a:r>
              <a:rPr lang="en-US" sz="1400" dirty="0">
                <a:solidFill>
                  <a:schemeClr val="tx1"/>
                </a:solidFill>
                <a:latin typeface="Calibri" panose="020F0502020204030204" pitchFamily="34" charset="0"/>
                <a:cs typeface="Calibri" panose="020F0502020204030204" pitchFamily="34" charset="0"/>
                <a:sym typeface="+mn-ea"/>
              </a:rPr>
              <a:t>Die Berufsorientierung erfolgt durch individuelle Beratung, praxisorientiertes Training und Einbindung in ein Netzwerk von erfahrenen Experten und Arbeitgebern.</a:t>
            </a:r>
            <a:endParaRPr lang="en-US" sz="1400" dirty="0">
              <a:solidFill>
                <a:schemeClr val="tx1"/>
              </a:solidFill>
              <a:latin typeface="Calibri" panose="020F0502020204030204" pitchFamily="34" charset="0"/>
              <a:cs typeface="Calibri" panose="020F0502020204030204" pitchFamily="34" charset="0"/>
            </a:endParaRPr>
          </a:p>
          <a:p>
            <a:endParaRPr lang="en-US" sz="1400" dirty="0">
              <a:solidFill>
                <a:schemeClr val="tx1"/>
              </a:solidFill>
              <a:latin typeface="Calibri" panose="020F0502020204030204" pitchFamily="34" charset="0"/>
              <a:cs typeface="Calibri" panose="020F0502020204030204" pitchFamily="34" charset="0"/>
            </a:endParaRPr>
          </a:p>
          <a:p>
            <a:endParaRPr lang="en-US" sz="1400" dirty="0">
              <a:solidFill>
                <a:schemeClr val="tx1"/>
              </a:solidFill>
              <a:latin typeface="Calibri" panose="020F0502020204030204" pitchFamily="34" charset="0"/>
              <a:cs typeface="Calibri" panose="020F0502020204030204" pitchFamily="34" charset="0"/>
            </a:endParaRPr>
          </a:p>
          <a:p>
            <a:r>
              <a:rPr lang="en-US" sz="1400" dirty="0">
                <a:solidFill>
                  <a:schemeClr val="tx1"/>
                </a:solidFill>
                <a:latin typeface="Calibri" panose="020F0502020204030204" pitchFamily="34" charset="0"/>
                <a:cs typeface="Calibri" panose="020F0502020204030204" pitchFamily="34" charset="0"/>
                <a:sym typeface="+mn-ea"/>
              </a:rPr>
              <a:t>Dies hilft jungen Frauen, das Vertrauen zu gewinnen, dass Frauen in der Lage sind, in jedem Bereich hervorragende Leistungen zu erbringen, unabhängig von der Art der Arbeit.</a:t>
            </a:r>
            <a:endParaRPr lang="en-US" sz="1400" dirty="0">
              <a:solidFill>
                <a:schemeClr val="tx1"/>
              </a:solidFill>
              <a:latin typeface="Calibri" panose="020F0502020204030204" pitchFamily="34" charset="0"/>
              <a:cs typeface="Calibri" panose="020F0502020204030204" pitchFamily="34" charset="0"/>
            </a:endParaRPr>
          </a:p>
          <a:p>
            <a:endParaRPr lang="en-US" sz="1400" dirty="0">
              <a:solidFill>
                <a:schemeClr val="tx1"/>
              </a:solidFill>
            </a:endParaRPr>
          </a:p>
        </p:txBody>
      </p:sp>
      <p:sp>
        <p:nvSpPr>
          <p:cNvPr id="8" name="Text Placeholder 7"/>
          <p:cNvSpPr>
            <a:spLocks noGrp="1"/>
          </p:cNvSpPr>
          <p:nvPr>
            <p:ph type="body" sz="quarter" idx="59"/>
          </p:nvPr>
        </p:nvSpPr>
        <p:spPr>
          <a:xfrm>
            <a:off x="860496" y="4377582"/>
            <a:ext cx="5435600" cy="446871"/>
          </a:xfrm>
        </p:spPr>
        <p:txBody>
          <a:bodyPr/>
          <a:lstStyle/>
          <a:p>
            <a:pPr fontAlgn="base"/>
            <a:r>
              <a:rPr lang="en-US" altLang="en-IE" sz="1400" b="1" dirty="0">
                <a:solidFill>
                  <a:srgbClr val="3D3C7D"/>
                </a:solidFill>
                <a:latin typeface="Gotham Medium"/>
                <a:cs typeface="Calibri" panose="020F0502020204030204" pitchFamily="34" charset="0"/>
              </a:rPr>
              <a:t>MÖGLICHKEITEN UND VORTEILE</a:t>
            </a:r>
          </a:p>
        </p:txBody>
      </p:sp>
      <p:sp>
        <p:nvSpPr>
          <p:cNvPr id="9" name="Text Placeholder 8"/>
          <p:cNvSpPr>
            <a:spLocks noGrp="1"/>
          </p:cNvSpPr>
          <p:nvPr>
            <p:ph type="body" sz="quarter" idx="60"/>
          </p:nvPr>
        </p:nvSpPr>
        <p:spPr/>
        <p:txBody>
          <a:bodyPr/>
          <a:lstStyle/>
          <a:p>
            <a:r>
              <a:rPr lang="en-US" sz="1400" dirty="0">
                <a:solidFill>
                  <a:schemeClr val="tx1"/>
                </a:solidFill>
                <a:latin typeface="Calibri" panose="020F0502020204030204" pitchFamily="34" charset="0"/>
                <a:cs typeface="Calibri" panose="020F0502020204030204" pitchFamily="34" charset="0"/>
                <a:sym typeface="+mn-ea"/>
              </a:rPr>
              <a:t>Bewerben können sich Studentinnen und weibliche Young Professionals (bis einschließlich 30 Jahre), die nachweislich einen Bezug zu Einkauf, Supply Chain Management und Logistik haben.</a:t>
            </a:r>
          </a:p>
          <a:p>
            <a:endParaRPr lang="en-US" sz="1400" dirty="0">
              <a:solidFill>
                <a:schemeClr val="tx1"/>
              </a:solidFill>
              <a:latin typeface="Calibri" panose="020F0502020204030204" pitchFamily="34" charset="0"/>
              <a:cs typeface="Calibri" panose="020F0502020204030204" pitchFamily="34" charset="0"/>
              <a:sym typeface="+mn-ea"/>
            </a:endParaRPr>
          </a:p>
          <a:p>
            <a:r>
              <a:rPr lang="en-US" sz="1400" dirty="0">
                <a:solidFill>
                  <a:schemeClr val="tx1"/>
                </a:solidFill>
                <a:latin typeface="Calibri" panose="020F0502020204030204" pitchFamily="34" charset="0"/>
                <a:cs typeface="Calibri" panose="020F0502020204030204" pitchFamily="34" charset="0"/>
              </a:rPr>
              <a:t>Die BME-Mitgliedschaft ist für Studentinnen, junge Berufstätige (bis einschließlich 27 Jahre) kostenlos.</a:t>
            </a: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chemeClr val="tx1"/>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endParaRPr lang="en-US" sz="1400" dirty="0">
              <a:solidFill>
                <a:schemeClr val="tx1"/>
              </a:solidFill>
            </a:endParaRPr>
          </a:p>
        </p:txBody>
      </p:sp>
      <p:grpSp>
        <p:nvGrpSpPr>
          <p:cNvPr id="54" name="Graphic 2"/>
          <p:cNvGrpSpPr/>
          <p:nvPr/>
        </p:nvGrpSpPr>
        <p:grpSpPr>
          <a:xfrm>
            <a:off x="303728" y="952545"/>
            <a:ext cx="331769" cy="383118"/>
            <a:chOff x="8823055" y="3850915"/>
            <a:chExt cx="751563" cy="867883"/>
          </a:xfrm>
          <a:solidFill>
            <a:schemeClr val="bg1"/>
          </a:solidFill>
        </p:grpSpPr>
        <p:sp>
          <p:nvSpPr>
            <p:cNvPr id="55" name="Freeform 54"/>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p:cNvGrpSpPr/>
          <p:nvPr/>
        </p:nvGrpSpPr>
        <p:grpSpPr>
          <a:xfrm>
            <a:off x="222118" y="927722"/>
            <a:ext cx="6712351" cy="597212"/>
            <a:chOff x="137702" y="3746222"/>
            <a:chExt cx="6712351" cy="597212"/>
          </a:xfrm>
        </p:grpSpPr>
        <p:cxnSp>
          <p:nvCxnSpPr>
            <p:cNvPr id="31" name="Straight Connector 30"/>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p:cNvGrpSpPr/>
          <p:nvPr/>
        </p:nvGrpSpPr>
        <p:grpSpPr>
          <a:xfrm>
            <a:off x="222118" y="4525847"/>
            <a:ext cx="6712351" cy="597212"/>
            <a:chOff x="137702" y="3746222"/>
            <a:chExt cx="6712351" cy="597212"/>
          </a:xfrm>
        </p:grpSpPr>
        <p:cxnSp>
          <p:nvCxnSpPr>
            <p:cNvPr id="34" name="Straight Connector 33"/>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Picture 2">
            <a:extLst>
              <a:ext uri="{FF2B5EF4-FFF2-40B4-BE49-F238E27FC236}">
                <a16:creationId xmlns:a16="http://schemas.microsoft.com/office/drawing/2014/main" id="{7F574BF5-AC69-D2AA-5168-724A55721CF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8172" y="5012305"/>
            <a:ext cx="3011385" cy="2177686"/>
          </a:xfrm>
          <a:prstGeom prst="rect">
            <a:avLst/>
          </a:prstGeom>
        </p:spPr>
      </p:pic>
      <p:pic>
        <p:nvPicPr>
          <p:cNvPr id="5" name="Picture 4">
            <a:extLst>
              <a:ext uri="{FF2B5EF4-FFF2-40B4-BE49-F238E27FC236}">
                <a16:creationId xmlns:a16="http://schemas.microsoft.com/office/drawing/2014/main" id="{918FD7B7-E367-9B39-914E-149DEC86CD6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19823" y="2266573"/>
            <a:ext cx="2879734" cy="2060803"/>
          </a:xfrm>
          <a:prstGeom prst="rect">
            <a:avLst/>
          </a:prstGeom>
        </p:spPr>
      </p:pic>
    </p:spTree>
  </p:cSld>
  <p:clrMapOvr>
    <a:masterClrMapping/>
  </p:clrMapOvr>
  <p:transition spd="med"/>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2"/>
          </p:nvPr>
        </p:nvSpPr>
        <p:spPr>
          <a:xfrm>
            <a:off x="3756541" y="2975429"/>
            <a:ext cx="2865335" cy="6129073"/>
          </a:xfrm>
        </p:spPr>
        <p:txBody>
          <a:bodyPr/>
          <a:lstStyle/>
          <a:p>
            <a:pPr>
              <a:lnSpc>
                <a:spcPct val="150000"/>
              </a:lnSpc>
            </a:pPr>
            <a:r>
              <a:rPr lang="en-US" sz="1400" b="1" dirty="0">
                <a:solidFill>
                  <a:srgbClr val="31475E"/>
                </a:solidFill>
                <a:effectLst/>
                <a:latin typeface="Gotham Medium"/>
                <a:cs typeface="Calibri" panose="020F0502020204030204" pitchFamily="34" charset="0"/>
                <a:sym typeface="+mn-ea"/>
              </a:rPr>
              <a:t>Einführung </a:t>
            </a:r>
          </a:p>
          <a:p>
            <a:pPr>
              <a:lnSpc>
                <a:spcPct val="150000"/>
              </a:lnSpc>
            </a:pPr>
            <a:endParaRPr lang="en-US" sz="1200" dirty="0">
              <a:solidFill>
                <a:schemeClr val="tx1"/>
              </a:solidFill>
              <a:effectLst/>
              <a:latin typeface="Calibri" panose="020F0502020204030204" pitchFamily="34" charset="0"/>
              <a:cs typeface="Calibri" panose="020F0502020204030204" pitchFamily="34" charset="0"/>
              <a:sym typeface="+mn-ea"/>
            </a:endParaRPr>
          </a:p>
          <a:p>
            <a:pPr>
              <a:lnSpc>
                <a:spcPct val="150000"/>
              </a:lnSpc>
            </a:pPr>
            <a:r>
              <a:rPr lang="en-US" sz="1200" dirty="0">
                <a:solidFill>
                  <a:schemeClr val="tx1"/>
                </a:solidFill>
                <a:effectLst/>
                <a:latin typeface="Calibri" panose="020F0502020204030204" pitchFamily="34" charset="0"/>
                <a:cs typeface="Calibri" panose="020F0502020204030204" pitchFamily="34" charset="0"/>
                <a:sym typeface="+mn-ea"/>
              </a:rPr>
              <a:t>Ein Logistikevent für weibliche Fach- und Führungskräfte aus der Branche - das war eine etwas ungewöhnliche, aber sehr resonanzreiche Veranstaltung, zu der die Regionalgruppe Hamburg der Bundesvereinigung Logistik (BVL) in Kooperation mit der Logistik-Initiative Hamburg, der Behörde für Wirtschaft, Verkehr und Innovation und der Handelskammer Hamburg am 10. Juni 2010 in die Räumlichkeiten der Hamburger </a:t>
            </a:r>
            <a:r>
              <a:rPr lang="en-US" sz="1200" dirty="0" err="1">
                <a:solidFill>
                  <a:schemeClr val="tx1"/>
                </a:solidFill>
                <a:effectLst/>
                <a:latin typeface="Calibri" panose="020F0502020204030204" pitchFamily="34" charset="0"/>
                <a:cs typeface="Calibri" panose="020F0502020204030204" pitchFamily="34" charset="0"/>
                <a:sym typeface="+mn-ea"/>
              </a:rPr>
              <a:t>Hafen </a:t>
            </a:r>
            <a:r>
              <a:rPr lang="en-US" sz="1200" dirty="0">
                <a:solidFill>
                  <a:schemeClr val="tx1"/>
                </a:solidFill>
                <a:effectLst/>
                <a:latin typeface="Calibri" panose="020F0502020204030204" pitchFamily="34" charset="0"/>
                <a:cs typeface="Calibri" panose="020F0502020204030204" pitchFamily="34" charset="0"/>
                <a:sym typeface="+mn-ea"/>
              </a:rPr>
              <a:t>und </a:t>
            </a:r>
            <a:r>
              <a:rPr lang="en-US" sz="1200" dirty="0" err="1">
                <a:solidFill>
                  <a:schemeClr val="tx1"/>
                </a:solidFill>
                <a:effectLst/>
                <a:latin typeface="Calibri" panose="020F0502020204030204" pitchFamily="34" charset="0"/>
                <a:cs typeface="Calibri" panose="020F0502020204030204" pitchFamily="34" charset="0"/>
                <a:sym typeface="+mn-ea"/>
              </a:rPr>
              <a:t>Logistik </a:t>
            </a:r>
            <a:r>
              <a:rPr lang="en-US" sz="1200" dirty="0">
                <a:solidFill>
                  <a:schemeClr val="tx1"/>
                </a:solidFill>
                <a:effectLst/>
                <a:latin typeface="Calibri" panose="020F0502020204030204" pitchFamily="34" charset="0"/>
                <a:cs typeface="Calibri" panose="020F0502020204030204" pitchFamily="34" charset="0"/>
                <a:sym typeface="+mn-ea"/>
              </a:rPr>
              <a:t>AG eingeladen hatte. Diese Veranstaltung war die Geburtsstunde der "Ladies Logistics Lounge", einer in der Regel vierteljährlich stattfindenden Networking-Veranstaltung zu aktuellen Schwerpunktthemen in einem interaktiven Format.</a:t>
            </a:r>
            <a:endParaRPr lang="en-US" sz="1200" dirty="0">
              <a:solidFill>
                <a:schemeClr val="tx1"/>
              </a:solidFill>
              <a:latin typeface="Calibri" panose="020F0502020204030204" pitchFamily="34" charset="0"/>
              <a:cs typeface="Calibri" panose="020F0502020204030204" pitchFamily="34" charset="0"/>
            </a:endParaRPr>
          </a:p>
        </p:txBody>
      </p:sp>
      <p:sp>
        <p:nvSpPr>
          <p:cNvPr id="8" name="Text Placeholder 7"/>
          <p:cNvSpPr>
            <a:spLocks noGrp="1"/>
          </p:cNvSpPr>
          <p:nvPr>
            <p:ph type="body" sz="quarter" idx="60"/>
          </p:nvPr>
        </p:nvSpPr>
        <p:spPr>
          <a:xfrm>
            <a:off x="264160" y="4081780"/>
            <a:ext cx="2681605" cy="584200"/>
          </a:xfrm>
          <a:prstGeom prst="rect">
            <a:avLst/>
          </a:prstGeom>
        </p:spPr>
        <p:txBody>
          <a:bodyPr/>
          <a:lstStyle/>
          <a:p>
            <a:endParaRPr lang="en-US" dirty="0"/>
          </a:p>
          <a:p>
            <a:pPr algn="just"/>
            <a:r>
              <a:rPr lang="en-US" sz="1400" dirty="0">
                <a:latin typeface="Gotham Medium"/>
                <a:cs typeface="Calibri" panose="020F0502020204030204" pitchFamily="34" charset="0"/>
              </a:rPr>
              <a:t>Ausbildung und berufliche Entwicklung</a:t>
            </a:r>
          </a:p>
        </p:txBody>
      </p:sp>
      <p:grpSp>
        <p:nvGrpSpPr>
          <p:cNvPr id="17" name="Group 16"/>
          <p:cNvGrpSpPr/>
          <p:nvPr/>
        </p:nvGrpSpPr>
        <p:grpSpPr>
          <a:xfrm>
            <a:off x="2179156" y="8061484"/>
            <a:ext cx="971741" cy="832733"/>
            <a:chOff x="3916507" y="3269513"/>
            <a:chExt cx="971741" cy="832733"/>
          </a:xfrm>
        </p:grpSpPr>
        <p:sp>
          <p:nvSpPr>
            <p:cNvPr id="18" name="Freeform 17"/>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CLICK</a:t>
              </a:r>
            </a:p>
            <a:p>
              <a:pPr marL="12700" algn="ctr">
                <a:lnSpc>
                  <a:spcPts val="1420"/>
                </a:lnSpc>
                <a:spcBef>
                  <a:spcPts val="100"/>
                </a:spcBef>
              </a:pPr>
              <a:r>
                <a:rPr lang="en-IE" sz="1300" dirty="0">
                  <a:solidFill>
                    <a:schemeClr val="bg1"/>
                  </a:solidFill>
                  <a:latin typeface="Gotham Medium" pitchFamily="2" charset="0"/>
                  <a:cs typeface="Gotham Medium" pitchFamily="2" charset="0"/>
                </a:rPr>
                <a:t>ANSCHAUEN</a:t>
              </a:r>
            </a:p>
          </p:txBody>
        </p:sp>
      </p:grpSp>
      <p:pic>
        <p:nvPicPr>
          <p:cNvPr id="2" name="Picture Placeholder 1" descr="Pic 2"/>
          <p:cNvPicPr>
            <a:picLocks noGrp="1" noChangeAspect="1"/>
          </p:cNvPicPr>
          <p:nvPr>
            <p:ph type="pic" sz="quarter" idx="66"/>
          </p:nvPr>
        </p:nvPicPr>
        <p:blipFill>
          <a:blip r:embed="rId2"/>
          <a:stretch>
            <a:fillRect/>
          </a:stretch>
        </p:blipFill>
        <p:spPr>
          <a:xfrm>
            <a:off x="0" y="-61595"/>
            <a:ext cx="3580130" cy="3580130"/>
          </a:xfrm>
          <a:prstGeom prst="rect">
            <a:avLst/>
          </a:prstGeom>
        </p:spPr>
      </p:pic>
      <p:pic>
        <p:nvPicPr>
          <p:cNvPr id="3" name="Picture Placeholder 2" descr="pic 5"/>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tretch>
            <a:fillRect/>
          </a:stretch>
        </p:blipFill>
        <p:spPr>
          <a:xfrm>
            <a:off x="10160" y="7516495"/>
            <a:ext cx="3006090" cy="2105025"/>
          </a:xfrm>
          <a:prstGeom prst="rect">
            <a:avLst/>
          </a:prstGeom>
        </p:spPr>
      </p:pic>
      <p:sp>
        <p:nvSpPr>
          <p:cNvPr id="16" name="Text Placeholder 15"/>
          <p:cNvSpPr>
            <a:spLocks noGrp="1"/>
          </p:cNvSpPr>
          <p:nvPr>
            <p:ph type="body" sz="quarter" idx="58"/>
          </p:nvPr>
        </p:nvSpPr>
        <p:spPr/>
        <p:txBody>
          <a:bodyPr/>
          <a:lstStyle/>
          <a:p>
            <a:endParaRPr lang="en-US" sz="1400" dirty="0">
              <a:latin typeface="Calibri" panose="020F0502020204030204" pitchFamily="34" charset="0"/>
              <a:cs typeface="Calibri" panose="020F0502020204030204" pitchFamily="34" charset="0"/>
            </a:endParaRPr>
          </a:p>
          <a:p>
            <a:endParaRPr lang="en-US" sz="1400" dirty="0">
              <a:latin typeface="Calibri" panose="020F0502020204030204" pitchFamily="34" charset="0"/>
              <a:cs typeface="Calibri" panose="020F0502020204030204" pitchFamily="34" charset="0"/>
            </a:endParaRPr>
          </a:p>
          <a:p>
            <a:r>
              <a:rPr lang="en-US" sz="1400" dirty="0">
                <a:latin typeface="Gotham Medium"/>
                <a:cs typeface="Calibri" panose="020F0502020204030204" pitchFamily="34" charset="0"/>
              </a:rPr>
              <a:t>Damen Logistik Longue</a:t>
            </a:r>
          </a:p>
        </p:txBody>
      </p:sp>
      <p:sp>
        <p:nvSpPr>
          <p:cNvPr id="48" name="Text Box 47"/>
          <p:cNvSpPr txBox="1"/>
          <p:nvPr/>
        </p:nvSpPr>
        <p:spPr>
          <a:xfrm>
            <a:off x="2159000" y="-2868295"/>
            <a:ext cx="2540000" cy="376555"/>
          </a:xfrm>
          <a:prstGeom prst="rect">
            <a:avLst/>
          </a:prstGeom>
          <a:noFill/>
          <a:ln w="12700" cap="flat">
            <a:noFill/>
            <a:miter lim="400000"/>
          </a:ln>
        </p:spPr>
        <p:style>
          <a:lnRef idx="0">
            <a:scrgbClr r="0" g="0" b="0"/>
          </a:lnRef>
          <a:fillRef idx="0">
            <a:scrgbClr r="0" g="0" b="0"/>
          </a:fillRef>
          <a:effectRef idx="0">
            <a:scrgbClr r="0" g="0" b="0"/>
          </a:effectRef>
          <a:fontRef idx="none"/>
        </p:style>
        <p:txBody>
          <a:bodyPr rot="0" vertOverflow="overflow" horzOverflow="overflow" vert="horz" wrap="square" lIns="65616" tIns="65616" rIns="65616" bIns="65616" numCol="1" spcCol="38100" rtlCol="0" anchor="t" forceAA="0">
            <a:spAutoFit/>
          </a:bodyPr>
          <a:lstStyle/>
          <a:p>
            <a:pPr marL="0" marR="0" indent="0" algn="ctr" defTabSz="825500" rtl="0" fontAlgn="auto" latinLnBrk="0" hangingPunct="0">
              <a:lnSpc>
                <a:spcPct val="100000"/>
              </a:lnSpc>
              <a:spcBef>
                <a:spcPts val="0"/>
              </a:spcBef>
              <a:spcAft>
                <a:spcPts val="0"/>
              </a:spcAft>
              <a:buClrTx/>
              <a:buSzTx/>
              <a:buFontTx/>
              <a:buNone/>
            </a:pPr>
            <a:r>
              <a:rPr kumimoji="0" lang="en-US" sz="800" b="0" i="0" u="none" strike="noStrike" cap="none" spc="0" normalizeH="0" baseline="0">
                <a:ln>
                  <a:noFill/>
                </a:ln>
                <a:solidFill>
                  <a:srgbClr val="151314"/>
                </a:solidFill>
                <a:effectLst/>
                <a:uFillTx/>
                <a:latin typeface="Calibri" panose="020F0502020204030204" pitchFamily="34" charset="0"/>
                <a:ea typeface="FontAwesome"/>
                <a:cs typeface="Calibri" panose="020F0502020204030204" pitchFamily="34" charset="0"/>
                <a:sym typeface="FontAwesome"/>
              </a:rPr>
              <a:t>https://www.hamburg-logistik.net/ladies-logistics-lounge/</a:t>
            </a:r>
          </a:p>
        </p:txBody>
      </p:sp>
      <p:sp>
        <p:nvSpPr>
          <p:cNvPr id="53" name="Text Box 52"/>
          <p:cNvSpPr txBox="1"/>
          <p:nvPr/>
        </p:nvSpPr>
        <p:spPr>
          <a:xfrm>
            <a:off x="248070" y="4836070"/>
            <a:ext cx="2748915" cy="930910"/>
          </a:xfrm>
          <a:prstGeom prst="rect">
            <a:avLst/>
          </a:prstGeom>
          <a:noFill/>
          <a:ln w="12700" cap="flat">
            <a:noFill/>
            <a:miter lim="400000"/>
          </a:ln>
        </p:spPr>
        <p:style>
          <a:lnRef idx="0">
            <a:scrgbClr r="0" g="0" b="0"/>
          </a:lnRef>
          <a:fillRef idx="0">
            <a:scrgbClr r="0" g="0" b="0"/>
          </a:fillRef>
          <a:effectRef idx="0">
            <a:scrgbClr r="0" g="0" b="0"/>
          </a:effectRef>
          <a:fontRef idx="none"/>
        </p:style>
        <p:txBody>
          <a:bodyPr rot="0" vertOverflow="overflow" horzOverflow="overflow" vert="horz" wrap="square" lIns="65616" tIns="65616" rIns="65616" bIns="65616" numCol="1" spcCol="38100" rtlCol="0" anchor="ctr" forceAA="0">
            <a:spAutoFit/>
          </a:bodyPr>
          <a:lstStyle/>
          <a:p>
            <a:pPr marL="0" marR="0" indent="0" algn="l" defTabSz="825500" rtl="0" fontAlgn="auto" latinLnBrk="0" hangingPunct="0">
              <a:lnSpc>
                <a:spcPct val="100000"/>
              </a:lnSpc>
              <a:spcBef>
                <a:spcPts val="0"/>
              </a:spcBef>
              <a:spcAft>
                <a:spcPts val="0"/>
              </a:spcAft>
              <a:buClrTx/>
              <a:buSzTx/>
              <a:buFontTx/>
              <a:buNone/>
            </a:pPr>
            <a:r>
              <a:rPr kumimoji="0" lang="en-US" sz="1400" b="1" i="0" u="none" strike="noStrike" cap="none" spc="0" normalizeH="0" baseline="0" dirty="0">
                <a:ln>
                  <a:noFill/>
                </a:ln>
                <a:solidFill>
                  <a:schemeClr val="bg1"/>
                </a:solidFill>
                <a:effectLst/>
                <a:uFillTx/>
                <a:latin typeface="Calibri" panose="020F0502020204030204" pitchFamily="34" charset="0"/>
                <a:ea typeface="FontAwesome"/>
                <a:cs typeface="Calibri" panose="020F0502020204030204" pitchFamily="34" charset="0"/>
                <a:sym typeface="FontAwesome"/>
              </a:rPr>
              <a:t>Ressourcen: </a:t>
            </a:r>
          </a:p>
          <a:p>
            <a:pPr marL="0" marR="0" indent="0" algn="l" defTabSz="825500" rtl="0" fontAlgn="auto" latinLnBrk="0" hangingPunct="0">
              <a:lnSpc>
                <a:spcPct val="100000"/>
              </a:lnSpc>
              <a:spcBef>
                <a:spcPts val="0"/>
              </a:spcBef>
              <a:spcAft>
                <a:spcPts val="0"/>
              </a:spcAft>
              <a:buClrTx/>
              <a:buSzTx/>
              <a:buFontTx/>
              <a:buNone/>
            </a:pPr>
            <a:endParaRPr kumimoji="0" lang="en-US" sz="1400" b="1" i="0" u="none" strike="noStrike" cap="none" spc="0" normalizeH="0" baseline="0" dirty="0">
              <a:ln>
                <a:noFill/>
              </a:ln>
              <a:solidFill>
                <a:schemeClr val="accent1"/>
              </a:solidFill>
              <a:effectLst/>
              <a:uFillTx/>
              <a:latin typeface="Calibri" panose="020F0502020204030204" pitchFamily="34" charset="0"/>
              <a:ea typeface="FontAwesome"/>
              <a:cs typeface="Calibri" panose="020F0502020204030204" pitchFamily="34" charset="0"/>
              <a:sym typeface="FontAwesome"/>
            </a:endParaRPr>
          </a:p>
          <a:p>
            <a:pPr marL="0" marR="0" indent="0" algn="l" defTabSz="825500" rtl="0" fontAlgn="auto" latinLnBrk="0" hangingPunct="0">
              <a:lnSpc>
                <a:spcPct val="100000"/>
              </a:lnSpc>
              <a:spcBef>
                <a:spcPts val="0"/>
              </a:spcBef>
              <a:spcAft>
                <a:spcPts val="0"/>
              </a:spcAft>
              <a:buClrTx/>
              <a:buSzTx/>
              <a:buFontTx/>
              <a:buNone/>
            </a:pPr>
            <a:r>
              <a:rPr kumimoji="0" lang="en-US" sz="1200" b="0" i="0" u="none" strike="noStrike" cap="none" spc="0" normalizeH="0" baseline="0" dirty="0">
                <a:ln>
                  <a:noFill/>
                </a:ln>
                <a:solidFill>
                  <a:srgbClr val="002060"/>
                </a:solidFill>
                <a:effectLst/>
                <a:uFillTx/>
                <a:latin typeface="Calibri" panose="020F0502020204030204" pitchFamily="34" charset="0"/>
                <a:ea typeface="FontAwesome"/>
                <a:cs typeface="Calibri" panose="020F0502020204030204" pitchFamily="34" charset="0"/>
                <a:sym typeface="FontAwesome"/>
              </a:rPr>
              <a:t>https://www.hamburg-logistik.net/ladies-logistics-lounge/</a:t>
            </a:r>
          </a:p>
        </p:txBody>
      </p:sp>
    </p:spTree>
  </p:cSld>
  <p:clrMapOvr>
    <a:masterClrMapping/>
  </p:clrMapOvr>
  <p:transition spd="med"/>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58"/>
          </p:nvPr>
        </p:nvSpPr>
        <p:spPr>
          <a:xfrm>
            <a:off x="886820" y="3251630"/>
            <a:ext cx="5430160" cy="348400"/>
          </a:xfrm>
        </p:spPr>
        <p:txBody>
          <a:bodyPr/>
          <a:lstStyle/>
          <a:p>
            <a:r>
              <a:rPr lang="en-US" sz="1400" b="1" dirty="0">
                <a:solidFill>
                  <a:srgbClr val="2E495E"/>
                </a:solidFill>
                <a:latin typeface="Gotham Medium"/>
                <a:cs typeface="Calibri" panose="020F0502020204030204" pitchFamily="34" charset="0"/>
              </a:rPr>
              <a:t>Worum geht es dabei?</a:t>
            </a:r>
          </a:p>
        </p:txBody>
      </p:sp>
      <p:sp>
        <p:nvSpPr>
          <p:cNvPr id="6" name="Text Placeholder 5"/>
          <p:cNvSpPr>
            <a:spLocks noGrp="1"/>
          </p:cNvSpPr>
          <p:nvPr>
            <p:ph type="body" sz="quarter" idx="32"/>
          </p:nvPr>
        </p:nvSpPr>
        <p:spPr>
          <a:xfrm>
            <a:off x="776437" y="3676439"/>
            <a:ext cx="5412740" cy="3103880"/>
          </a:xfrm>
        </p:spPr>
        <p:txBody>
          <a:bodyPr/>
          <a:lstStyle/>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Die Ladies Logistics Longue ist eine vierteljährliche Networking-Veranstaltung für weibliche Fach- und Führungskräfte aus der Logistikbranche mit Fachvorträgen, Workshops und einem geselligen Beisammensein.</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Durch diese Gruppe war Hamburg in der Lage, ein Frauennetzwerk zu bilden und regelmäßige Netzwerktreffen durchzuführen, bei denen man eine Gruppe von Frauen aus der gleichen Branche kennen lernen kann.</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Sie führen Treffen und Veranstaltungen für die in ihrem Netzwerk eingeschriebenen Fachfrauen durch.</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Während dieses Treffens organisiert das Team Vorträge von Fachleuten aus der gleichen Branche und verschiedene Workshops, um die weiblichen Fachkräfte zu motivieren.</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Sie sind auch flexibel genug, um Veranstaltungen zu organisieren und auszurichten, wenn ein Unternehmen mit einem Thema im Zusammenhang mit der Stärkung der Rolle der Frau in der Logistik an sie herantritt, und sie begrüßen auch Vorschläge für Veranstaltungsorte.</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Wenn ein Unternehmen also eine Veranstaltung für seine weiblichen Angestellten organisieren möchte, kann es sich gerne an diese Gruppe wenden.</a:t>
            </a:r>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p:cNvSpPr>
            <a:spLocks noGrp="1"/>
          </p:cNvSpPr>
          <p:nvPr>
            <p:ph type="body" sz="quarter" idx="59"/>
          </p:nvPr>
        </p:nvSpPr>
        <p:spPr>
          <a:xfrm>
            <a:off x="3149605" y="387185"/>
            <a:ext cx="3700448" cy="1632228"/>
          </a:xfrm>
        </p:spPr>
        <p:txBody>
          <a:bodyPr/>
          <a:lstStyle/>
          <a:p>
            <a:r>
              <a:rPr lang="en-US" sz="1600" dirty="0"/>
              <a:t>Flexibilität ist für Frauen und Männer ein wichtiges Kriterium, um als attraktiver Arbeitgeber zu gelten. Einfühlungsvermögen, Wertschätzung, all das ist wichtig.</a:t>
            </a:r>
          </a:p>
        </p:txBody>
      </p:sp>
      <p:sp>
        <p:nvSpPr>
          <p:cNvPr id="10" name="Text Placeholder 9"/>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1" name="Text Placeholder 10"/>
          <p:cNvSpPr>
            <a:spLocks noGrp="1"/>
          </p:cNvSpPr>
          <p:nvPr>
            <p:ph type="body" sz="quarter" idx="61"/>
          </p:nvPr>
        </p:nvSpPr>
        <p:spPr>
          <a:xfrm>
            <a:off x="3149605" y="1431909"/>
            <a:ext cx="3700448" cy="638015"/>
          </a:xfrm>
          <a:prstGeom prst="rect">
            <a:avLst/>
          </a:prstGeom>
        </p:spPr>
        <p:txBody>
          <a:bodyPr/>
          <a:lstStyle/>
          <a:p>
            <a:r>
              <a:rPr lang="en-US" sz="1400" i="1" dirty="0"/>
              <a:t>Stephan Koop</a:t>
            </a:r>
          </a:p>
        </p:txBody>
      </p:sp>
      <p:sp>
        <p:nvSpPr>
          <p:cNvPr id="12" name="Text Placeholder 11"/>
          <p:cNvSpPr>
            <a:spLocks noGrp="1"/>
          </p:cNvSpPr>
          <p:nvPr>
            <p:ph type="body" sz="quarter" idx="62"/>
          </p:nvPr>
        </p:nvSpPr>
        <p:spPr/>
        <p:txBody>
          <a:bodyPr/>
          <a:lstStyle/>
          <a:p>
            <a:r>
              <a:rPr lang="en-US" b="1" dirty="0">
                <a:solidFill>
                  <a:srgbClr val="2E495E"/>
                </a:solidFill>
                <a:latin typeface="Gotham Medium"/>
                <a:cs typeface="Calibri" panose="020F0502020204030204" pitchFamily="34" charset="0"/>
              </a:rPr>
              <a:t>Möglichkeiten und Vorteile</a:t>
            </a:r>
          </a:p>
        </p:txBody>
      </p:sp>
      <p:grpSp>
        <p:nvGrpSpPr>
          <p:cNvPr id="48" name="Group 47"/>
          <p:cNvGrpSpPr/>
          <p:nvPr/>
        </p:nvGrpSpPr>
        <p:grpSpPr>
          <a:xfrm>
            <a:off x="137702" y="3399666"/>
            <a:ext cx="6712351" cy="597212"/>
            <a:chOff x="137702" y="3746222"/>
            <a:chExt cx="6712351" cy="597212"/>
          </a:xfrm>
        </p:grpSpPr>
        <p:cxnSp>
          <p:nvCxnSpPr>
            <p:cNvPr id="18" name="Straight Connector 17"/>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Placeholder 3" descr="pic 5"/>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tretch>
            <a:fillRect/>
          </a:stretch>
        </p:blipFill>
        <p:spPr>
          <a:xfrm>
            <a:off x="0" y="0"/>
            <a:ext cx="2011045" cy="2996565"/>
          </a:xfrm>
          <a:prstGeom prst="rect">
            <a:avLst/>
          </a:prstGeom>
        </p:spPr>
      </p:pic>
      <p:sp>
        <p:nvSpPr>
          <p:cNvPr id="3" name="Text Placeholder 12"/>
          <p:cNvSpPr>
            <a:spLocks noGrp="1"/>
          </p:cNvSpPr>
          <p:nvPr/>
        </p:nvSpPr>
        <p:spPr>
          <a:xfrm>
            <a:off x="886927" y="7506533"/>
            <a:ext cx="5191760" cy="1975485"/>
          </a:xfrm>
          <a:prstGeom prst="rect">
            <a:avLst/>
          </a:prstGeom>
        </p:spPr>
        <p:txBody>
          <a:bodyPr numCol="1" spcCol="288000" anchor="t">
            <a:noAutofit/>
          </a:bodyPr>
          <a:lstStyle>
            <a:lvl1pPr marL="171450" marR="0" indent="-171450" algn="just" defTabSz="583565" rtl="0" latinLnBrk="0">
              <a:lnSpc>
                <a:spcPct val="100000"/>
              </a:lnSpc>
              <a:spcBef>
                <a:spcPts val="0"/>
              </a:spcBef>
              <a:spcAft>
                <a:spcPts val="0"/>
              </a:spcAft>
              <a:buClr>
                <a:srgbClr val="C2D237"/>
              </a:buClr>
              <a:buSzTx/>
              <a:buFont typeface="Arial" panose="020B0604020202020204" pitchFamily="34" charset="0"/>
              <a:buChar char="•"/>
              <a:defRPr sz="1000" b="0" i="0" u="none" strike="noStrike" cap="none" spc="0" baseline="0">
                <a:ln>
                  <a:noFill/>
                </a:ln>
                <a:solidFill>
                  <a:srgbClr val="2F355A"/>
                </a:solidFill>
                <a:uFillTx/>
                <a:latin typeface="Gotham Medium" pitchFamily="2" charset="0"/>
                <a:ea typeface="Montserrat Light"/>
                <a:cs typeface="Gotham Medium" pitchFamily="2" charset="0"/>
                <a:sym typeface="Montserrat Light"/>
              </a:defRPr>
            </a:lvl1pPr>
            <a:lvl2pPr marL="377825" marR="0" indent="0" algn="l" defTabSz="583565" rtl="0" latinLnBrk="0">
              <a:lnSpc>
                <a:spcPct val="120000"/>
              </a:lnSpc>
              <a:spcBef>
                <a:spcPts val="4160"/>
              </a:spcBef>
              <a:spcAft>
                <a:spcPts val="0"/>
              </a:spcAft>
              <a:buClrTx/>
              <a:buSzTx/>
              <a:buFontTx/>
              <a:buNone/>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650" marR="0" indent="0" algn="l" defTabSz="583565" rtl="0" latinLnBrk="0">
              <a:lnSpc>
                <a:spcPct val="120000"/>
              </a:lnSpc>
              <a:spcBef>
                <a:spcPts val="4160"/>
              </a:spcBef>
              <a:spcAft>
                <a:spcPts val="0"/>
              </a:spcAft>
              <a:buClrTx/>
              <a:buSzTx/>
              <a:buFontTx/>
              <a:buNone/>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4110" marR="0" indent="0" algn="l" defTabSz="583565" rtl="0" latinLnBrk="0">
              <a:lnSpc>
                <a:spcPct val="120000"/>
              </a:lnSpc>
              <a:spcBef>
                <a:spcPts val="4160"/>
              </a:spcBef>
              <a:spcAft>
                <a:spcPts val="0"/>
              </a:spcAft>
              <a:buClrTx/>
              <a:buSzTx/>
              <a:buFontTx/>
              <a:buNone/>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935" marR="0" indent="0" algn="l" defTabSz="583565" rtl="0" latinLnBrk="0">
              <a:lnSpc>
                <a:spcPct val="120000"/>
              </a:lnSpc>
              <a:spcBef>
                <a:spcPts val="4160"/>
              </a:spcBef>
              <a:spcAft>
                <a:spcPts val="0"/>
              </a:spcAft>
              <a:buClrTx/>
              <a:buSzTx/>
              <a:buFontTx/>
              <a:buNone/>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920" algn="l" defTabSz="583565" rtl="0" latinLnBrk="0">
              <a:lnSpc>
                <a:spcPct val="120000"/>
              </a:lnSpc>
              <a:spcBef>
                <a:spcPts val="4160"/>
              </a:spcBef>
              <a:spcAft>
                <a:spcPts val="0"/>
              </a:spcAft>
              <a:buClrTx/>
              <a:buSzTx/>
              <a:buFontTx/>
              <a:buNone/>
              <a:defRPr sz="1220"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450" algn="l" defTabSz="583565" rtl="0" latinLnBrk="0">
              <a:lnSpc>
                <a:spcPct val="120000"/>
              </a:lnSpc>
              <a:spcBef>
                <a:spcPts val="4160"/>
              </a:spcBef>
              <a:spcAft>
                <a:spcPts val="0"/>
              </a:spcAft>
              <a:buClrTx/>
              <a:buSzTx/>
              <a:buFontTx/>
              <a:buNone/>
              <a:defRPr sz="1220"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615" algn="l" defTabSz="583565" rtl="0" latinLnBrk="0">
              <a:lnSpc>
                <a:spcPct val="120000"/>
              </a:lnSpc>
              <a:spcBef>
                <a:spcPts val="4160"/>
              </a:spcBef>
              <a:spcAft>
                <a:spcPts val="0"/>
              </a:spcAft>
              <a:buClrTx/>
              <a:buSzTx/>
              <a:buFontTx/>
              <a:buNone/>
              <a:defRPr sz="1220"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45" algn="l" defTabSz="583565" rtl="0" latinLnBrk="0">
              <a:lnSpc>
                <a:spcPct val="120000"/>
              </a:lnSpc>
              <a:spcBef>
                <a:spcPts val="4160"/>
              </a:spcBef>
              <a:spcAft>
                <a:spcPts val="0"/>
              </a:spcAft>
              <a:buClrTx/>
              <a:buSzTx/>
              <a:buFontTx/>
              <a:buNone/>
              <a:defRPr sz="1220" b="0" i="0" u="none" strike="noStrike" cap="none" spc="0" baseline="0">
                <a:ln>
                  <a:noFill/>
                </a:ln>
                <a:solidFill>
                  <a:srgbClr val="595457"/>
                </a:solidFill>
                <a:uFillTx/>
                <a:latin typeface="Montserrat Light"/>
                <a:ea typeface="Montserrat Light"/>
                <a:cs typeface="Montserrat Light"/>
                <a:sym typeface="Montserrat Light"/>
              </a:defRPr>
            </a:lvl9pPr>
          </a:lstStyle>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sym typeface="+mn-ea"/>
              </a:rPr>
              <a:t>Durch diese Veranstaltungen, die auf Initiative der Ladies Logistics Longue durchgeführt werden, lernen die Frauen mehr über die aktuellen Themen der Branche und bleiben auf dem Laufenden.</a:t>
            </a: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sym typeface="+mn-ea"/>
              </a:rPr>
              <a:t>Das Zusammentreffen mit älteren Menschen und das Kennenlernen von ihnen kann ihnen helfen, sich beruflich weiterzuentwickeln, z. B. eine Stelle zu finden oder eine bessere Position zu bekommen.</a:t>
            </a: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sym typeface="+mn-ea"/>
              </a:rPr>
              <a:t>Durch die Vorträge, die sie während des Treffens besuchen, bleiben diese weiblichen Fachkräfte motiviert, wodurch sie das Selbstvertrauen gewinnen, sich in ihrer beruflichen Rolle gut zu behaupten, und sie werden über ihre Rechte als Frauen am Arbeitsplatz aufgeklärt.</a:t>
            </a:r>
            <a:endParaRPr lang="en-US" sz="1200" dirty="0">
              <a:solidFill>
                <a:schemeClr val="tx1"/>
              </a:solidFill>
              <a:latin typeface="Calibri" panose="020F0502020204030204" pitchFamily="34" charset="0"/>
              <a:cs typeface="Calibri" panose="020F0502020204030204" pitchFamily="34" charset="0"/>
            </a:endParaRPr>
          </a:p>
        </p:txBody>
      </p:sp>
    </p:spTree>
  </p:cSld>
  <p:clrMapOvr>
    <a:masterClrMapping/>
  </p:clrMapOvr>
  <p:transition spd="med"/>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762000" y="949040"/>
            <a:ext cx="5435599" cy="348400"/>
          </a:xfrm>
        </p:spPr>
        <p:txBody>
          <a:bodyPr/>
          <a:lstStyle/>
          <a:p>
            <a:pPr algn="ctr"/>
            <a:r>
              <a:rPr lang="en-GB" sz="1600" b="1" dirty="0">
                <a:solidFill>
                  <a:srgbClr val="F05856"/>
                </a:solidFill>
                <a:latin typeface="Calibri" panose="020F0502020204030204" pitchFamily="34" charset="0"/>
                <a:cs typeface="Calibri" panose="020F0502020204030204" pitchFamily="34" charset="0"/>
              </a:rPr>
              <a:t>DANKE, DASS SIE UNSER TOOLKIT NUTZEN!</a:t>
            </a:r>
            <a:endParaRPr lang="en-US" sz="1600" b="1" dirty="0">
              <a:solidFill>
                <a:srgbClr val="F05856"/>
              </a:solidFill>
              <a:latin typeface="Calibri" panose="020F0502020204030204" pitchFamily="34" charset="0"/>
              <a:cs typeface="Calibri" panose="020F0502020204030204" pitchFamily="34" charset="0"/>
            </a:endParaRPr>
          </a:p>
        </p:txBody>
      </p:sp>
      <p:sp>
        <p:nvSpPr>
          <p:cNvPr id="11" name="Text Placeholder 10">
            <a:extLst>
              <a:ext uri="{FF2B5EF4-FFF2-40B4-BE49-F238E27FC236}">
                <a16:creationId xmlns:a16="http://schemas.microsoft.com/office/drawing/2014/main" id="{1CC2C424-3562-CE33-FA98-9782A0CBA4F8}"/>
              </a:ext>
            </a:extLst>
          </p:cNvPr>
          <p:cNvSpPr>
            <a:spLocks noGrp="1"/>
          </p:cNvSpPr>
          <p:nvPr>
            <p:ph type="body" sz="quarter" idx="32"/>
          </p:nvPr>
        </p:nvSpPr>
        <p:spPr>
          <a:xfrm>
            <a:off x="711200" y="1576530"/>
            <a:ext cx="6106361" cy="2743062"/>
          </a:xfrm>
        </p:spPr>
        <p:txBody>
          <a:bodyPr/>
          <a:lstStyle/>
          <a:p>
            <a:pPr>
              <a:lnSpc>
                <a:spcPct val="150000"/>
              </a:lnSpc>
            </a:pPr>
            <a:r>
              <a:rPr lang="en-GB" sz="1600" dirty="0">
                <a:latin typeface="Calibri" panose="020F0502020204030204" pitchFamily="34" charset="0"/>
                <a:cs typeface="Calibri" panose="020F0502020204030204" pitchFamily="34" charset="0"/>
              </a:rPr>
              <a:t>Sie haben das Ende des WIL POWER Toolkits erreicht. Wir hoffen, dass Sie durch die Lektüre </a:t>
            </a:r>
            <a:r>
              <a:rPr lang="en-GB" sz="1600" b="1" dirty="0">
                <a:latin typeface="Calibri" panose="020F0502020204030204" pitchFamily="34" charset="0"/>
                <a:cs typeface="Calibri" panose="020F0502020204030204" pitchFamily="34" charset="0"/>
              </a:rPr>
              <a:t>inspiriert </a:t>
            </a:r>
            <a:r>
              <a:rPr lang="en-GB" sz="1600" dirty="0">
                <a:latin typeface="Calibri" panose="020F0502020204030204" pitchFamily="34" charset="0"/>
                <a:cs typeface="Calibri" panose="020F0502020204030204" pitchFamily="34" charset="0"/>
              </a:rPr>
              <a:t>und gestärkt wurden und einige neue Unternehmen, Strategien und Ansätze entdeckt haben, von denen Sie noch nichts wussten! </a:t>
            </a:r>
          </a:p>
          <a:p>
            <a:pPr>
              <a:lnSpc>
                <a:spcPct val="150000"/>
              </a:lnSpc>
            </a:pPr>
            <a:endParaRPr lang="en-GB" sz="1600" dirty="0">
              <a:latin typeface="Calibri" panose="020F0502020204030204" pitchFamily="34" charset="0"/>
              <a:cs typeface="Calibri" panose="020F0502020204030204" pitchFamily="34" charset="0"/>
            </a:endParaRPr>
          </a:p>
          <a:p>
            <a:pPr>
              <a:lnSpc>
                <a:spcPct val="150000"/>
              </a:lnSpc>
            </a:pPr>
            <a:endParaRPr lang="en-GB" sz="1600" dirty="0">
              <a:latin typeface="Calibri" panose="020F0502020204030204" pitchFamily="34" charset="0"/>
              <a:cs typeface="Calibri" panose="020F0502020204030204" pitchFamily="34" charset="0"/>
            </a:endParaRPr>
          </a:p>
          <a:p>
            <a:pPr>
              <a:lnSpc>
                <a:spcPct val="150000"/>
              </a:lnSpc>
            </a:pPr>
            <a:endParaRPr lang="en-GB" sz="1600" dirty="0">
              <a:latin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C3267F7B-FE11-5BAD-2065-C61F11ADEBCB}"/>
              </a:ext>
            </a:extLst>
          </p:cNvPr>
          <p:cNvSpPr txBox="1"/>
          <p:nvPr/>
        </p:nvSpPr>
        <p:spPr>
          <a:xfrm>
            <a:off x="254000" y="4564066"/>
            <a:ext cx="5087257" cy="357961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en-GB" sz="1400" b="1"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rPr>
              <a:t>Verfolgen Sie das Projekt WIL POWER und seine Partner unter</a:t>
            </a:r>
          </a:p>
          <a:p>
            <a:pPr marL="0" marR="0" indent="0" algn="ctr" defTabSz="825500" rtl="0" fontAlgn="auto" latinLnBrk="0" hangingPunct="0">
              <a:lnSpc>
                <a:spcPct val="100000"/>
              </a:lnSpc>
              <a:spcBef>
                <a:spcPts val="0"/>
              </a:spcBef>
              <a:spcAft>
                <a:spcPts val="0"/>
              </a:spcAft>
              <a:buClrTx/>
              <a:buSzTx/>
              <a:buFontTx/>
              <a:buNone/>
              <a:tabLst/>
            </a:pPr>
            <a:endParaRPr lang="en-GB" sz="1400" b="1" dirty="0">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r>
              <a:rPr lang="en-GB" sz="1400" b="1" dirty="0">
                <a:latin typeface="Calibri" panose="020F0502020204030204" pitchFamily="34" charset="0"/>
                <a:cs typeface="Calibri" panose="020F0502020204030204" pitchFamily="34" charset="0"/>
              </a:rPr>
              <a:t>LinkedIn:</a:t>
            </a:r>
            <a:endParaRPr kumimoji="0" lang="en-GB" sz="1400" b="1"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hlinkClick r:id="rId2">
                  <a:extLst>
                    <a:ext uri="{A12FA001-AC4F-418D-AE19-62706E023703}">
                      <ahyp:hlinkClr xmlns:ahyp="http://schemas.microsoft.com/office/drawing/2018/hyperlinkcolor" val="tx"/>
                    </a:ext>
                  </a:extLst>
                </a:hlinkClick>
              </a:rPr>
              <a:t>https://www.linkedin.com/groups/13963313/</a:t>
            </a:r>
            <a:endPar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rPr>
              <a:t> </a:t>
            </a:r>
          </a:p>
          <a:p>
            <a:pPr marL="0" marR="0" indent="0" algn="ctr" defTabSz="825500" rtl="0" fontAlgn="auto" latinLnBrk="0" hangingPunct="0">
              <a:lnSpc>
                <a:spcPct val="100000"/>
              </a:lnSpc>
              <a:spcBef>
                <a:spcPts val="0"/>
              </a:spcBef>
              <a:spcAft>
                <a:spcPts val="0"/>
              </a:spcAft>
              <a:buClrTx/>
              <a:buSzTx/>
              <a:buFontTx/>
              <a:buNone/>
              <a:tabLst/>
            </a:pPr>
            <a:r>
              <a:rPr lang="en-GB" sz="1400" b="1" dirty="0">
                <a:solidFill>
                  <a:srgbClr val="31475E"/>
                </a:solidFill>
                <a:latin typeface="Calibri" panose="020F0502020204030204" pitchFamily="34" charset="0"/>
                <a:cs typeface="Calibri" panose="020F0502020204030204" pitchFamily="34" charset="0"/>
              </a:rPr>
              <a:t>Projekt-Website:</a:t>
            </a:r>
          </a:p>
          <a:p>
            <a:pPr marL="0" marR="0" indent="0" algn="ctr" defTabSz="825500" rtl="0" fontAlgn="auto" latinLnBrk="0" hangingPunct="0">
              <a:lnSpc>
                <a:spcPct val="100000"/>
              </a:lnSpc>
              <a:spcBef>
                <a:spcPts val="0"/>
              </a:spcBef>
              <a:spcAft>
                <a:spcPts val="0"/>
              </a:spcAft>
              <a:buClrTx/>
              <a:buSzTx/>
              <a:buFontTx/>
              <a:buNone/>
              <a:tabLst/>
            </a:pPr>
            <a:r>
              <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hlinkClick r:id="rId3">
                  <a:extLst>
                    <a:ext uri="{A12FA001-AC4F-418D-AE19-62706E023703}">
                      <ahyp:hlinkClr xmlns:ahyp="http://schemas.microsoft.com/office/drawing/2018/hyperlinkcolor" val="tx"/>
                    </a:ext>
                  </a:extLst>
                </a:hlinkClick>
              </a:rPr>
              <a:t>https://www.womeninlogistics.info/</a:t>
            </a:r>
            <a:endParaRPr kumimoji="0" lang="en-GB" sz="1400" b="1"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endParaRPr lang="en-GB" sz="1400" b="1" dirty="0">
              <a:solidFill>
                <a:srgbClr val="31475E"/>
              </a:solidFill>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r>
              <a:rPr kumimoji="0" lang="en-GB" sz="1400" b="1"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rPr>
              <a:t>Pfandkarte:</a:t>
            </a:r>
          </a:p>
          <a:p>
            <a:pPr marL="0" marR="0" indent="0" algn="ctr" defTabSz="825500" rtl="0" fontAlgn="auto" latinLnBrk="0" hangingPunct="0">
              <a:lnSpc>
                <a:spcPct val="100000"/>
              </a:lnSpc>
              <a:spcBef>
                <a:spcPts val="0"/>
              </a:spcBef>
              <a:spcAft>
                <a:spcPts val="0"/>
              </a:spcAft>
              <a:buClrTx/>
              <a:buSzTx/>
              <a:buFontTx/>
              <a:buNone/>
              <a:tabLst/>
            </a:pPr>
            <a:r>
              <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hlinkClick r:id="rId4">
                  <a:extLst>
                    <a:ext uri="{A12FA001-AC4F-418D-AE19-62706E023703}">
                      <ahyp:hlinkClr xmlns:ahyp="http://schemas.microsoft.com/office/drawing/2018/hyperlinkcolor" val="tx"/>
                    </a:ext>
                  </a:extLst>
                </a:hlinkClick>
              </a:rPr>
              <a:t>https://www.womeninlogistics.info/wil-power-network-club-pledge-card/</a:t>
            </a:r>
            <a:endParaRPr lang="en-GB" sz="1400" dirty="0">
              <a:solidFill>
                <a:srgbClr val="31475E"/>
              </a:solidFill>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endParaRPr kumimoji="0" lang="en-GB" sz="1400"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endParaRPr lang="en-GB" sz="1400" b="1" dirty="0">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endParaRPr kumimoji="0" lang="en-GB" sz="1400" b="1"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endParaRPr lang="en-GB" sz="1400" b="1" dirty="0">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endParaRPr kumimoji="0" lang="en-GB" sz="1400" b="1"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p:txBody>
      </p:sp>
    </p:spTree>
    <p:extLst>
      <p:ext uri="{BB962C8B-B14F-4D97-AF65-F5344CB8AC3E}">
        <p14:creationId xmlns:p14="http://schemas.microsoft.com/office/powerpoint/2010/main" val="1032404160"/>
      </p:ext>
    </p:extLst>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58"/>
          </p:nvPr>
        </p:nvSpPr>
        <p:spPr/>
        <p:txBody>
          <a:bodyPr/>
          <a:lstStyle/>
          <a:p>
            <a:r>
              <a:rPr lang="en-US" sz="1600" b="1" dirty="0">
                <a:latin typeface="Gotham Medium"/>
                <a:cs typeface="Calibri" panose="020F0502020204030204" pitchFamily="34" charset="0"/>
              </a:rPr>
              <a:t>Die Mitarbeiterin sagte</a:t>
            </a:r>
          </a:p>
        </p:txBody>
      </p:sp>
      <p:sp>
        <p:nvSpPr>
          <p:cNvPr id="6" name="Text Placeholder 5"/>
          <p:cNvSpPr>
            <a:spLocks noGrp="1"/>
          </p:cNvSpPr>
          <p:nvPr>
            <p:ph type="body" sz="quarter" idx="32"/>
          </p:nvPr>
        </p:nvSpPr>
        <p:spPr/>
        <p:txBody>
          <a:bodyPr numCol="1"/>
          <a:lstStyle/>
          <a:p>
            <a:endParaRPr lang="en-US" sz="1400" dirty="0">
              <a:latin typeface="Calibri" panose="020F0502020204030204" pitchFamily="34" charset="0"/>
              <a:cs typeface="Calibri" panose="020F0502020204030204" pitchFamily="34" charset="0"/>
            </a:endParaRP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Das Logistikunternehmen "Anonymous" hat Stellenangebote für Männer und Frauen gleichermaßen gefördert. Sie bieten allen Mitarbeitern ungeachtet des Geschlechts eine Chance. Sie bieten auch bezahlte Schulungen für alle Auszubildenden an, die eine Ausbildung suchen.  Abgesehen davon gibt es eine spezielle Politik für die weiblichen Beschäftigten, wie z. B. eine Antidiskriminierungspolitik, und als besonderes Anliegen hat das Unternehmen einen Anwalt, an den sich die Beschäftigten wenden können, wenn es zu irrelevanten Handlungen wie Mobbing, Belästigung usw. kommt.</a:t>
            </a:r>
          </a:p>
          <a:p>
            <a:endParaRPr lang="en-US" sz="1400" dirty="0">
              <a:latin typeface="Calibri" panose="020F0502020204030204" pitchFamily="34" charset="0"/>
              <a:cs typeface="Calibri" panose="020F0502020204030204" pitchFamily="34" charset="0"/>
            </a:endParaRPr>
          </a:p>
        </p:txBody>
      </p:sp>
      <p:sp>
        <p:nvSpPr>
          <p:cNvPr id="8" name="Text Placeholder 7"/>
          <p:cNvSpPr>
            <a:spLocks noGrp="1"/>
          </p:cNvSpPr>
          <p:nvPr>
            <p:ph type="body" sz="quarter" idx="59"/>
          </p:nvPr>
        </p:nvSpPr>
        <p:spPr/>
        <p:txBody>
          <a:bodyPr/>
          <a:lstStyle/>
          <a:p>
            <a:pPr fontAlgn="base"/>
            <a:r>
              <a:rPr lang="en-US" altLang="en-IE" sz="1600" b="1" dirty="0">
                <a:latin typeface="Gotham Medium"/>
                <a:cs typeface="Calibri" panose="020F0502020204030204" pitchFamily="34" charset="0"/>
              </a:rPr>
              <a:t>Aber die Mängel...</a:t>
            </a:r>
          </a:p>
        </p:txBody>
      </p:sp>
      <p:sp>
        <p:nvSpPr>
          <p:cNvPr id="9" name="Text Placeholder 8"/>
          <p:cNvSpPr>
            <a:spLocks noGrp="1"/>
          </p:cNvSpPr>
          <p:nvPr>
            <p:ph type="body" sz="quarter" idx="60"/>
          </p:nvPr>
        </p:nvSpPr>
        <p:spPr>
          <a:xfrm>
            <a:off x="860496" y="4962099"/>
            <a:ext cx="4379016" cy="3683921"/>
          </a:xfrm>
        </p:spPr>
        <p:txBody>
          <a:bodyPr numCol="1"/>
          <a:lstStyle/>
          <a:p>
            <a:r>
              <a:rPr lang="en-US" sz="1400" dirty="0">
                <a:latin typeface="Calibri" panose="020F0502020204030204" pitchFamily="34" charset="0"/>
                <a:cs typeface="Calibri" panose="020F0502020204030204" pitchFamily="34" charset="0"/>
              </a:rPr>
              <a:t>Trotz aller speziellen Programme, die den Mitarbeitern angeboten werden, hat das Unternehmen analysiert, dass die weiblichen Mitarbeiter es schwierig finden, länger zu arbeiten.</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Weibliche Beschäftigte sind nicht in der Lage, ihr Privatleben mit der Arbeit zu vereinbaren, da sie sich um die Familie, die Kinder usw. kümmern müssen.</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Aus diesem Grund entscheiden sich Frauen weniger für diesen Bereich als für andere Bereiche, da sie nicht in der Lage sind, Arbeit und Privatleben unter einen Hut zu bringen.</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Daher hatte das Unternehmen die Initiative ergriffen, um die Arbeitszeit von Frauen zu reduzieren.</a:t>
            </a:r>
          </a:p>
        </p:txBody>
      </p:sp>
      <p:grpSp>
        <p:nvGrpSpPr>
          <p:cNvPr id="54" name="Graphic 2"/>
          <p:cNvGrpSpPr/>
          <p:nvPr/>
        </p:nvGrpSpPr>
        <p:grpSpPr>
          <a:xfrm>
            <a:off x="303728" y="952545"/>
            <a:ext cx="331769" cy="383118"/>
            <a:chOff x="8823055" y="3850915"/>
            <a:chExt cx="751563" cy="867883"/>
          </a:xfrm>
          <a:solidFill>
            <a:schemeClr val="bg1"/>
          </a:solidFill>
        </p:grpSpPr>
        <p:sp>
          <p:nvSpPr>
            <p:cNvPr id="55" name="Freeform 54"/>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p:cNvGrpSpPr/>
          <p:nvPr/>
        </p:nvGrpSpPr>
        <p:grpSpPr>
          <a:xfrm>
            <a:off x="222118" y="927722"/>
            <a:ext cx="6712351" cy="597212"/>
            <a:chOff x="137702" y="3746222"/>
            <a:chExt cx="6712351" cy="597212"/>
          </a:xfrm>
        </p:grpSpPr>
        <p:cxnSp>
          <p:nvCxnSpPr>
            <p:cNvPr id="31" name="Straight Connector 30"/>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p:cNvGrpSpPr/>
          <p:nvPr/>
        </p:nvGrpSpPr>
        <p:grpSpPr>
          <a:xfrm>
            <a:off x="222118" y="4525847"/>
            <a:ext cx="6712351" cy="597212"/>
            <a:chOff x="137702" y="3746222"/>
            <a:chExt cx="6712351" cy="597212"/>
          </a:xfrm>
        </p:grpSpPr>
        <p:cxnSp>
          <p:nvCxnSpPr>
            <p:cNvPr id="34" name="Straight Connector 33"/>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58"/>
          </p:nvPr>
        </p:nvSpPr>
        <p:spPr>
          <a:xfrm>
            <a:off x="860496" y="923341"/>
            <a:ext cx="5435599" cy="348400"/>
          </a:xfrm>
        </p:spPr>
        <p:txBody>
          <a:bodyPr/>
          <a:lstStyle/>
          <a:p>
            <a:r>
              <a:rPr lang="en-US" sz="1600" b="1" dirty="0">
                <a:latin typeface="Gotham Medium"/>
                <a:ea typeface="Calibri" panose="020F0502020204030204" pitchFamily="34" charset="0"/>
                <a:cs typeface="Calibri" panose="020F0502020204030204" pitchFamily="34" charset="0"/>
              </a:rPr>
              <a:t>Daher beschloss das Unternehmen</a:t>
            </a:r>
          </a:p>
        </p:txBody>
      </p:sp>
      <p:sp>
        <p:nvSpPr>
          <p:cNvPr id="2" name="Text Placeholder 1"/>
          <p:cNvSpPr>
            <a:spLocks noGrp="1"/>
          </p:cNvSpPr>
          <p:nvPr>
            <p:ph type="body" sz="quarter" idx="32"/>
          </p:nvPr>
        </p:nvSpPr>
        <p:spPr>
          <a:xfrm>
            <a:off x="876394" y="1342487"/>
            <a:ext cx="5435600" cy="2743062"/>
          </a:xfrm>
        </p:spPr>
        <p:txBody>
          <a:bodyPr numCol="1"/>
          <a:lstStyle/>
          <a:p>
            <a:r>
              <a:rPr lang="en-US" sz="1400" dirty="0">
                <a:latin typeface="Calibri" panose="020F0502020204030204" pitchFamily="34" charset="0"/>
                <a:cs typeface="Calibri" panose="020F0502020204030204" pitchFamily="34" charset="0"/>
              </a:rPr>
              <a:t>Einführung verschiedener Maßnahmen und Programme zur Erleichterung der Arbeit der weiblichen Beschäftigten, um ihnen mehr Flexibilität am Arbeitsplatz zu geben und die weiblichen Beschäftigten im Unternehmen zu halten.</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Dies sind keine Schritte zur Stärkung der Rolle der Frau oder zur Förderung der Fähigkeiten von weiblichen Beschäftigten. Aber es sind Schritte in die richtige Richtung, um den Arbeitsplatz für weibliche Beschäftigte angenehmer zu gestalten</a:t>
            </a:r>
          </a:p>
        </p:txBody>
      </p:sp>
      <p:sp>
        <p:nvSpPr>
          <p:cNvPr id="4" name="Text Placeholder 3"/>
          <p:cNvSpPr>
            <a:spLocks noGrp="1"/>
          </p:cNvSpPr>
          <p:nvPr>
            <p:ph type="body" sz="quarter" idx="59"/>
          </p:nvPr>
        </p:nvSpPr>
        <p:spPr>
          <a:xfrm>
            <a:off x="860495" y="4475540"/>
            <a:ext cx="5435600" cy="446871"/>
          </a:xfrm>
        </p:spPr>
        <p:txBody>
          <a:bodyPr/>
          <a:lstStyle/>
          <a:p>
            <a:r>
              <a:rPr lang="en-US" sz="1600" b="1" dirty="0">
                <a:latin typeface="Gothic medium"/>
                <a:cs typeface="Calibri" panose="020F0502020204030204" pitchFamily="34" charset="0"/>
              </a:rPr>
              <a:t>Schlussfolgerung</a:t>
            </a:r>
          </a:p>
        </p:txBody>
      </p:sp>
      <p:sp>
        <p:nvSpPr>
          <p:cNvPr id="5" name="Text Placeholder 4"/>
          <p:cNvSpPr>
            <a:spLocks noGrp="1"/>
          </p:cNvSpPr>
          <p:nvPr>
            <p:ph type="body" sz="quarter" idx="60"/>
          </p:nvPr>
        </p:nvSpPr>
        <p:spPr>
          <a:xfrm>
            <a:off x="876394" y="5044608"/>
            <a:ext cx="4344830" cy="2743062"/>
          </a:xfrm>
        </p:spPr>
        <p:txBody>
          <a:bodyPr numCol="1"/>
          <a:lstStyle/>
          <a:p>
            <a:r>
              <a:rPr lang="en-US" sz="1400" dirty="0">
                <a:latin typeface="Calibri" panose="020F0502020204030204" pitchFamily="34" charset="0"/>
                <a:cs typeface="Calibri" panose="020F0502020204030204" pitchFamily="34" charset="0"/>
              </a:rPr>
              <a:t>Dank dieser Maßnahmen und der Flexibilität, die den weiblichen Beschäftigten geboten wird, können sie problemlos weiter im Unternehmen arbeiten. Sie sind in der Lage, ihre Arbeitszeiten und ihre Familienzeit intelligenter zu gestalten. Auch die Qualität der geleisteten Arbeit verbessert sich von Tag zu Tag.</a:t>
            </a:r>
          </a:p>
        </p:txBody>
      </p:sp>
      <p:cxnSp>
        <p:nvCxnSpPr>
          <p:cNvPr id="26" name="Straight Connector 25"/>
          <p:cNvCxnSpPr/>
          <p:nvPr/>
        </p:nvCxnSpPr>
        <p:spPr>
          <a:xfrm flipH="1">
            <a:off x="836665" y="1271741"/>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p:cNvSpPr/>
          <p:nvPr/>
        </p:nvSpPr>
        <p:spPr>
          <a:xfrm>
            <a:off x="247400" y="973135"/>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8" name="Straight Connector 27"/>
          <p:cNvCxnSpPr/>
          <p:nvPr/>
        </p:nvCxnSpPr>
        <p:spPr>
          <a:xfrm flipH="1">
            <a:off x="852564" y="4861392"/>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263299" y="4562786"/>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ransition spd="med"/>
</p:sld>
</file>

<file path=ppt/theme/_rels/theme1.xml.rels><?xml version="1.0" encoding="UTF-8" standalone="yes"?>
<Relationships xmlns="http://schemas.openxmlformats.org/package/2006/relationships"><Relationship Id="rId1" Type="http://schemas.openxmlformats.org/officeDocument/2006/relationships/image" Target="NULL"/></Relationships>
</file>

<file path=ppt/theme/_rels/theme2.xml.rels><?xml version="1.0" encoding="UTF-8" standalone="yes"?>
<Relationships xmlns="http://schemas.openxmlformats.org/package/2006/relationships"><Relationship Id="rId1" Type="http://schemas.openxmlformats.org/officeDocument/2006/relationships/image" Target="NULL"/></Relationships>
</file>

<file path=ppt/theme/theme1.xml><?xml version="1.0" encoding="utf-8"?>
<a:theme xmlns:a="http://schemas.openxmlformats.org/drawingml/2006/main" name="White">
  <a:themeElements>
    <a:clrScheme name="White">
      <a:dk1>
        <a:srgbClr val="151314"/>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635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3d/>
      </a:spPr>
      <a:bodyPr rot="0" spcFirstLastPara="1" vertOverflow="overflow" horzOverflow="overflow" vert="horz" wrap="square" lIns="65616" tIns="65616" rIns="65616" bIns="65616" numCol="1" spcCol="38100" rtlCol="0" anchor="ctr">
        <a:spAutoFit/>
      </a:bodyPr>
      <a:lstStyle>
        <a:defPPr marL="0" marR="0" indent="0" algn="ctr" defTabSz="2681346" rtl="0" fontAlgn="auto" latinLnBrk="0" hangingPunct="0">
          <a:lnSpc>
            <a:spcPct val="100000"/>
          </a:lnSpc>
          <a:spcBef>
            <a:spcPts val="0"/>
          </a:spcBef>
          <a:spcAft>
            <a:spcPts val="0"/>
          </a:spcAft>
          <a:buClrTx/>
          <a:buSzTx/>
          <a:buFontTx/>
          <a:buNone/>
          <a:tabLst/>
          <a:defRPr kumimoji="0" sz="10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65616" tIns="65616" rIns="65616" bIns="65616"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7200" b="0" i="0" u="none" strike="noStrike" cap="none" spc="0" normalizeH="0" baseline="0">
            <a:ln>
              <a:noFill/>
            </a:ln>
            <a:solidFill>
              <a:srgbClr val="151314"/>
            </a:solidFill>
            <a:effectLst/>
            <a:uFillTx/>
            <a:latin typeface="FontAwesome"/>
            <a:ea typeface="FontAwesome"/>
            <a:cs typeface="FontAwesome"/>
            <a:sym typeface="FontAwesome"/>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635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3d/>
      </a:spPr>
      <a:bodyPr rot="0" spcFirstLastPara="1" vertOverflow="overflow" horzOverflow="overflow" vert="horz" wrap="square" lIns="65616" tIns="65616" rIns="65616" bIns="65616" numCol="1" spcCol="38100" rtlCol="0" anchor="ctr">
        <a:spAutoFit/>
      </a:bodyPr>
      <a:lstStyle>
        <a:defPPr marL="0" marR="0" indent="0" algn="ctr" defTabSz="2681346" rtl="0" fontAlgn="auto" latinLnBrk="0" hangingPunct="0">
          <a:lnSpc>
            <a:spcPct val="100000"/>
          </a:lnSpc>
          <a:spcBef>
            <a:spcPts val="0"/>
          </a:spcBef>
          <a:spcAft>
            <a:spcPts val="0"/>
          </a:spcAft>
          <a:buClrTx/>
          <a:buSzTx/>
          <a:buFontTx/>
          <a:buNone/>
          <a:tabLst/>
          <a:defRPr kumimoji="0" sz="10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65616" tIns="65616" rIns="65616" bIns="65616"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7200" b="0" i="0" u="none" strike="noStrike" cap="none" spc="0" normalizeH="0" baseline="0">
            <a:ln>
              <a:noFill/>
            </a:ln>
            <a:solidFill>
              <a:srgbClr val="151314"/>
            </a:solidFill>
            <a:effectLst/>
            <a:uFillTx/>
            <a:latin typeface="FontAwesome"/>
            <a:ea typeface="FontAwesome"/>
            <a:cs typeface="FontAwesome"/>
            <a:sym typeface="FontAwesome"/>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10</TotalTime>
  <Words>16328</Words>
  <Application>Microsoft Office PowerPoint</Application>
  <PresentationFormat>A4 Paper (210x297 mm)</PresentationFormat>
  <Paragraphs>963</Paragraphs>
  <Slides>77</Slides>
  <Notes>3</Notes>
  <HiddenSlides>0</HiddenSlides>
  <MMClips>3</MMClips>
  <ScaleCrop>false</ScaleCrop>
  <HeadingPairs>
    <vt:vector size="6" baseType="variant">
      <vt:variant>
        <vt:lpstr>Fonts Used</vt:lpstr>
      </vt:variant>
      <vt:variant>
        <vt:i4>15</vt:i4>
      </vt:variant>
      <vt:variant>
        <vt:lpstr>Theme</vt:lpstr>
      </vt:variant>
      <vt:variant>
        <vt:i4>1</vt:i4>
      </vt:variant>
      <vt:variant>
        <vt:lpstr>Slide Titles</vt:lpstr>
      </vt:variant>
      <vt:variant>
        <vt:i4>77</vt:i4>
      </vt:variant>
    </vt:vector>
  </HeadingPairs>
  <TitlesOfParts>
    <vt:vector size="93" baseType="lpstr">
      <vt:lpstr>Arial</vt:lpstr>
      <vt:lpstr>Calibri</vt:lpstr>
      <vt:lpstr>Copperplate Gothic Bold</vt:lpstr>
      <vt:lpstr>FontAwesome</vt:lpstr>
      <vt:lpstr>Gotham Book</vt:lpstr>
      <vt:lpstr>Gotham Medium</vt:lpstr>
      <vt:lpstr>Gothic book</vt:lpstr>
      <vt:lpstr>Gothic medium</vt:lpstr>
      <vt:lpstr>Helvetica 63 Medium Extended</vt:lpstr>
      <vt:lpstr>Helvetica Light</vt:lpstr>
      <vt:lpstr>Montserrat</vt:lpstr>
      <vt:lpstr>Montserrat Bold</vt:lpstr>
      <vt:lpstr>Montserrat Light</vt:lpstr>
      <vt:lpstr>Times New Roman</vt:lpstr>
      <vt:lpstr>Wingdings</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Laura Magan</dc:creator>
  <cp:keywords>, docId:7E43873A63E2F838363D3941A2F10CFC</cp:keywords>
  <cp:lastModifiedBy>Catherine Neill</cp:lastModifiedBy>
  <cp:revision>332</cp:revision>
  <dcterms:modified xsi:type="dcterms:W3CDTF">2023-05-17T12:54:13Z</dcterms:modified>
</cp:coreProperties>
</file>